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17"/>
  </p:notesMasterIdLst>
  <p:handoutMasterIdLst>
    <p:handoutMasterId r:id="rId18"/>
  </p:handoutMasterIdLst>
  <p:sldIdLst>
    <p:sldId id="425" r:id="rId7"/>
    <p:sldId id="429" r:id="rId8"/>
    <p:sldId id="439" r:id="rId9"/>
    <p:sldId id="461" r:id="rId10"/>
    <p:sldId id="441" r:id="rId11"/>
    <p:sldId id="462" r:id="rId12"/>
    <p:sldId id="454" r:id="rId13"/>
    <p:sldId id="463" r:id="rId14"/>
    <p:sldId id="464" r:id="rId15"/>
    <p:sldId id="437" r:id="rId16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  <p15:guide id="3" pos="6451">
          <p15:clr>
            <a:srgbClr val="A4A3A4"/>
          </p15:clr>
        </p15:guide>
        <p15:guide id="4" pos="2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0" d="100"/>
          <a:sy n="60" d="100"/>
        </p:scale>
        <p:origin x="96" y="312"/>
      </p:cViewPr>
      <p:guideLst>
        <p:guide orient="horz" pos="2381"/>
        <p:guide pos="3367"/>
        <p:guide pos="6451"/>
        <p:guide pos="283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pPr lvl="0"/>
            <a:endParaRPr lang="ko-KR" altLang="en-US" dirty="0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pPr lvl="0"/>
            <a:fld id="{C0A65474-27D2-4075-AA73-A4175FBC0988}" type="datetime1">
              <a:rPr lang="ko-KR" altLang="en-US" smtClean="0">
                <a:latin typeface="맑은 고딕"/>
                <a:ea typeface="맑은 고딕"/>
              </a:rPr>
              <a:t>2023-03-06</a:t>
            </a:fld>
            <a:endParaRPr lang="ko-KR" altLang="en-US" dirty="0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pPr lvl="0"/>
            <a:endParaRPr lang="ko-KR" altLang="en-US" dirty="0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pPr lvl="0"/>
            <a:fld id="{115504A7-3036-46FB-961F-0ACA1C6CCEA4}" type="slidenum">
              <a:rPr lang="ko-KR" altLang="en-US" smtClean="0">
                <a:latin typeface="맑은 고딕"/>
                <a:ea typeface="맑은 고딕"/>
              </a:rPr>
              <a:t>‹#›</a:t>
            </a:fld>
            <a:endParaRPr lang="ko-KR" altLang="en-US" dirty="0"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57505A8C-A65A-4570-8A9B-144C9BE57456}" type="datetime1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/>
              <a:t>이번 시간에는 </a:t>
            </a:r>
            <a:r>
              <a:rPr lang="en-US" altLang="ko-KR" dirty="0"/>
              <a:t>‘</a:t>
            </a:r>
            <a:r>
              <a:rPr lang="ko-KR" altLang="en-US" dirty="0"/>
              <a:t>너와 나</a:t>
            </a:r>
            <a:r>
              <a:rPr lang="en-US" altLang="ko-KR" dirty="0"/>
              <a:t>,</a:t>
            </a:r>
            <a:r>
              <a:rPr lang="ko-KR" altLang="en-US" dirty="0"/>
              <a:t> 우리는 협력의 공동체</a:t>
            </a:r>
            <a:r>
              <a:rPr lang="en-US" altLang="ko-KR" dirty="0"/>
              <a:t>’</a:t>
            </a:r>
            <a:r>
              <a:rPr lang="ko-KR" altLang="en-US" dirty="0"/>
              <a:t> 활동을 하겠습니다</a:t>
            </a:r>
            <a:r>
              <a:rPr lang="en-US" altLang="ko-KR" dirty="0"/>
              <a:t>. </a:t>
            </a:r>
          </a:p>
          <a:p>
            <a:pPr lvl="0">
              <a:defRPr/>
            </a:pPr>
            <a:r>
              <a:rPr lang="ko-KR" altLang="en-US" dirty="0"/>
              <a:t>제목을 보니 궁금해지고 기대가 되는 활동인데요</a:t>
            </a:r>
            <a:r>
              <a:rPr lang="en-US" altLang="ko-KR" dirty="0"/>
              <a:t>,</a:t>
            </a:r>
            <a:r>
              <a:rPr lang="ko-KR" altLang="en-US" dirty="0"/>
              <a:t> 지금부터 시작해보겠습니다</a:t>
            </a:r>
            <a:r>
              <a:rPr lang="en-US" altLang="ko-KR" dirty="0"/>
              <a:t>.</a:t>
            </a:r>
          </a:p>
          <a:p>
            <a:pPr lvl="0">
              <a:defRPr/>
            </a:pPr>
            <a:endParaRPr lang="ko-KR" altLang="en-US" dirty="0"/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오늘의 활동 목표를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다함께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읽어보도록 하겠습니다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읽은 후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모두 함께 종이컵을 들어올리는 것이 오늘의 활동 목표입니다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63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미션 활동 규칙을 알아보겠습니다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바구니를 보여주며</a:t>
            </a:r>
            <a:r>
              <a:rPr lang="en-US" altLang="ko-KR" dirty="0"/>
              <a:t>)</a:t>
            </a:r>
            <a:r>
              <a:rPr lang="ko-KR" altLang="en-US" dirty="0"/>
              <a:t> 교탁 위 통 안에는 스티로폼 공</a:t>
            </a:r>
            <a:r>
              <a:rPr lang="en-US" altLang="ko-KR" dirty="0"/>
              <a:t>(</a:t>
            </a:r>
            <a:r>
              <a:rPr lang="ko-KR" altLang="en-US" dirty="0" err="1"/>
              <a:t>컬러볼로</a:t>
            </a:r>
            <a:r>
              <a:rPr lang="ko-KR" altLang="en-US" dirty="0"/>
              <a:t> 대체 가능</a:t>
            </a:r>
            <a:r>
              <a:rPr lang="en-US" altLang="ko-KR" dirty="0"/>
              <a:t>)</a:t>
            </a:r>
            <a:r>
              <a:rPr lang="ko-KR" altLang="en-US" dirty="0"/>
              <a:t>이 가득 담겨 있습니다</a:t>
            </a:r>
            <a:r>
              <a:rPr lang="en-US" altLang="ko-KR" dirty="0"/>
              <a:t>.</a:t>
            </a:r>
            <a:r>
              <a:rPr lang="ko-KR" altLang="en-US" dirty="0"/>
              <a:t> 설명이 끝나면 </a:t>
            </a:r>
            <a:r>
              <a:rPr lang="ko-KR" altLang="en-US" dirty="0" err="1"/>
              <a:t>모둠을</a:t>
            </a:r>
            <a:r>
              <a:rPr lang="ko-KR" altLang="en-US" dirty="0"/>
              <a:t> 구성 </a:t>
            </a:r>
            <a:r>
              <a:rPr lang="ko-KR" altLang="en-US" dirty="0" err="1"/>
              <a:t>할텐데요</a:t>
            </a:r>
            <a:r>
              <a:rPr lang="en-US" altLang="ko-KR" dirty="0"/>
              <a:t>,</a:t>
            </a:r>
            <a:r>
              <a:rPr lang="ko-KR" altLang="en-US" dirty="0"/>
              <a:t> 그 때 각 </a:t>
            </a:r>
            <a:r>
              <a:rPr lang="ko-KR" altLang="en-US" dirty="0" err="1"/>
              <a:t>모둠에서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명씩 나와 스티로폼 공을 가득 담아 </a:t>
            </a:r>
            <a:r>
              <a:rPr lang="ko-KR" altLang="en-US" dirty="0" err="1"/>
              <a:t>모둠으로</a:t>
            </a:r>
            <a:r>
              <a:rPr lang="ko-KR" altLang="en-US" dirty="0"/>
              <a:t> 돌아갑니다</a:t>
            </a:r>
            <a:r>
              <a:rPr lang="en-US" altLang="ko-KR" dirty="0"/>
              <a:t>.</a:t>
            </a:r>
            <a:r>
              <a:rPr lang="ko-KR" altLang="en-US" dirty="0"/>
              <a:t> 스티로폼 공을 담은 종이컵을 간접적으로 들어올려야 하는데요</a:t>
            </a:r>
            <a:r>
              <a:rPr lang="en-US" altLang="ko-KR" dirty="0"/>
              <a:t>,</a:t>
            </a:r>
            <a:r>
              <a:rPr lang="ko-KR" altLang="en-US" dirty="0"/>
              <a:t> 이때 </a:t>
            </a:r>
            <a:r>
              <a:rPr lang="ko-KR" altLang="en-US" dirty="0" err="1"/>
              <a:t>모둠원</a:t>
            </a:r>
            <a:r>
              <a:rPr lang="ko-KR" altLang="en-US" dirty="0"/>
              <a:t> 모두가 참여해야 하고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/>
              <a:t>10</a:t>
            </a:r>
            <a:r>
              <a:rPr lang="ko-KR" altLang="en-US" dirty="0" err="1"/>
              <a:t>초동안</a:t>
            </a:r>
            <a:r>
              <a:rPr lang="ko-KR" altLang="en-US" dirty="0"/>
              <a:t> 공이 떨어지지 않게 하면 성공입니다</a:t>
            </a:r>
            <a:r>
              <a:rPr lang="en-US" altLang="ko-KR" dirty="0"/>
              <a:t>.</a:t>
            </a:r>
            <a:r>
              <a:rPr lang="ko-KR" altLang="en-US" dirty="0"/>
              <a:t> 하지만 들어올리는 과정에서 공이 종이컵 밖으로 떨어지면 성공하지 못한 것으로 합니다</a:t>
            </a:r>
            <a:r>
              <a:rPr lang="en-US" altLang="ko-KR" dirty="0"/>
              <a:t>.</a:t>
            </a:r>
          </a:p>
          <a:p>
            <a:pPr>
              <a:defRPr/>
            </a:pPr>
            <a:r>
              <a:rPr lang="ko-KR" altLang="en-US" dirty="0"/>
              <a:t>여기까지가 활동 규칙인데 여러분</a:t>
            </a:r>
            <a:r>
              <a:rPr lang="en-US" altLang="ko-KR" dirty="0"/>
              <a:t>,</a:t>
            </a:r>
            <a:r>
              <a:rPr lang="ko-KR" altLang="en-US" dirty="0"/>
              <a:t> 어때요</a:t>
            </a:r>
            <a:r>
              <a:rPr lang="en-US" altLang="ko-KR" dirty="0"/>
              <a:t>.</a:t>
            </a:r>
            <a:r>
              <a:rPr lang="ko-KR" altLang="en-US" dirty="0"/>
              <a:t> 이해가 되나요</a:t>
            </a:r>
            <a:r>
              <a:rPr lang="en-US" altLang="ko-KR" dirty="0"/>
              <a:t>?</a:t>
            </a:r>
            <a:r>
              <a:rPr lang="ko-KR" altLang="en-US" dirty="0"/>
              <a:t> </a:t>
            </a:r>
          </a:p>
          <a:p>
            <a:pPr>
              <a:defRPr/>
            </a:pPr>
            <a:r>
              <a:rPr lang="ko-KR" altLang="en-US" dirty="0"/>
              <a:t>그럼 앉은 자리에서 </a:t>
            </a:r>
            <a:r>
              <a:rPr lang="ko-KR" altLang="en-US" dirty="0" err="1"/>
              <a:t>모둠을</a:t>
            </a:r>
            <a:r>
              <a:rPr lang="ko-KR" altLang="en-US" dirty="0"/>
              <a:t> 만들어보겠습니다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ko-KR" altLang="en-US" dirty="0" err="1"/>
              <a:t>모둠에서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명씩 나와서 준비물을 가져가고 스티로폼 공을 종이컵에 가득 담아주세요</a:t>
            </a:r>
            <a:r>
              <a:rPr lang="en-US" altLang="ko-KR" dirty="0"/>
              <a:t>.</a:t>
            </a:r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en-US" altLang="ko-KR" i="1" dirty="0">
                <a:solidFill>
                  <a:srgbClr val="0000FF"/>
                </a:solidFill>
              </a:rPr>
              <a:t>*</a:t>
            </a:r>
            <a:r>
              <a:rPr lang="ko-KR" altLang="en-US" i="1" dirty="0">
                <a:solidFill>
                  <a:srgbClr val="0000FF"/>
                </a:solidFill>
              </a:rPr>
              <a:t>스티로폼 </a:t>
            </a:r>
            <a:r>
              <a:rPr lang="ko-KR" altLang="en-US" i="1" dirty="0" err="1">
                <a:solidFill>
                  <a:srgbClr val="0000FF"/>
                </a:solidFill>
              </a:rPr>
              <a:t>갯수를</a:t>
            </a:r>
            <a:r>
              <a:rPr lang="ko-KR" altLang="en-US" i="1" dirty="0">
                <a:solidFill>
                  <a:srgbClr val="0000FF"/>
                </a:solidFill>
              </a:rPr>
              <a:t> 똑같이 정해 </a:t>
            </a:r>
            <a:r>
              <a:rPr lang="ko-KR" altLang="en-US" i="1" dirty="0" err="1">
                <a:solidFill>
                  <a:srgbClr val="0000FF"/>
                </a:solidFill>
              </a:rPr>
              <a:t>모둠별</a:t>
            </a:r>
            <a:r>
              <a:rPr lang="ko-KR" altLang="en-US" i="1" dirty="0">
                <a:solidFill>
                  <a:srgbClr val="0000FF"/>
                </a:solidFill>
              </a:rPr>
              <a:t> 준비물을 배부할 때 주는 것도 좋습니다</a:t>
            </a:r>
            <a:r>
              <a:rPr lang="en-US" altLang="ko-KR" i="1" dirty="0">
                <a:solidFill>
                  <a:srgbClr val="0000FF"/>
                </a:solidFill>
              </a:rPr>
              <a:t>.</a:t>
            </a:r>
          </a:p>
          <a:p>
            <a:pP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355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자 그럼 지금부터 문제 해결에 필요한 아이디어를 나누고 종이컵을 들어올릴 물품을 제작하고 적용하는 활동을 하겠습니다</a:t>
            </a:r>
            <a:r>
              <a:rPr lang="en-US" altLang="ko-KR" dirty="0"/>
              <a:t>.</a:t>
            </a:r>
          </a:p>
          <a:p>
            <a:pPr>
              <a:defRPr/>
            </a:pPr>
            <a:r>
              <a:rPr lang="ko-KR" altLang="en-US" dirty="0"/>
              <a:t>아이디어를 교류하면서 주어진 재료를 활용해서 물품을 만들면 되는데요</a:t>
            </a:r>
            <a:r>
              <a:rPr lang="en-US" altLang="ko-KR" dirty="0"/>
              <a:t>,</a:t>
            </a:r>
            <a:r>
              <a:rPr lang="ko-KR" altLang="en-US" dirty="0"/>
              <a:t> 물품을 만드는 시간까지 </a:t>
            </a:r>
            <a:r>
              <a:rPr lang="en-US" altLang="ko-KR" dirty="0"/>
              <a:t>10</a:t>
            </a:r>
            <a:r>
              <a:rPr lang="ko-KR" altLang="en-US" dirty="0"/>
              <a:t>분 안에 이루어져야 합니다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en-US" altLang="ko-KR" dirty="0"/>
              <a:t>10</a:t>
            </a:r>
            <a:r>
              <a:rPr lang="ko-KR" altLang="en-US" dirty="0"/>
              <a:t>분 정도 물품을 만들고 물품을 이용해서 문제를 해결할 수 있는지 적용해 보시기 바랍니다</a:t>
            </a:r>
            <a:r>
              <a:rPr lang="en-US" altLang="ko-KR" dirty="0"/>
              <a:t>.</a:t>
            </a:r>
            <a:r>
              <a:rPr lang="ko-KR" altLang="en-US" dirty="0"/>
              <a:t> 그럼 아이디어 공유부터 시작하겠습니다</a:t>
            </a:r>
            <a:r>
              <a:rPr lang="en-US" altLang="ko-KR" dirty="0"/>
              <a:t>.</a:t>
            </a:r>
            <a:r>
              <a:rPr lang="ko-KR" altLang="en-US" dirty="0"/>
              <a:t> 시작하세요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233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자</a:t>
            </a:r>
            <a:r>
              <a:rPr lang="en-US" altLang="ko-KR" dirty="0"/>
              <a:t>,</a:t>
            </a:r>
            <a:r>
              <a:rPr lang="ko-KR" altLang="en-US" dirty="0"/>
              <a:t> 여러분 시간이 되었습니다</a:t>
            </a:r>
            <a:r>
              <a:rPr lang="en-US" altLang="ko-KR" dirty="0"/>
              <a:t>.</a:t>
            </a:r>
            <a:r>
              <a:rPr lang="ko-KR" altLang="en-US" dirty="0"/>
              <a:t> 여러분이 만든 물품을 앞으로 가지고 나옵니다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 err="1"/>
              <a:t>모둠부터</a:t>
            </a:r>
            <a:r>
              <a:rPr lang="ko-KR" altLang="en-US" dirty="0"/>
              <a:t> 차례대로 문제해결 방법을 수행할 예정인데 그 사이 다른 </a:t>
            </a:r>
            <a:r>
              <a:rPr lang="ko-KR" altLang="en-US" dirty="0" err="1"/>
              <a:t>모둠이</a:t>
            </a:r>
            <a:r>
              <a:rPr lang="ko-KR" altLang="en-US" dirty="0"/>
              <a:t> 제작활동을 할 수 있기 때문에 모두 앞으로 제출하겠습니다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>
              <a:defRPr/>
            </a:pPr>
            <a:r>
              <a:rPr lang="en-US" altLang="ko-KR" dirty="0"/>
              <a:t>(</a:t>
            </a:r>
            <a:r>
              <a:rPr lang="ko-KR" altLang="en-US" dirty="0"/>
              <a:t>모두 제출 후</a:t>
            </a:r>
            <a:r>
              <a:rPr lang="en-US" altLang="ko-KR" dirty="0"/>
              <a:t>)</a:t>
            </a:r>
          </a:p>
          <a:p>
            <a:pPr>
              <a:defRPr/>
            </a:pPr>
            <a:r>
              <a:rPr lang="ko-KR" altLang="en-US" dirty="0"/>
              <a:t>그럼 </a:t>
            </a:r>
            <a:r>
              <a:rPr lang="en-US" altLang="ko-KR" dirty="0"/>
              <a:t>1</a:t>
            </a:r>
            <a:r>
              <a:rPr lang="ko-KR" altLang="en-US" dirty="0" err="1"/>
              <a:t>모둠부터</a:t>
            </a:r>
            <a:r>
              <a:rPr lang="ko-KR" altLang="en-US" dirty="0"/>
              <a:t> 차례대로 수행해볼게요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ko-KR" altLang="en-US" dirty="0" err="1"/>
              <a:t>모둠원은</a:t>
            </a:r>
            <a:r>
              <a:rPr lang="ko-KR" altLang="en-US" dirty="0"/>
              <a:t> 모두 참여해야 하고요</a:t>
            </a:r>
            <a:r>
              <a:rPr lang="en-US" altLang="ko-KR" dirty="0"/>
              <a:t>,</a:t>
            </a:r>
            <a:r>
              <a:rPr lang="ko-KR" altLang="en-US" dirty="0"/>
              <a:t> 모두 자리에 앉아서 협력해서 스티로폼 공이 들어 있는 제작한 종이컵을 머리 위로 들어 올려야 합니다</a:t>
            </a:r>
            <a:r>
              <a:rPr lang="en-US" altLang="ko-KR" dirty="0"/>
              <a:t>.</a:t>
            </a:r>
            <a:r>
              <a:rPr lang="ko-KR" altLang="en-US" dirty="0"/>
              <a:t> 총 </a:t>
            </a:r>
            <a:r>
              <a:rPr lang="en-US" altLang="ko-KR" dirty="0"/>
              <a:t>10</a:t>
            </a:r>
            <a:r>
              <a:rPr lang="ko-KR" altLang="en-US" dirty="0"/>
              <a:t>초 동안 견뎌야 하는데요</a:t>
            </a:r>
            <a:r>
              <a:rPr lang="en-US" altLang="ko-KR" dirty="0"/>
              <a:t>,</a:t>
            </a:r>
            <a:r>
              <a:rPr lang="ko-KR" altLang="en-US" dirty="0"/>
              <a:t> 준비되었으면 카운트에 맞춰 들어주시면 됩니다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>
              <a:defRPr/>
            </a:pPr>
            <a:r>
              <a:rPr lang="ko-KR" altLang="en-US" dirty="0"/>
              <a:t>자</a:t>
            </a:r>
            <a:r>
              <a:rPr lang="en-US" altLang="ko-KR" dirty="0"/>
              <a:t>,</a:t>
            </a:r>
            <a:r>
              <a:rPr lang="ko-KR" altLang="en-US" dirty="0"/>
              <a:t> 시작하겠습니다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en-US" altLang="ko-KR" dirty="0"/>
              <a:t>3,</a:t>
            </a:r>
            <a:r>
              <a:rPr lang="ko-KR" altLang="en-US" dirty="0"/>
              <a:t> </a:t>
            </a:r>
            <a:r>
              <a:rPr lang="en-US" altLang="ko-KR" dirty="0"/>
              <a:t>2,</a:t>
            </a:r>
            <a:r>
              <a:rPr lang="ko-KR" altLang="en-US" dirty="0"/>
              <a:t> </a:t>
            </a:r>
            <a:r>
              <a:rPr lang="en-US" altLang="ko-KR" dirty="0"/>
              <a:t>1.</a:t>
            </a:r>
            <a:r>
              <a:rPr lang="ko-KR" altLang="en-US" dirty="0"/>
              <a:t> 들어올려주세요</a:t>
            </a:r>
            <a:r>
              <a:rPr lang="en-US" altLang="ko-KR" dirty="0"/>
              <a:t>.(10</a:t>
            </a:r>
            <a:r>
              <a:rPr lang="ko-KR" altLang="en-US" dirty="0" err="1"/>
              <a:t>초동안</a:t>
            </a:r>
            <a:r>
              <a:rPr lang="ko-KR" altLang="en-US" dirty="0"/>
              <a:t> 정확히 들어올리는 지 확인한다</a:t>
            </a:r>
            <a:r>
              <a:rPr lang="en-US" altLang="ko-KR" dirty="0"/>
              <a:t>.)</a:t>
            </a:r>
          </a:p>
          <a:p>
            <a:pPr>
              <a:defRPr/>
            </a:pPr>
            <a:r>
              <a:rPr lang="en-US" altLang="ko-KR" dirty="0"/>
              <a:t>(</a:t>
            </a:r>
            <a:r>
              <a:rPr lang="ko-KR" altLang="en-US" dirty="0"/>
              <a:t>모든 </a:t>
            </a:r>
            <a:r>
              <a:rPr lang="ko-KR" altLang="en-US" dirty="0" err="1"/>
              <a:t>모둠</a:t>
            </a:r>
            <a:r>
              <a:rPr lang="ko-KR" altLang="en-US" dirty="0"/>
              <a:t> 반복하여 수행</a:t>
            </a:r>
            <a:r>
              <a:rPr lang="en-US" altLang="ko-KR" dirty="0"/>
              <a:t>)</a:t>
            </a:r>
          </a:p>
          <a:p>
            <a:pPr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9433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이제 오늘의 활동을 정리하는 시간인데요</a:t>
            </a:r>
            <a:r>
              <a:rPr lang="en-US" altLang="ko-KR" dirty="0"/>
              <a:t>,</a:t>
            </a:r>
            <a:r>
              <a:rPr lang="ko-KR" altLang="en-US" dirty="0"/>
              <a:t> 먼저 평가활동을 하기 전에 여러분이 스스로에게 질문을 던져보며 스스로 성찰해 보았으면 합니다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en-US" altLang="ko-KR" dirty="0"/>
              <a:t>1.</a:t>
            </a:r>
            <a:r>
              <a:rPr lang="ko-KR" altLang="en-US" dirty="0"/>
              <a:t> 나는 오늘 </a:t>
            </a:r>
            <a:r>
              <a:rPr lang="ko-KR" altLang="en-US" dirty="0" err="1"/>
              <a:t>모둠</a:t>
            </a:r>
            <a:r>
              <a:rPr lang="ko-KR" altLang="en-US" dirty="0"/>
              <a:t> 활동을 하며 친구를 존중했나요</a:t>
            </a:r>
            <a:r>
              <a:rPr lang="en-US" altLang="ko-KR" dirty="0"/>
              <a:t>?</a:t>
            </a:r>
            <a:r>
              <a:rPr lang="ko-KR" altLang="en-US" dirty="0"/>
              <a:t> </a:t>
            </a:r>
            <a:r>
              <a:rPr lang="en-US" altLang="ko-KR" dirty="0"/>
              <a:t>2.</a:t>
            </a:r>
            <a:r>
              <a:rPr lang="ko-KR" altLang="en-US" dirty="0"/>
              <a:t> 나는 오늘 </a:t>
            </a:r>
            <a:r>
              <a:rPr lang="ko-KR" altLang="en-US" dirty="0" err="1"/>
              <a:t>모둠</a:t>
            </a:r>
            <a:r>
              <a:rPr lang="ko-KR" altLang="en-US" dirty="0"/>
              <a:t> 활동을 하며 친구들과 협력했나요</a:t>
            </a:r>
            <a:r>
              <a:rPr lang="en-US" altLang="ko-KR" dirty="0"/>
              <a:t>?</a:t>
            </a:r>
            <a:r>
              <a:rPr lang="ko-KR" altLang="en-US" dirty="0"/>
              <a:t> </a:t>
            </a:r>
            <a:r>
              <a:rPr lang="en-US" altLang="ko-KR" dirty="0"/>
              <a:t>3.</a:t>
            </a:r>
            <a:r>
              <a:rPr lang="ko-KR" altLang="en-US" dirty="0"/>
              <a:t> 오늘 </a:t>
            </a:r>
            <a:r>
              <a:rPr lang="ko-KR" altLang="en-US" dirty="0" err="1"/>
              <a:t>모둠</a:t>
            </a:r>
            <a:r>
              <a:rPr lang="ko-KR" altLang="en-US" dirty="0"/>
              <a:t> 활동의 성공의 요인은 무엇이었을까요</a:t>
            </a:r>
            <a:r>
              <a:rPr lang="en-US" altLang="ko-KR" dirty="0"/>
              <a:t>?</a:t>
            </a:r>
          </a:p>
          <a:p>
            <a:pPr>
              <a:defRPr/>
            </a:pPr>
            <a:r>
              <a:rPr lang="en-US" altLang="ko-KR" dirty="0"/>
              <a:t>(</a:t>
            </a:r>
            <a:r>
              <a:rPr lang="ko-KR" altLang="en-US" dirty="0"/>
              <a:t>몇 분의 시간이 흐른 뒤</a:t>
            </a:r>
            <a:r>
              <a:rPr lang="en-US" altLang="ko-KR" dirty="0"/>
              <a:t>)</a:t>
            </a:r>
            <a:r>
              <a:rPr lang="ko-KR" altLang="en-US" dirty="0"/>
              <a:t> 스스로에게 질문하고 스스로의 정답을 찾았으리라 생각합니다</a:t>
            </a:r>
            <a:r>
              <a:rPr lang="en-US" altLang="ko-KR" dirty="0"/>
              <a:t>.</a:t>
            </a:r>
          </a:p>
          <a:p>
            <a:pPr>
              <a:defRPr/>
            </a:pPr>
            <a:r>
              <a:rPr lang="ko-KR" altLang="en-US" dirty="0"/>
              <a:t>어려운 활동은 아니었지만</a:t>
            </a:r>
            <a:r>
              <a:rPr lang="en-US" altLang="ko-KR" dirty="0"/>
              <a:t>,</a:t>
            </a:r>
            <a:r>
              <a:rPr lang="ko-KR" altLang="en-US" dirty="0"/>
              <a:t> 개인의 역량보다 공동체의 역량이 필요한 활동이었을 거예요</a:t>
            </a:r>
            <a:r>
              <a:rPr lang="en-US" altLang="ko-KR" dirty="0"/>
              <a:t>.</a:t>
            </a:r>
            <a:r>
              <a:rPr lang="ko-KR" altLang="en-US" dirty="0"/>
              <a:t> 그렇다면 성공의 요인에 가장 중요한 것이 무엇이었는지 알 수 있었을 겁니다</a:t>
            </a:r>
            <a:r>
              <a:rPr lang="en-US" altLang="ko-KR" dirty="0"/>
              <a:t>.</a:t>
            </a:r>
            <a:r>
              <a:rPr lang="ko-KR" altLang="en-US" dirty="0"/>
              <a:t> 자신이 열심히 참여하고 </a:t>
            </a:r>
            <a:r>
              <a:rPr lang="ko-KR" altLang="en-US" dirty="0" err="1"/>
              <a:t>모둠원과</a:t>
            </a:r>
            <a:r>
              <a:rPr lang="ko-KR" altLang="en-US" dirty="0"/>
              <a:t> 협력할 수 있도록 분위기를 형성했는지</a:t>
            </a:r>
            <a:r>
              <a:rPr lang="en-US" altLang="ko-KR" dirty="0"/>
              <a:t>,</a:t>
            </a:r>
            <a:r>
              <a:rPr lang="ko-KR" altLang="en-US" dirty="0"/>
              <a:t> 우리 </a:t>
            </a:r>
            <a:r>
              <a:rPr lang="ko-KR" altLang="en-US" dirty="0" err="1"/>
              <a:t>모둠은</a:t>
            </a:r>
            <a:r>
              <a:rPr lang="ko-KR" altLang="en-US" dirty="0"/>
              <a:t> 서로 존중하는 분위기였는지 생각해봤을 거예요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467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그럼 이제 릴레이 칭찬 활동을 시작해볼까요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성공을 하고 성공을 못하고는 중요하지 않습니다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우리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모둠의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친구들이 없었다면 이 활동은 할 수 없는 활동이었을 거예요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활동을 통해서 친구를 믿고 지지하는 것이 얼마나 중요한지 알았으니 지금부터 오늘 활동에 참여한 친구들 모두를 돌아가면서 칭찬해봅시다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A, B, C, D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이렇게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명이 있다면 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에게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에게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에게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에게 돌아가면서 칭찬하는 말을 해봅시다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267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그럼 이제 긍정적 평가 활동을 시작해볼까요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여러분이 자신의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모둠이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성공을 할 수 있었던 요인을 함께 이야기해볼게요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모둠원과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이야기를 나눈 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붙임쪽지에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1~2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개의 의견을 정리하여 발표하는 시간을 갖도록 하겠습니다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이야기를 나누고 내용을 정리한 후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그럼 지금부터 발표해보도록 하겠습니다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자발적으로 발표했으면 좋겠어요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자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어느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모둠부터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해볼까요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latinLnBrk="1"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발표 후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여러분이 성공의 요인을 협력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상호 존중을 많이 이야기했는데요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서로를 칭찬하는 이야기를 들으니 선생님도 기분이 좋습니다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여러분의 이런 태도는 친구들과의 바람직한 관계를 맺게 하고 상호 존중하는 문화 속에 학교폭력도 예방할 수 있습니다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오늘 뿐 아니라 일상 생활 속에서 존중의 언어로 친구들을 대하고 협력적인 태도를 가졌으면 좋겠어요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모두 수고 많았습니다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이상으로 활동을 마치도록 하겠습니다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0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2023-03-06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11" Type="http://schemas.openxmlformats.org/officeDocument/2006/relationships/image" Target="../media/image15.gif"/><Relationship Id="rId5" Type="http://schemas.openxmlformats.org/officeDocument/2006/relationships/image" Target="../media/image9.wmf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1228969" y="1653209"/>
            <a:ext cx="8235462" cy="1074698"/>
            <a:chOff x="1224573" y="1653209"/>
            <a:chExt cx="8235462" cy="1074698"/>
          </a:xfrm>
        </p:grpSpPr>
        <p:sp>
          <p:nvSpPr>
            <p:cNvPr id="7" name="직사각형 6"/>
            <p:cNvSpPr/>
            <p:nvPr/>
          </p:nvSpPr>
          <p:spPr>
            <a:xfrm>
              <a:off x="1224573" y="1686548"/>
              <a:ext cx="8235462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4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우리는 협력 공동체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1875994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8144736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그림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3" name="그룹 2"/>
          <p:cNvGrpSpPr/>
          <p:nvPr/>
        </p:nvGrpSpPr>
        <p:grpSpPr>
          <a:xfrm>
            <a:off x="3892050" y="1131764"/>
            <a:ext cx="2909301" cy="447998"/>
            <a:chOff x="4076694" y="1131764"/>
            <a:chExt cx="2909301" cy="447998"/>
          </a:xfrm>
        </p:grpSpPr>
        <p:grpSp>
          <p:nvGrpSpPr>
            <p:cNvPr id="18" name="그룹 17"/>
            <p:cNvGrpSpPr/>
            <p:nvPr/>
          </p:nvGrpSpPr>
          <p:grpSpPr>
            <a:xfrm>
              <a:off x="4076694" y="1131764"/>
              <a:ext cx="2909301" cy="447998"/>
              <a:chOff x="3689700" y="1131764"/>
              <a:chExt cx="2909301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자유형 30"/>
              <p:cNvSpPr/>
              <p:nvPr/>
            </p:nvSpPr>
            <p:spPr>
              <a:xfrm flipH="1">
                <a:off x="5878105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4188075" y="1144905"/>
              <a:ext cx="2686538" cy="367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lvl="0" algn="ctr" latinLnBrk="0">
                <a:defRPr/>
              </a:pPr>
              <a:r>
                <a:rPr lang="ko-KR" altLang="en-US" sz="1800" b="1" spc="-150" dirty="0" err="1" smtClean="0">
                  <a:solidFill>
                    <a:prstClr val="white"/>
                  </a:solidFill>
                  <a:latin typeface="맑은 고딕"/>
                </a:rPr>
                <a:t>자기존중감</a:t>
              </a:r>
              <a:endParaRPr lang="ko-KR" altLang="en-US" sz="1800" b="1" spc="-150" dirty="0">
                <a:solidFill>
                  <a:prstClr val="white"/>
                </a:solidFill>
                <a:latin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활동 이해하기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50808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협력하면 성공이 보여요</a:t>
                </a:r>
                <a:r>
                  <a:rPr lang="en-US" altLang="ko-KR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!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01935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긍정적 평가 활동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645279"/>
            <a:ext cx="9774731" cy="3995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활동을 통해 또래 집단 내에서 소속감과 유대감을 형성할 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399424" y="1140750"/>
            <a:ext cx="4765794" cy="430887"/>
            <a:chOff x="399424" y="768542"/>
            <a:chExt cx="4765794" cy="4308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914768" cy="561768"/>
            <a:chOff x="1" y="504396"/>
            <a:chExt cx="191476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5"/>
              <a:ext cx="1413686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활동 이해하기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41" name="그룹 40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43" name="모서리가 둥근 직사각형 4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4" name="그룹 4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5" name="그룹 4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6" name="그룹 4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2" name="모서리가 둥근 직사각형 41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53" name="직사각형 52"/>
          <p:cNvSpPr/>
          <p:nvPr/>
        </p:nvSpPr>
        <p:spPr>
          <a:xfrm>
            <a:off x="1151904" y="2737113"/>
            <a:ext cx="8389592" cy="333527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5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활동 목표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endParaRPr lang="ko-KR" altLang="en-US" sz="32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5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모두 함께 종이컵을 들어 올려라</a:t>
            </a:r>
            <a:r>
              <a:rPr lang="en-US" altLang="ko-KR" sz="5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9503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70" name="그룹 6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71" name="그룹 7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74" name="그룹 7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5" name="그룹 7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8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76" name="그룹 7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8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72" name="모서리가 둥근 직사각형 7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914768" cy="561768"/>
            <a:chOff x="1" y="504396"/>
            <a:chExt cx="191476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5"/>
              <a:ext cx="1413686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3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활동 이해하기</a:t>
            </a:r>
          </a:p>
        </p:txBody>
      </p:sp>
      <p:grpSp>
        <p:nvGrpSpPr>
          <p:cNvPr id="54" name="그룹 53"/>
          <p:cNvGrpSpPr/>
          <p:nvPr/>
        </p:nvGrpSpPr>
        <p:grpSpPr>
          <a:xfrm>
            <a:off x="996676" y="2576556"/>
            <a:ext cx="8773335" cy="400110"/>
            <a:chOff x="3638287" y="2680363"/>
            <a:chExt cx="8773335" cy="40011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6" name="직사각형 55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교탁 위 통 안에는 스티로폼 공이 가득 담겨 있습니다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996676" y="3386783"/>
            <a:ext cx="8773335" cy="800219"/>
            <a:chOff x="3638287" y="2680363"/>
            <a:chExt cx="8773335" cy="800219"/>
          </a:xfrm>
        </p:grpSpPr>
        <p:pic>
          <p:nvPicPr>
            <p:cNvPr id="58" name="그림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9" name="직사각형 58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각 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모둠의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명이 종이컵을 가지고 나와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10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초동안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스티로폼 공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을 종이컵에 가득 담습니다</a:t>
              </a:r>
              <a:endPara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3300046" y="1317927"/>
            <a:ext cx="4093308" cy="638021"/>
            <a:chOff x="3231466" y="1317927"/>
            <a:chExt cx="4093308" cy="638021"/>
          </a:xfrm>
        </p:grpSpPr>
        <p:sp>
          <p:nvSpPr>
            <p:cNvPr id="67" name="직사각형 66"/>
            <p:cNvSpPr/>
            <p:nvPr/>
          </p:nvSpPr>
          <p:spPr>
            <a:xfrm>
              <a:off x="3231466" y="1463505"/>
              <a:ext cx="409330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활동 규칙 안내</a:t>
              </a:r>
            </a:p>
          </p:txBody>
        </p:sp>
        <p:pic>
          <p:nvPicPr>
            <p:cNvPr id="68" name="그림 67"/>
            <p:cNvPicPr>
              <a:picLocks noChangeAspect="1"/>
            </p:cNvPicPr>
            <p:nvPr/>
          </p:nvPicPr>
          <p:blipFill rotWithShape="1">
            <a:blip r:embed="rId4"/>
            <a:srcRect l="43611" t="13555" r="43611" b="61933"/>
            <a:stretch/>
          </p:blipFill>
          <p:spPr>
            <a:xfrm>
              <a:off x="3484881" y="1317927"/>
              <a:ext cx="462280" cy="431481"/>
            </a:xfrm>
            <a:prstGeom prst="rect">
              <a:avLst/>
            </a:prstGeom>
          </p:spPr>
        </p:pic>
        <p:pic>
          <p:nvPicPr>
            <p:cNvPr id="69" name="그림 68"/>
            <p:cNvPicPr>
              <a:picLocks noChangeAspect="1"/>
            </p:cNvPicPr>
            <p:nvPr/>
          </p:nvPicPr>
          <p:blipFill rotWithShape="1">
            <a:blip r:embed="rId4"/>
            <a:srcRect l="43611" t="13555" r="43611" b="61933"/>
            <a:stretch/>
          </p:blipFill>
          <p:spPr>
            <a:xfrm flipH="1" flipV="1">
              <a:off x="6593451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84" name="그룹 83"/>
          <p:cNvGrpSpPr/>
          <p:nvPr/>
        </p:nvGrpSpPr>
        <p:grpSpPr>
          <a:xfrm>
            <a:off x="996676" y="4597119"/>
            <a:ext cx="8773335" cy="800219"/>
            <a:chOff x="3638287" y="2680363"/>
            <a:chExt cx="8773335" cy="800219"/>
          </a:xfrm>
        </p:grpSpPr>
        <p:pic>
          <p:nvPicPr>
            <p:cNvPr id="85" name="그림 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6" name="직사각형 85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가져간 스티로폼 공을 담은 종이컵을 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모둠원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모두가 참여하여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10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초간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앉은 자리에서 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간접적으로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들어 올립니다</a:t>
              </a:r>
              <a:endParaRPr lang="en-US" altLang="ko-KR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996676" y="5725312"/>
            <a:ext cx="9750259" cy="805257"/>
            <a:chOff x="996676" y="5725312"/>
            <a:chExt cx="9750259" cy="805257"/>
          </a:xfrm>
        </p:grpSpPr>
        <p:grpSp>
          <p:nvGrpSpPr>
            <p:cNvPr id="87" name="그룹 86"/>
            <p:cNvGrpSpPr/>
            <p:nvPr/>
          </p:nvGrpSpPr>
          <p:grpSpPr>
            <a:xfrm>
              <a:off x="996676" y="5730350"/>
              <a:ext cx="9750259" cy="800219"/>
              <a:chOff x="3638287" y="2680363"/>
              <a:chExt cx="9750259" cy="800219"/>
            </a:xfrm>
          </p:grpSpPr>
          <p:pic>
            <p:nvPicPr>
              <p:cNvPr id="88" name="그림 8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8287" y="2715214"/>
                <a:ext cx="368827" cy="330408"/>
              </a:xfrm>
              <a:prstGeom prst="rect">
                <a:avLst/>
              </a:prstGeom>
            </p:spPr>
          </p:pic>
          <p:sp>
            <p:nvSpPr>
              <p:cNvPr id="89" name="직사각형 88"/>
              <p:cNvSpPr/>
              <p:nvPr/>
            </p:nvSpPr>
            <p:spPr>
              <a:xfrm>
                <a:off x="4972343" y="2680363"/>
                <a:ext cx="8416203" cy="800219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스티로폼 공이 종이컵 밖으로 한 개라도 떨어지면 문제해결에 성공하지 못한 것으로 합니다</a:t>
                </a:r>
                <a:r>
                  <a:rPr lang="en-US" altLang="ko-KR" sz="26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sp>
          <p:nvSpPr>
            <p:cNvPr id="90" name="모서리가 둥근 직사각형 89"/>
            <p:cNvSpPr/>
            <p:nvPr/>
          </p:nvSpPr>
          <p:spPr>
            <a:xfrm>
              <a:off x="1413415" y="5725312"/>
              <a:ext cx="914141" cy="386607"/>
            </a:xfrm>
            <a:prstGeom prst="roundRect">
              <a:avLst/>
            </a:prstGeom>
            <a:solidFill>
              <a:srgbClr val="EE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ctr" latinLnBrk="0"/>
              <a:r>
                <a:rPr lang="ko-KR" altLang="en-US" sz="24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120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922584" cy="561768"/>
              <a:chOff x="1" y="504396"/>
              <a:chExt cx="1922584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421502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60100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협력하면 성공이 보여요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5" name="그룹 6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7" name="모서리가 둥근 직사각형 6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68" name="그룹 6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70" name="그룹 6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66" name="모서리가 둥근 직사각형 6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1771553" y="1317927"/>
            <a:ext cx="7181558" cy="638021"/>
            <a:chOff x="1702973" y="1317927"/>
            <a:chExt cx="7181558" cy="638021"/>
          </a:xfrm>
        </p:grpSpPr>
        <p:sp>
          <p:nvSpPr>
            <p:cNvPr id="78" name="직사각형 77"/>
            <p:cNvSpPr/>
            <p:nvPr/>
          </p:nvSpPr>
          <p:spPr>
            <a:xfrm>
              <a:off x="2082605" y="1463505"/>
              <a:ext cx="639103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아이디어 공유 및 물품 제작 및 적용</a:t>
              </a:r>
            </a:p>
          </p:txBody>
        </p:sp>
        <p:pic>
          <p:nvPicPr>
            <p:cNvPr id="79" name="그림 78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1702973" y="1317927"/>
              <a:ext cx="462280" cy="431481"/>
            </a:xfrm>
            <a:prstGeom prst="rect">
              <a:avLst/>
            </a:prstGeom>
          </p:spPr>
        </p:pic>
        <p:pic>
          <p:nvPicPr>
            <p:cNvPr id="80" name="그림 7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422251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81" name="직사각형 80"/>
          <p:cNvSpPr/>
          <p:nvPr/>
        </p:nvSpPr>
        <p:spPr>
          <a:xfrm>
            <a:off x="877277" y="3206036"/>
            <a:ext cx="8938846" cy="275819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2400"/>
              </a:spcAft>
            </a:pPr>
            <a:r>
              <a:rPr lang="ko-KR" altLang="en-US" sz="3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모둠원과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함께 문제해결을 위한 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아이디어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를 자유롭게 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공유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하세요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24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주어진 재료를 활용하여 문제해결에 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/>
            </a:r>
            <a:b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필요한 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물품을 만들어서 적용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해 봅시다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936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922584" cy="561768"/>
              <a:chOff x="1" y="504396"/>
              <a:chExt cx="1922584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421502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60100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협력하면 성공이 보여요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5" name="그룹 64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7" name="모서리가 둥근 직사각형 66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68" name="그룹 67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70" name="그룹 69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66" name="모서리가 둥근 직사각형 65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2818814" y="1317927"/>
            <a:ext cx="5087035" cy="638021"/>
            <a:chOff x="2750234" y="1317927"/>
            <a:chExt cx="5087035" cy="638021"/>
          </a:xfrm>
        </p:grpSpPr>
        <p:sp>
          <p:nvSpPr>
            <p:cNvPr id="78" name="직사각형 77"/>
            <p:cNvSpPr/>
            <p:nvPr/>
          </p:nvSpPr>
          <p:spPr>
            <a:xfrm>
              <a:off x="3002866" y="1463505"/>
              <a:ext cx="455050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문제해결 방법 수행하기</a:t>
              </a:r>
            </a:p>
          </p:txBody>
        </p:sp>
        <p:pic>
          <p:nvPicPr>
            <p:cNvPr id="79" name="그림 78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750234" y="1317927"/>
              <a:ext cx="462280" cy="431481"/>
            </a:xfrm>
            <a:prstGeom prst="rect">
              <a:avLst/>
            </a:prstGeom>
          </p:spPr>
        </p:pic>
        <p:pic>
          <p:nvPicPr>
            <p:cNvPr id="80" name="그림 7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374989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81" name="직사각형 80"/>
          <p:cNvSpPr/>
          <p:nvPr/>
        </p:nvSpPr>
        <p:spPr>
          <a:xfrm>
            <a:off x="877277" y="3206036"/>
            <a:ext cx="8938846" cy="275819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24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모든 </a:t>
            </a:r>
            <a:r>
              <a:rPr lang="ko-KR" altLang="en-US" sz="3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모둠은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제작한 물품을 앞에 제출합니다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  <a:b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en-US" altLang="ko-KR" sz="3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32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모둠별</a:t>
            </a:r>
            <a:r>
              <a:rPr lang="ko-KR" altLang="en-US" sz="3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수행활동 시 제작을 금지하기 위함</a:t>
            </a:r>
            <a:r>
              <a:rPr lang="en-US" altLang="ko-KR" sz="32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  <a:endParaRPr lang="en-US" altLang="ko-KR" sz="36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2400"/>
              </a:spcAft>
            </a:pP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1</a:t>
            </a:r>
            <a:r>
              <a:rPr lang="ko-KR" altLang="en-US" sz="3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모둠부터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차례대로 문제해결 방법을 수행합니다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2891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긍정적 평가 활동</a:t>
              </a: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2" name="그룹 6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4" name="모서리가 둥근 직사각형 6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65" name="그룹 6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6" name="그룹 6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67" name="그룹 6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63" name="모서리가 둥근 직사각형 6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4069277" y="1317927"/>
            <a:ext cx="2586111" cy="638021"/>
            <a:chOff x="4000697" y="1317927"/>
            <a:chExt cx="2586111" cy="638021"/>
          </a:xfrm>
        </p:grpSpPr>
        <p:sp>
          <p:nvSpPr>
            <p:cNvPr id="75" name="직사각형 74"/>
            <p:cNvSpPr/>
            <p:nvPr/>
          </p:nvSpPr>
          <p:spPr>
            <a:xfrm>
              <a:off x="4169312" y="1463505"/>
              <a:ext cx="2217616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생각의 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Q </a:t>
              </a:r>
            </a:p>
          </p:txBody>
        </p:sp>
        <p:pic>
          <p:nvPicPr>
            <p:cNvPr id="76" name="그림 7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4000697" y="1317927"/>
              <a:ext cx="462280" cy="431481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124528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78" name="직사각형 77"/>
          <p:cNvSpPr/>
          <p:nvPr/>
        </p:nvSpPr>
        <p:spPr>
          <a:xfrm>
            <a:off x="1151904" y="2791821"/>
            <a:ext cx="8389592" cy="55771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스스로 반성적 성찰하기</a:t>
            </a:r>
          </a:p>
        </p:txBody>
      </p:sp>
      <p:grpSp>
        <p:nvGrpSpPr>
          <p:cNvPr id="79" name="그룹 78"/>
          <p:cNvGrpSpPr/>
          <p:nvPr/>
        </p:nvGrpSpPr>
        <p:grpSpPr>
          <a:xfrm>
            <a:off x="996676" y="3772311"/>
            <a:ext cx="8773335" cy="800219"/>
            <a:chOff x="3638287" y="2680363"/>
            <a:chExt cx="8773335" cy="800219"/>
          </a:xfrm>
        </p:grpSpPr>
        <p:pic>
          <p:nvPicPr>
            <p:cNvPr id="80" name="그림 7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81" name="직사각형 80"/>
            <p:cNvSpPr/>
            <p:nvPr/>
          </p:nvSpPr>
          <p:spPr>
            <a:xfrm>
              <a:off x="3995419" y="2680363"/>
              <a:ext cx="8416203" cy="80021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나는 오늘 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활동에서 친구의 의견이나 행동을  </a:t>
              </a:r>
            </a:p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존중했나요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996676" y="4850834"/>
            <a:ext cx="8773335" cy="400110"/>
            <a:chOff x="3638287" y="2680363"/>
            <a:chExt cx="8773335" cy="400110"/>
          </a:xfrm>
        </p:grpSpPr>
        <p:pic>
          <p:nvPicPr>
            <p:cNvPr id="96" name="그림 9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97" name="직사각형 96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나는 오늘 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활동을 하며 친구들과 협력했나요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996676" y="5554219"/>
            <a:ext cx="8773335" cy="400110"/>
            <a:chOff x="3638287" y="2680363"/>
            <a:chExt cx="8773335" cy="400110"/>
          </a:xfrm>
        </p:grpSpPr>
        <p:pic>
          <p:nvPicPr>
            <p:cNvPr id="99" name="그림 9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100" name="직사각형 99"/>
            <p:cNvSpPr/>
            <p:nvPr/>
          </p:nvSpPr>
          <p:spPr>
            <a:xfrm>
              <a:off x="3995419" y="2680363"/>
              <a:ext cx="8416203" cy="400110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오늘 </a:t>
              </a:r>
              <a:r>
                <a:rPr lang="ko-KR" altLang="en-US" sz="26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활동의 성공의 요인은 무엇이었을까요</a:t>
              </a:r>
              <a:r>
                <a:rPr lang="en-US" altLang="ko-KR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391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긍정적 평가 활동</a:t>
              </a: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2" name="그룹 6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4" name="모서리가 둥근 직사각형 6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65" name="그룹 6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6" name="그룹 6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67" name="그룹 6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63" name="모서리가 둥근 직사각형 6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3827000" y="1317927"/>
            <a:ext cx="3031588" cy="638021"/>
            <a:chOff x="3758420" y="1317927"/>
            <a:chExt cx="3031588" cy="638021"/>
          </a:xfrm>
        </p:grpSpPr>
        <p:sp>
          <p:nvSpPr>
            <p:cNvPr id="75" name="직사각형 74"/>
            <p:cNvSpPr/>
            <p:nvPr/>
          </p:nvSpPr>
          <p:spPr>
            <a:xfrm>
              <a:off x="3801989" y="1463505"/>
              <a:ext cx="2952262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릴레이 활동</a:t>
              </a:r>
            </a:p>
          </p:txBody>
        </p:sp>
        <p:pic>
          <p:nvPicPr>
            <p:cNvPr id="76" name="그림 7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3758420" y="1317927"/>
              <a:ext cx="462280" cy="431481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6327728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37" name="직사각형 36"/>
          <p:cNvSpPr/>
          <p:nvPr/>
        </p:nvSpPr>
        <p:spPr>
          <a:xfrm>
            <a:off x="877277" y="3206036"/>
            <a:ext cx="8938846" cy="275819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24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문제 해결에 참여한 </a:t>
            </a:r>
            <a:r>
              <a:rPr lang="ko-KR" altLang="en-US" sz="3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모둠원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모두에게 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/>
            </a:r>
            <a:b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고마운 마음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을 전하거나 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/>
            </a:r>
            <a:b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릴레이로 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인정이나 격려의 말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을 전해봅시다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2400"/>
              </a:spcAft>
            </a:pPr>
            <a:r>
              <a:rPr lang="pt-BR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(A → B → C → D → A )</a:t>
            </a:r>
          </a:p>
        </p:txBody>
      </p:sp>
    </p:spTree>
    <p:extLst>
      <p:ext uri="{BB962C8B-B14F-4D97-AF65-F5344CB8AC3E}">
        <p14:creationId xmlns:p14="http://schemas.microsoft.com/office/powerpoint/2010/main" val="375783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66490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긍정적 평가 활동</a:t>
              </a: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62" name="그룹 6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64" name="모서리가 둥근 직사각형 6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grpSp>
            <p:nvGrpSpPr>
              <p:cNvPr id="65" name="그룹 6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6" name="그룹 6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  <p:grpSp>
              <p:nvGrpSpPr>
                <p:cNvPr id="67" name="그룹 6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6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  <p:sp>
                <p:nvSpPr>
                  <p:cNvPr id="7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</a:endParaRPr>
                  </a:p>
                </p:txBody>
              </p:sp>
            </p:grpSp>
          </p:grpSp>
        </p:grpSp>
        <p:sp>
          <p:nvSpPr>
            <p:cNvPr id="63" name="모서리가 둥근 직사각형 6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2277817" y="1317927"/>
            <a:ext cx="6140938" cy="639904"/>
            <a:chOff x="2209237" y="1317927"/>
            <a:chExt cx="6140938" cy="639904"/>
          </a:xfrm>
        </p:grpSpPr>
        <p:sp>
          <p:nvSpPr>
            <p:cNvPr id="75" name="직사각형 74"/>
            <p:cNvSpPr/>
            <p:nvPr/>
          </p:nvSpPr>
          <p:spPr>
            <a:xfrm>
              <a:off x="2209237" y="1465388"/>
              <a:ext cx="6140938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 err="1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모둠별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긍정적 평가 발표 </a:t>
              </a:r>
            </a:p>
          </p:txBody>
        </p:sp>
        <p:pic>
          <p:nvPicPr>
            <p:cNvPr id="76" name="그림 7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711159" y="1317927"/>
              <a:ext cx="462280" cy="431481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453143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29" name="직사각형 28"/>
          <p:cNvSpPr/>
          <p:nvPr/>
        </p:nvSpPr>
        <p:spPr>
          <a:xfrm>
            <a:off x="877277" y="3206036"/>
            <a:ext cx="8938846" cy="275819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2400"/>
              </a:spcAft>
            </a:pP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성공의 요인을 </a:t>
            </a:r>
            <a:r>
              <a:rPr lang="ko-KR" altLang="en-US" sz="3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모둠원과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함께 자유롭게 이야기해봅시다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2400"/>
              </a:spcAft>
            </a:pPr>
            <a:r>
              <a:rPr lang="ko-KR" altLang="en-US" sz="3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모둠원의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의견을 </a:t>
            </a:r>
            <a:r>
              <a:rPr lang="ko-KR" altLang="en-US" sz="3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붙임쪽지에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1~2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개로 정리하여 </a:t>
            </a:r>
            <a:r>
              <a:rPr lang="ko-KR" altLang="en-US" sz="36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모둠별로</a:t>
            </a:r>
            <a:r>
              <a:rPr lang="ko-KR" altLang="en-US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발표해봅시다</a:t>
            </a:r>
            <a:r>
              <a:rPr lang="en-US" altLang="ko-KR" sz="3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914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914</Words>
  <Application>Microsoft Office PowerPoint</Application>
  <PresentationFormat>사용자 지정</PresentationFormat>
  <Paragraphs>93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10</vt:i4>
      </vt:variant>
    </vt:vector>
  </HeadingPairs>
  <TitlesOfParts>
    <vt:vector size="20" baseType="lpstr">
      <vt:lpstr>KoPubDotum Medium Regular</vt:lpstr>
      <vt:lpstr>KoPubWorld돋움체 Bold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515</cp:revision>
  <dcterms:created xsi:type="dcterms:W3CDTF">2018-08-25T03:54:47Z</dcterms:created>
  <dcterms:modified xsi:type="dcterms:W3CDTF">2023-03-06T11:36:20Z</dcterms:modified>
  <cp:version/>
</cp:coreProperties>
</file>