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5" r:id="rId1"/>
  </p:sldMasterIdLst>
  <p:notesMasterIdLst>
    <p:notesMasterId r:id="rId11"/>
  </p:notesMasterIdLst>
  <p:handoutMasterIdLst>
    <p:handoutMasterId r:id="rId12"/>
  </p:handoutMasterIdLst>
  <p:sldIdLst>
    <p:sldId id="425" r:id="rId2"/>
    <p:sldId id="429" r:id="rId3"/>
    <p:sldId id="439" r:id="rId4"/>
    <p:sldId id="478" r:id="rId5"/>
    <p:sldId id="441" r:id="rId6"/>
    <p:sldId id="479" r:id="rId7"/>
    <p:sldId id="480" r:id="rId8"/>
    <p:sldId id="476" r:id="rId9"/>
    <p:sldId id="437" r:id="rId10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>
          <p15:clr>
            <a:srgbClr val="A4A3A4"/>
          </p15:clr>
        </p15:guide>
        <p15:guide id="2" pos="3367">
          <p15:clr>
            <a:srgbClr val="A4A3A4"/>
          </p15:clr>
        </p15:guide>
        <p15:guide id="3" pos="6450">
          <p15:clr>
            <a:srgbClr val="A4A3A4"/>
          </p15:clr>
        </p15:guide>
        <p15:guide id="4" pos="2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/>
  <p:cmAuthor id="2" name="박 종수" initials="박종" lastIdx="2" clrIdx="1"/>
  <p:cmAuthor id="3" name="Genesis" initials="G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3958" autoAdjust="0"/>
  </p:normalViewPr>
  <p:slideViewPr>
    <p:cSldViewPr>
      <p:cViewPr varScale="1">
        <p:scale>
          <a:sx n="60" d="100"/>
          <a:sy n="60" d="100"/>
        </p:scale>
        <p:origin x="96" y="312"/>
      </p:cViewPr>
      <p:guideLst>
        <p:guide orient="horz" pos="2379"/>
        <p:guide pos="3367"/>
        <p:guide pos="6450"/>
        <p:guide pos="281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r">
              <a:defRPr sz="1200"/>
            </a:lvl1pPr>
          </a:lstStyle>
          <a:p>
            <a:pPr lvl="0">
              <a:defRPr/>
            </a:pPr>
            <a:fld id="{C0A65474-27D2-4075-AA73-A4175FBC0988}" type="datetime1">
              <a:rPr lang="ko-KR" altLang="en-US">
                <a:latin typeface="맑은 고딕"/>
                <a:ea typeface="맑은 고딕"/>
              </a:rPr>
              <a:pPr lvl="0">
                <a:defRPr/>
              </a:pPr>
              <a:t>2023-03-07</a:t>
            </a:fld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r">
              <a:defRPr sz="1200"/>
            </a:lvl1pPr>
          </a:lstStyle>
          <a:p>
            <a:pPr lvl="0">
              <a:defRPr/>
            </a:pPr>
            <a:fld id="{115504A7-3036-46FB-961F-0ACA1C6CCEA4}" type="slidenum">
              <a:rPr lang="ko-KR" altLang="en-US">
                <a:latin typeface="맑은 고딕"/>
                <a:ea typeface="맑은 고딕"/>
              </a:rPr>
              <a:pPr lvl="0">
                <a:defRPr/>
              </a:pPr>
              <a:t>‹#›</a:t>
            </a:fld>
            <a:endParaRPr lang="ko-KR" altLang="en-US"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57505A8C-A65A-4570-8A9B-144C9BE57456}" type="datetime1">
              <a:rPr lang="ko-KR" altLang="en-US"/>
              <a:pPr lvl="0">
                <a:defRPr/>
              </a:pPr>
              <a:t>2023-03-07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4F5DAF76-D7CC-491E-9416-03420905295C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오늘은 사이버 자기조절에 대해 알아보는 시간입니다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자기조절이라고 하면 무슨 생각이 먼저 떠오르나요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“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학생들이 대답한다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자기조절이라는 말자체의 의미는 외부 환경에 효율적으로 적응하고 자신의 목표를 수행하기 위해 자발적으로 계획하고 생각하며 행동하고 정서를 융통성 있게 관리하는 의미를 가지고 있습니다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</a:t>
            </a:r>
          </a:p>
          <a:p>
            <a:pPr latinLnBrk="1">
              <a:defRPr/>
            </a:pPr>
            <a:endParaRPr lang="en-US" altLang="ko-KR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자기조절이라는 말 앞에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사이버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라는 말이 붙어서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사이버 자기조절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＇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이라는 단어가 된다면 무슨 뜻일까요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pPr latinLnBrk="1">
              <a:defRPr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사이버 공간에서 자신이 처한 상황에서 주인의식을 가지고 옳음과 그름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좋고 나쁨의 판단 기준에 따라 충동적이고 일시적인 욕구를 정도에 넘지 않도록 알맞게 조절하여 행동할 수 있는 의지와 태도를 의미해요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“</a:t>
            </a:r>
          </a:p>
          <a:p>
            <a:pPr latinLnBrk="1">
              <a:defRPr/>
            </a:pPr>
            <a:endParaRPr lang="en-US" altLang="ko-KR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atinLnBrk="1">
              <a:defRPr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어떤 의미인지 조금 와 닿나요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자기조절이라는 말의 의미를 잘 기억하면서 동영상을 하나 보도록 할게요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latinLnBrk="1">
              <a:defRPr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사이버 폭력 없는 학교 만들기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라는 제목의 영상을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분 정도 시청할께요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</a:t>
            </a:r>
          </a:p>
          <a:p>
            <a:pPr latinLnBrk="1">
              <a:defRPr/>
            </a:pPr>
            <a:endParaRPr lang="en-US" altLang="ko-KR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동영상 시청 후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동영상을 시청하면서 여러분들의 머리 속에서 어떤 생각이 들었나요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혹은 어떤 기분이 느껴졌는지 한번 말해봅시다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학생 대답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우리가 본 동영상에서 주인공이 학교 폭력에 대해 용기 있게 행동할 수 있었던 이유는 무엇이였을까요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대답해 볼까요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학생 대답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atinLnBrk="1">
              <a:defRPr/>
            </a:pPr>
            <a:endParaRPr lang="en-US" altLang="ko-KR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그렇습니다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이렇게 학교 폭력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사이버 폭력은 우리들의 자기조절 능력과 큰 관계가 있다고 할 수 있습니다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내가 막을 수 있는 것이지요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그럼 우리 이제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사이버 자기조절 능력에 관해서 좀 더 자세하게 알아봅시다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이제 우리는 주사위 토의라는 것을 해볼 거예요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이렇게 생긴 주사위 토의판을 모둠 별로 다 받았죠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꽝도 있고 여러 문장이 적혀 있습니다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</a:t>
            </a: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이제 우리는 주사위 토의라는 것을 해볼 거예요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이렇게 생긴 주사위 토의판을 모둠 별로 다 받았죠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꽝도 있고 여러 문장이 적혀 있습니다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활동 순서를 먼저 알아볼까요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“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“6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명씩 앉아 있죠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이제 순서대로 돌아가며 주사위를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번씩 던져서 첫번째로 나온 숫자는 가로 좌표에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두번째로 던진 숫자는 세로 좌표에 맞춰서 두 숫자가 만나는 지점에 있는 질문에 대답을 하면 됩니다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“</a:t>
            </a:r>
          </a:p>
          <a:p>
            <a:pPr latinLnBrk="1">
              <a:defRPr/>
            </a:pP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활동 시 유의 사항도 한번 읽어볼까요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중요한 것은 별표가 있는 질문은 모든 모둠원이 돌아가면서 자신의 생각을 이야기 해보는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것입니다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그리고 대답 중에서 필요한 것은 메모를 주사위판 여백에 하도록 하세요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혹시 대답이 모둠 내에서 해결되지 않는 다면 손을 들고 선생님의 도움을 요청해 주세요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 이제 시작해볼까요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“</a:t>
            </a: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모둠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별로 활동 잘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하였나요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이제 여러분들은 사이버 폭력과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자기조절의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개념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사례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그리고 실천방법에 대해 조금은 알게 되었을 거예요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앞의 표를 한번 볼까요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학생들이 사이버 폭력이 발생하는 원인에 대해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2015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년과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2017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년에 걸쳐 응답한 표입니다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상대방이 싫고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화가 나서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보복하기 위해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재미나 장난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스트레스 해소를 위해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어때요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사이버 폭력은 자신이 그 상황에 대한 자신의 생각이나 감정 등을 조금만 조절할 수 있다면 해결되는데 도움이 되지 않을까요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오늘 학습한 내용에 대해 여러분도 실천할 수 있는 기회가 있으면 좋겠고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그러한 상황이 되었을 때 한번 배운 내용을 행동으로 실천해보세요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11" Type="http://schemas.openxmlformats.org/officeDocument/2006/relationships/image" Target="../media/image10.gif"/><Relationship Id="rId5" Type="http://schemas.openxmlformats.org/officeDocument/2006/relationships/image" Target="../media/image4.wmf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dIdt2ni4yY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rcRect t="67850" b="2070"/>
          <a:stretch>
            <a:fillRect/>
          </a:stretch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800">
                <a:ln w="9525"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/>
                <a:ea typeface="맑은 고딕"/>
              </a:rPr>
              <a:t>중학교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375920" y="1653209"/>
            <a:ext cx="9941560" cy="1074698"/>
            <a:chOff x="371524" y="1653209"/>
            <a:chExt cx="9941560" cy="1074698"/>
          </a:xfrm>
        </p:grpSpPr>
        <p:sp>
          <p:nvSpPr>
            <p:cNvPr id="7" name="직사각형 6"/>
            <p:cNvSpPr/>
            <p:nvPr/>
          </p:nvSpPr>
          <p:spPr>
            <a:xfrm>
              <a:off x="371524" y="1686548"/>
              <a:ext cx="9941560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4800" b="1" spc="-150" dirty="0">
                  <a:ln w="9525"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/>
                  <a:ea typeface="맑은 고딕"/>
                </a:rPr>
                <a:t>사이버 공간에서의 자기조절</a:t>
              </a:r>
              <a:r>
                <a:rPr kumimoji="1" lang="en-US" altLang="ko-KR" sz="4800" b="1" spc="-150" dirty="0">
                  <a:ln w="9525"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/>
                  <a:ea typeface="맑은 고딕"/>
                </a:rPr>
                <a:t>!</a:t>
              </a:r>
              <a:endParaRPr kumimoji="1" lang="en-US" altLang="ko-KR" sz="4800" b="1" spc="-150" dirty="0">
                <a:solidFill>
                  <a:srgbClr val="0073BD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>
              <a:fillRect/>
            </a:stretch>
          </p:blipFill>
          <p:spPr>
            <a:xfrm>
              <a:off x="910599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>
              <a:fillRect/>
            </a:stretch>
          </p:blipFill>
          <p:spPr>
            <a:xfrm flipH="1" flipV="1">
              <a:off x="9142957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5632581" y="3378110"/>
            <a:ext cx="1632177" cy="291519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3532410" y="3378110"/>
            <a:ext cx="1752888" cy="291519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 rotWithShape="1">
            <a:blip r:embed="rId8"/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 rotWithShape="1">
            <a:blip r:embed="rId9"/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 rotWithShape="1">
            <a:blip r:embed="rId10"/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11"/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  <p:grpSp>
        <p:nvGrpSpPr>
          <p:cNvPr id="4" name="그룹 3"/>
          <p:cNvGrpSpPr/>
          <p:nvPr/>
        </p:nvGrpSpPr>
        <p:grpSpPr>
          <a:xfrm>
            <a:off x="3852777" y="1124931"/>
            <a:ext cx="2987846" cy="461665"/>
            <a:chOff x="3400455" y="1124931"/>
            <a:chExt cx="2987846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3400455" y="1131764"/>
              <a:ext cx="2987846" cy="447998"/>
              <a:chOff x="3689700" y="1131764"/>
              <a:chExt cx="298784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자유형 31"/>
              <p:cNvSpPr/>
              <p:nvPr/>
            </p:nvSpPr>
            <p:spPr>
              <a:xfrm flipH="1">
                <a:off x="54232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자유형 37"/>
              <p:cNvSpPr/>
              <p:nvPr/>
            </p:nvSpPr>
            <p:spPr>
              <a:xfrm flipH="1">
                <a:off x="59566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3459278" y="1124931"/>
              <a:ext cx="2870200" cy="46166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400" b="1" spc="-150">
                  <a:solidFill>
                    <a:prstClr val="white"/>
                  </a:solidFill>
                  <a:latin typeface="맑은 고딕"/>
                  <a:ea typeface="맑은 고딕"/>
                </a:rPr>
                <a:t>사이버 자기조절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>
              <a:defRPr/>
            </a:pPr>
            <a:endParaRPr lang="ko-KR" altLang="en-US" sz="2400" spc="-150">
              <a:ln w="9525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/>
          <a:srcRect t="67850" b="2070"/>
          <a:stretch>
            <a:fillRect/>
          </a:stretch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 dirty="0" smtClean="0">
                    <a:solidFill>
                      <a:schemeClr val="bg1"/>
                    </a:solidFill>
                    <a:latin typeface="맑은 고딕"/>
                    <a:ea typeface="맑은 고딕"/>
                  </a:rPr>
                  <a:t>수업 열기</a:t>
                </a:r>
                <a:endParaRPr lang="ko-KR" altLang="en-US" sz="3200" b="1" spc="-150" dirty="0">
                  <a:solidFill>
                    <a:schemeClr val="bg1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1549505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 dirty="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사이버 없는 학교 만들기 </a:t>
                </a:r>
                <a:r>
                  <a:rPr lang="ko-KR" altLang="en-US" sz="3200" spc="-150" dirty="0" smtClean="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영상 시청</a:t>
                </a:r>
                <a:endParaRPr lang="ko-KR" altLang="en-US" sz="3200" spc="-150" dirty="0">
                  <a:solidFill>
                    <a:prstClr val="black"/>
                  </a:solidFill>
                  <a:latin typeface="맑은 고딕"/>
                  <a:ea typeface="맑은 고딕"/>
                  <a:cs typeface="KoPubWorld돋움체 Bold"/>
                </a:endParaRP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맑은 고딕"/>
                    <a:ea typeface="맑은 고딕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1060772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주사위 토의하기</a:t>
                </a:r>
                <a:endParaRPr lang="ko-KR" altLang="en-US" sz="3200" spc="-150">
                  <a:solidFill>
                    <a:prstClr val="black"/>
                  </a:solidFill>
                  <a:latin typeface="맑은 고딕"/>
                  <a:ea typeface="맑은 고딕"/>
                  <a:cs typeface="KoPubWorld돋움체 Bold"/>
                </a:endParaRP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맑은 고딕"/>
                    <a:ea typeface="맑은 고딕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0" y="4107141"/>
                <a:ext cx="2559056" cy="2010280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사이버폭력의 발생원인과 자기조절과의 관계</a:t>
                </a:r>
                <a:endParaRPr lang="ko-KR" altLang="en-US" sz="3200" spc="-150">
                  <a:solidFill>
                    <a:prstClr val="black"/>
                  </a:solidFill>
                  <a:latin typeface="맑은 고딕"/>
                  <a:ea typeface="맑은 고딕"/>
                  <a:cs typeface="KoPubWorld돋움체 Bold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/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8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/>
                  <a:ea typeface="맑은 고딕"/>
                </a:rPr>
                <a:t>활동 순서</a:t>
              </a:r>
              <a:endParaRPr kumimoji="1" lang="ko-KR" altLang="en-US" sz="2800" b="1" spc="-150">
                <a:solidFill>
                  <a:srgbClr val="0269B3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35" name="Freeform 49"/>
            <p:cNvSpPr/>
            <p:nvPr/>
          </p:nvSpPr>
          <p:spPr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/>
              </a:pPr>
              <a:endParaRPr lang="ko-KR" altLang="en-US" b="1" spc="-150">
                <a:solidFill>
                  <a:prstClr val="black"/>
                </a:solidFill>
                <a:latin typeface="KoPubDotum Medium Regular"/>
                <a:ea typeface="KoPubDotum Medium Regular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67819" y="1249448"/>
            <a:ext cx="9774731" cy="88639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/>
                <a:ea typeface="KoPub돋움체 Medium"/>
                <a:cs typeface="KoPubWorld돋움체 Bold"/>
              </a:defRPr>
            </a:lvl1pPr>
          </a:lstStyle>
          <a:p>
            <a:pPr lvl="0">
              <a:defRPr/>
            </a:pPr>
            <a:r>
              <a:rPr lang="ko-KR" altLang="en-US" spc="-150">
                <a:latin typeface="맑은 고딕"/>
                <a:ea typeface="맑은 고딕"/>
              </a:rPr>
              <a:t>사이버 공간에서의 자기조절에 대해 학습하고</a:t>
            </a:r>
            <a:r>
              <a:rPr lang="en-US" altLang="ko-KR" spc="-150">
                <a:latin typeface="맑은 고딕"/>
                <a:ea typeface="맑은 고딕"/>
              </a:rPr>
              <a:t>, </a:t>
            </a:r>
            <a:r>
              <a:rPr lang="ko-KR" altLang="en-US" spc="-150">
                <a:latin typeface="맑은 고딕"/>
                <a:ea typeface="맑은 고딕"/>
              </a:rPr>
              <a:t>자기조절을 위한 올바른 생각을 할 수 있다</a:t>
            </a:r>
            <a:r>
              <a:rPr lang="en-US" altLang="ko-KR" spc="-150">
                <a:latin typeface="맑은 고딕"/>
                <a:ea typeface="맑은 고딕"/>
              </a:rPr>
              <a:t>.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399424" y="767370"/>
            <a:ext cx="4765794" cy="430887"/>
            <a:chOff x="399424" y="768542"/>
            <a:chExt cx="4765794" cy="430887"/>
          </a:xfrm>
        </p:grpSpPr>
        <p:sp>
          <p:nvSpPr>
            <p:cNvPr id="47" name="TextBox 46"/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8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/>
                  <a:ea typeface="맑은 고딕"/>
                </a:rPr>
                <a:t>활동 목표</a:t>
              </a:r>
              <a:endParaRPr kumimoji="1" lang="ko-KR" altLang="en-US" sz="2800" b="1" spc="-150">
                <a:solidFill>
                  <a:srgbClr val="0269B3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48" name="Freeform 49"/>
            <p:cNvSpPr/>
            <p:nvPr/>
          </p:nvSpPr>
          <p:spPr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/>
              </a:pPr>
              <a:endParaRPr lang="ko-KR" altLang="en-US" b="1" spc="-150">
                <a:solidFill>
                  <a:prstClr val="black"/>
                </a:solidFill>
                <a:latin typeface="KoPubDotum Medium Regular"/>
                <a:ea typeface="KoPubDotum Medium Regular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사이버폭력과 자기조절의 관계 </a:t>
            </a:r>
          </a:p>
        </p:txBody>
      </p:sp>
      <p:grpSp>
        <p:nvGrpSpPr>
          <p:cNvPr id="108" name="그룹 107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09" name="그룹 108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11" name="모서리가 둥근 직사각형 11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112" name="그룹 11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13" name="그룹 11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1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1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2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114" name="그룹 11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1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1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1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10" name="모서리가 둥근 직사각형 109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121" name="말풍선: 모서리가 둥근 사각형 7">
            <a:extLst>
              <a:ext uri="{FF2B5EF4-FFF2-40B4-BE49-F238E27FC236}">
                <a16:creationId xmlns:a16="http://schemas.microsoft.com/office/drawing/2014/main" id="{057D2286-31F9-3EB0-BD14-C421BB7E58B2}"/>
              </a:ext>
            </a:extLst>
          </p:cNvPr>
          <p:cNvSpPr/>
          <p:nvPr/>
        </p:nvSpPr>
        <p:spPr>
          <a:xfrm>
            <a:off x="1070907" y="2121596"/>
            <a:ext cx="3749177" cy="1688163"/>
          </a:xfrm>
          <a:prstGeom prst="wedgeRoundRectCallout">
            <a:avLst>
              <a:gd name="adj1" fmla="val 31884"/>
              <a:gd name="adj2" fmla="val 65346"/>
              <a:gd name="adj3" fmla="val 16667"/>
            </a:avLst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자기조절</a:t>
            </a:r>
          </a:p>
        </p:txBody>
      </p:sp>
      <p:sp>
        <p:nvSpPr>
          <p:cNvPr id="122" name="말풍선: 모서리가 둥근 사각형 8">
            <a:extLst>
              <a:ext uri="{FF2B5EF4-FFF2-40B4-BE49-F238E27FC236}">
                <a16:creationId xmlns:a16="http://schemas.microsoft.com/office/drawing/2014/main" id="{A5B46C16-52D9-2AD2-D3CC-0BEBD915DC5F}"/>
              </a:ext>
            </a:extLst>
          </p:cNvPr>
          <p:cNvSpPr/>
          <p:nvPr/>
        </p:nvSpPr>
        <p:spPr>
          <a:xfrm>
            <a:off x="5821892" y="2121596"/>
            <a:ext cx="3749177" cy="1688163"/>
          </a:xfrm>
          <a:prstGeom prst="wedgeRoundRectCallout">
            <a:avLst>
              <a:gd name="adj1" fmla="val -54943"/>
              <a:gd name="adj2" fmla="val 101630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사이버 </a:t>
            </a:r>
          </a:p>
          <a:p>
            <a:pPr algn="ctr"/>
            <a:r>
              <a:rPr lang="ko-KR" altLang="en-US" sz="3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자기조절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1031240" y="4661818"/>
            <a:ext cx="8630920" cy="201285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사이버 공간에서 자신이 처한 상황에서 주인의식을 가지고 옳음과 그름</a:t>
            </a:r>
            <a:r>
              <a:rPr lang="en-US" altLang="ko-KR" sz="2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좋고 나쁨의 판단 기준에 따라 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sz="2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충동적이고 일시적인 욕구를 정도에 넘지 않도록 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sz="2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알맞게 조절하여 행동할 수 있는 의지와 태도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C178E6-4110-2E20-01C9-75E6F208D963}"/>
              </a:ext>
            </a:extLst>
          </p:cNvPr>
          <p:cNvSpPr txBox="1"/>
          <p:nvPr/>
        </p:nvSpPr>
        <p:spPr>
          <a:xfrm>
            <a:off x="0" y="714914"/>
            <a:ext cx="189063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수업 열기</a:t>
            </a:r>
            <a:endParaRPr kumimoji="1" lang="ko-KR" altLang="en-US" sz="2800" b="1" spc="-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5039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사이버폭력과 자기조절의 관계 </a:t>
            </a:r>
          </a:p>
        </p:txBody>
      </p:sp>
      <p:grpSp>
        <p:nvGrpSpPr>
          <p:cNvPr id="108" name="그룹 107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09" name="그룹 108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11" name="모서리가 둥근 직사각형 11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112" name="그룹 11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13" name="그룹 11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1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1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2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114" name="그룹 11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1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1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1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10" name="모서리가 둥근 직사각형 109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913448" y="2169725"/>
            <a:ext cx="8946832" cy="1169551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r>
              <a:rPr lang="ko-KR" altLang="en-US" sz="28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‘사이버폭력 없는 학교 만들기’ 영상을 시청하고</a:t>
            </a:r>
            <a:r>
              <a:rPr lang="en-US" altLang="ko-KR" sz="28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</a:t>
            </a:r>
          </a:p>
          <a:p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다음 </a:t>
            </a:r>
            <a:r>
              <a:rPr lang="ko-KR" altLang="en-US" sz="28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물음에 답해봅시다</a:t>
            </a:r>
            <a:r>
              <a:rPr lang="en-US" altLang="ko-KR" sz="28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r>
              <a:rPr kumimoji="1" lang="en-US" altLang="ko-KR" sz="2000" spc="-150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 charset="0"/>
                <a:hlinkClick r:id="rId3"/>
              </a:rPr>
              <a:t>  https</a:t>
            </a:r>
            <a:r>
              <a:rPr kumimoji="1" lang="en-US" altLang="ko-KR" sz="2000" spc="-150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 charset="0"/>
                <a:hlinkClick r:id="rId3"/>
              </a:rPr>
              <a:t>://www.youtube.com/watch?v=RdIdt2ni4yY</a:t>
            </a:r>
            <a:endParaRPr lang="en-US" altLang="ko-KR" sz="20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996676" y="3736751"/>
            <a:ext cx="8773335" cy="400110"/>
            <a:chOff x="3638287" y="2680363"/>
            <a:chExt cx="8773335" cy="400110"/>
          </a:xfrm>
        </p:grpSpPr>
        <p:pic>
          <p:nvPicPr>
            <p:cNvPr id="48" name="그림 4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49" name="직사각형 48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동영상을 시청하면서 무슨 생각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감정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이 들었나요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 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996676" y="4331111"/>
            <a:ext cx="8840744" cy="800219"/>
            <a:chOff x="3638287" y="2680363"/>
            <a:chExt cx="8840744" cy="800219"/>
          </a:xfrm>
        </p:grpSpPr>
        <p:pic>
          <p:nvPicPr>
            <p:cNvPr id="64" name="그림 6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5" name="직사각형 64"/>
            <p:cNvSpPr/>
            <p:nvPr/>
          </p:nvSpPr>
          <p:spPr>
            <a:xfrm>
              <a:off x="3995419" y="2680363"/>
              <a:ext cx="8483612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주인공이 용기 있게 행동할 수 있었던 이유는 무엇일까요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</p:grpSp>
      <p:pic>
        <p:nvPicPr>
          <p:cNvPr id="66" name="Picture 4" descr="C:\Users\hipt3\Desktop\rgererga.png">
            <a:extLst>
              <a:ext uri="{FF2B5EF4-FFF2-40B4-BE49-F238E27FC236}">
                <a16:creationId xmlns:a16="http://schemas.microsoft.com/office/drawing/2014/main" id="{2B303A4E-FD7A-48E6-A633-B095AF38A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020739" y="4867161"/>
            <a:ext cx="651922" cy="1248270"/>
          </a:xfrm>
          <a:prstGeom prst="rect">
            <a:avLst/>
          </a:prstGeom>
          <a:noFill/>
        </p:spPr>
      </p:pic>
      <p:sp>
        <p:nvSpPr>
          <p:cNvPr id="67" name="TextBox 66"/>
          <p:cNvSpPr txBox="1"/>
          <p:nvPr/>
        </p:nvSpPr>
        <p:spPr>
          <a:xfrm>
            <a:off x="840740" y="5874267"/>
            <a:ext cx="9011920" cy="558423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사이버폭력과 자기조절은 어떤 </a:t>
            </a:r>
            <a:r>
              <a:rPr lang="ko-KR" altLang="en-US" sz="2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관련성</a:t>
            </a:r>
            <a:r>
              <a:rPr lang="ko-KR" altLang="en-US" sz="2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있을까요</a:t>
            </a:r>
            <a:r>
              <a:rPr lang="en-US" altLang="ko-KR" sz="2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9ED86F-D56D-9E82-EF3B-4A64ADF05859}"/>
              </a:ext>
            </a:extLst>
          </p:cNvPr>
          <p:cNvSpPr txBox="1"/>
          <p:nvPr/>
        </p:nvSpPr>
        <p:spPr>
          <a:xfrm>
            <a:off x="0" y="714914"/>
            <a:ext cx="189063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수업 열기</a:t>
            </a:r>
            <a:endParaRPr kumimoji="1" lang="ko-KR" altLang="en-US" sz="2400" b="1" spc="-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3085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0249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‘주사위 토의’ </a:t>
              </a:r>
              <a:r>
                <a:rPr kumimoji="1" lang="en-US" altLang="ko-KR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– </a:t>
              </a: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사이버폭력과 자기조절</a:t>
              </a: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553839" y="1317927"/>
            <a:ext cx="3166403" cy="638021"/>
            <a:chOff x="3802673" y="1317927"/>
            <a:chExt cx="3166403" cy="638021"/>
          </a:xfrm>
        </p:grpSpPr>
        <p:sp>
          <p:nvSpPr>
            <p:cNvPr id="81" name="직사각형 80"/>
            <p:cNvSpPr/>
            <p:nvPr/>
          </p:nvSpPr>
          <p:spPr>
            <a:xfrm>
              <a:off x="3994660" y="1463505"/>
              <a:ext cx="2782234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주사위 토의</a:t>
              </a:r>
            </a:p>
          </p:txBody>
        </p:sp>
        <p:pic>
          <p:nvPicPr>
            <p:cNvPr id="82" name="그림 8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802673" y="1317927"/>
              <a:ext cx="462280" cy="431481"/>
            </a:xfrm>
            <a:prstGeom prst="rect">
              <a:avLst/>
            </a:prstGeom>
          </p:spPr>
        </p:pic>
        <p:pic>
          <p:nvPicPr>
            <p:cNvPr id="83" name="그림 8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506796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84" name="그룹 1010">
            <a:extLst>
              <a:ext uri="{FF2B5EF4-FFF2-40B4-BE49-F238E27FC236}">
                <a16:creationId xmlns:a16="http://schemas.microsoft.com/office/drawing/2014/main" id="{32C56637-97A2-F27A-DE50-F5BD694E074C}"/>
              </a:ext>
            </a:extLst>
          </p:cNvPr>
          <p:cNvGrpSpPr/>
          <p:nvPr/>
        </p:nvGrpSpPr>
        <p:grpSpPr>
          <a:xfrm>
            <a:off x="833170" y="3276575"/>
            <a:ext cx="3007666" cy="2088545"/>
            <a:chOff x="3485380" y="442749"/>
            <a:chExt cx="6171429" cy="5235716"/>
          </a:xfrm>
        </p:grpSpPr>
        <p:pic>
          <p:nvPicPr>
            <p:cNvPr id="85" name="Object 36">
              <a:extLst>
                <a:ext uri="{FF2B5EF4-FFF2-40B4-BE49-F238E27FC236}">
                  <a16:creationId xmlns:a16="http://schemas.microsoft.com/office/drawing/2014/main" id="{D2C91CC2-3A28-41AE-17C8-9DE938CB5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5380" y="442749"/>
              <a:ext cx="6171429" cy="5235716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4405B17-89C4-E782-30CA-6D7857EC7500}"/>
              </a:ext>
            </a:extLst>
          </p:cNvPr>
          <p:cNvSpPr txBox="1"/>
          <p:nvPr/>
        </p:nvSpPr>
        <p:spPr>
          <a:xfrm>
            <a:off x="0" y="714914"/>
            <a:ext cx="189063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활동하기</a:t>
            </a:r>
            <a:endParaRPr kumimoji="1" lang="ko-KR" altLang="en-US" sz="2800" b="1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6580" y="1348335"/>
            <a:ext cx="5139714" cy="553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36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>
                <a:ln w="9525"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>
                  <a:ln w="9525"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>
                  <a:ln w="9525"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1994163" y="714914"/>
              <a:ext cx="7024945" cy="3693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400" b="1" spc="-10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/>
                  <a:ea typeface="맑은 고딕"/>
                </a:rPr>
                <a:t>▶ ‘주사위 토의’ </a:t>
              </a:r>
              <a:r>
                <a:rPr kumimoji="1" lang="en-US" altLang="ko-KR" sz="2400" b="1" spc="-10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/>
                  <a:ea typeface="맑은 고딕"/>
                </a:rPr>
                <a:t>– </a:t>
              </a:r>
              <a:r>
                <a:rPr kumimoji="1" lang="ko-KR" altLang="en-US" sz="2400" b="1" spc="-10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/>
                  <a:ea typeface="맑은 고딕"/>
                </a:rPr>
                <a:t>사이버폭력과 자기조절</a:t>
              </a:r>
              <a:endParaRPr kumimoji="1" lang="ko-KR" altLang="en-US" sz="2400" b="1" spc="-100">
                <a:solidFill>
                  <a:srgbClr val="5CAA09"/>
                </a:solidFill>
                <a:latin typeface="맑은 고딕"/>
                <a:ea typeface="맑은 고딕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8" name="그룹 17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20" name="모서리가 둥근 직사각형 1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/>
              </a:p>
            </p:txBody>
          </p:sp>
          <p:grpSp>
            <p:nvGrpSpPr>
              <p:cNvPr id="21" name="그룹 2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22" name="그룹 2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7" name="Freeform 1857"/>
                  <p:cNvSpPr/>
                  <p:nvPr/>
                </p:nvSpPr>
                <p:spPr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quadBezTo>
                          <a:pt x="0" y="2227"/>
                          <a:pt x="0" y="2227"/>
                        </a:quadBezTo>
                        <a:quadBezTo>
                          <a:pt x="0" y="241"/>
                          <a:pt x="0" y="241"/>
                        </a:quad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/>
                  </a:p>
                </p:txBody>
              </p:sp>
              <p:sp>
                <p:nvSpPr>
                  <p:cNvPr id="28" name="Freeform 1858"/>
                  <p:cNvSpPr/>
                  <p:nvPr/>
                </p:nvSpPr>
                <p:spPr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quadBezTo>
                          <a:pt x="1732" y="2227"/>
                          <a:pt x="1732" y="2227"/>
                        </a:quadBezTo>
                        <a:quadBezTo>
                          <a:pt x="1732" y="241"/>
                          <a:pt x="1732" y="241"/>
                        </a:quad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/>
                  </a:p>
                </p:txBody>
              </p:sp>
              <p:sp>
                <p:nvSpPr>
                  <p:cNvPr id="29" name="Freeform 1859"/>
                  <p:cNvSpPr>
                    <a:spLocks noEditPoints="1"/>
                  </p:cNvSpPr>
                  <p:nvPr/>
                </p:nvSpPr>
                <p:spPr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quadBezTo>
                          <a:pt x="6" y="2096"/>
                          <a:pt x="6" y="2096"/>
                        </a:quadBezTo>
                        <a:cubicBezTo>
                          <a:pt x="3" y="2096"/>
                          <a:pt x="0" y="2093"/>
                          <a:pt x="0" y="2090"/>
                        </a:cubicBezTo>
                        <a:quadBezTo>
                          <a:pt x="0" y="104"/>
                          <a:pt x="0" y="104"/>
                        </a:quad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quadBezTo>
                          <a:pt x="3476" y="2090"/>
                          <a:pt x="3476" y="2090"/>
                        </a:quad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quadBezTo>
                          <a:pt x="3464" y="2084"/>
                          <a:pt x="3464" y="2084"/>
                        </a:quadBezTo>
                        <a:quadBezTo>
                          <a:pt x="3464" y="109"/>
                          <a:pt x="3464" y="109"/>
                        </a:quad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/>
                  </a:p>
                </p:txBody>
              </p:sp>
            </p:grpSp>
            <p:grpSp>
              <p:nvGrpSpPr>
                <p:cNvPr id="23" name="그룹 2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24" name="Freeform 1857"/>
                  <p:cNvSpPr/>
                  <p:nvPr/>
                </p:nvSpPr>
                <p:spPr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quadBezTo>
                          <a:pt x="0" y="2227"/>
                          <a:pt x="0" y="2227"/>
                        </a:quadBezTo>
                        <a:quadBezTo>
                          <a:pt x="0" y="241"/>
                          <a:pt x="0" y="241"/>
                        </a:quad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/>
                  </a:p>
                </p:txBody>
              </p:sp>
              <p:sp>
                <p:nvSpPr>
                  <p:cNvPr id="25" name="Freeform 1858"/>
                  <p:cNvSpPr/>
                  <p:nvPr/>
                </p:nvSpPr>
                <p:spPr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quadBezTo>
                          <a:pt x="1732" y="2227"/>
                          <a:pt x="1732" y="2227"/>
                        </a:quadBezTo>
                        <a:quadBezTo>
                          <a:pt x="1732" y="241"/>
                          <a:pt x="1732" y="241"/>
                        </a:quad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/>
                  </a:p>
                </p:txBody>
              </p:sp>
              <p:sp>
                <p:nvSpPr>
                  <p:cNvPr id="26" name="Freeform 1859"/>
                  <p:cNvSpPr>
                    <a:spLocks noEditPoints="1"/>
                  </p:cNvSpPr>
                  <p:nvPr/>
                </p:nvSpPr>
                <p:spPr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quadBezTo>
                          <a:pt x="6" y="2096"/>
                          <a:pt x="6" y="2096"/>
                        </a:quadBezTo>
                        <a:cubicBezTo>
                          <a:pt x="3" y="2096"/>
                          <a:pt x="0" y="2093"/>
                          <a:pt x="0" y="2090"/>
                        </a:cubicBezTo>
                        <a:quadBezTo>
                          <a:pt x="0" y="104"/>
                          <a:pt x="0" y="104"/>
                        </a:quad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quadBezTo>
                          <a:pt x="3476" y="2090"/>
                          <a:pt x="3476" y="2090"/>
                        </a:quad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quadBezTo>
                          <a:pt x="3464" y="2084"/>
                          <a:pt x="3464" y="2084"/>
                        </a:quadBezTo>
                        <a:quadBezTo>
                          <a:pt x="3464" y="109"/>
                          <a:pt x="3464" y="109"/>
                        </a:quad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/>
                  </a:p>
                </p:txBody>
              </p:sp>
            </p:grpSp>
          </p:grpSp>
        </p:grpSp>
        <p:sp>
          <p:nvSpPr>
            <p:cNvPr id="19" name="모서리가 둥근 직사각형 18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2989580" y="1317927"/>
            <a:ext cx="4714240" cy="638021"/>
            <a:chOff x="3028657" y="1317927"/>
            <a:chExt cx="4714240" cy="638021"/>
          </a:xfrm>
        </p:grpSpPr>
        <p:sp>
          <p:nvSpPr>
            <p:cNvPr id="31" name="직사각형 30"/>
            <p:cNvSpPr/>
            <p:nvPr/>
          </p:nvSpPr>
          <p:spPr>
            <a:xfrm>
              <a:off x="3028657" y="1463505"/>
              <a:ext cx="471424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ko-KR" altLang="en-US" sz="3200" b="1">
                  <a:ln w="9525"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/>
                  <a:ea typeface="맑은 고딕"/>
                  <a:cs typeface="KoPubWorld돋움체 Bold"/>
                </a:rPr>
                <a:t>활동 순서 알아보기</a:t>
              </a:r>
              <a:endParaRPr lang="ko-KR" altLang="en-US" sz="3200" b="1">
                <a:solidFill>
                  <a:srgbClr val="EE6000"/>
                </a:solidFill>
                <a:latin typeface="맑은 고딕"/>
                <a:ea typeface="맑은 고딕"/>
                <a:cs typeface="KoPubWorld돋움체 Bold"/>
              </a:endParaRPr>
            </a:p>
          </p:txBody>
        </p:sp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3"/>
            <a:srcRect l="43610" t="13560" r="43610" b="61930"/>
            <a:stretch>
              <a:fillRect/>
            </a:stretch>
          </p:blipFill>
          <p:spPr>
            <a:xfrm>
              <a:off x="3154973" y="1317927"/>
              <a:ext cx="462280" cy="431481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3"/>
            <a:srcRect l="43610" t="13560" r="43610" b="61930"/>
            <a:stretch>
              <a:fillRect/>
            </a:stretch>
          </p:blipFill>
          <p:spPr>
            <a:xfrm flipH="1" flipV="1">
              <a:off x="7146876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34" name="모서리가 둥근 직사각형 33"/>
          <p:cNvSpPr/>
          <p:nvPr/>
        </p:nvSpPr>
        <p:spPr>
          <a:xfrm>
            <a:off x="1024063" y="2847301"/>
            <a:ext cx="3835923" cy="1361615"/>
          </a:xfrm>
          <a:prstGeom prst="roundRect">
            <a:avLst>
              <a:gd name="adj" fmla="val 16667"/>
            </a:avLst>
          </a:prstGeom>
          <a:solidFill>
            <a:srgbClr val="0269B3"/>
          </a:solidFill>
          <a:ln w="28575" cap="flat" cmpd="sng" algn="ctr">
            <a:noFill/>
            <a:prstDash val="solid"/>
          </a:ln>
        </p:spPr>
        <p:txBody>
          <a:bodyPr lIns="36000" tIns="36000" rIns="36000" bIns="36000" anchor="ctr"/>
          <a:lstStyle/>
          <a:p>
            <a:pPr algn="ctr" defTabSz="1043054" latinLnBrk="0">
              <a:spcBef>
                <a:spcPts val="100"/>
              </a:spcBef>
              <a:spcAft>
                <a:spcPts val="100"/>
              </a:spcAft>
              <a:defRPr/>
            </a:pPr>
            <a:r>
              <a:rPr lang="en-US" altLang="ko-KR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6</a:t>
            </a:r>
            <a:r>
              <a:rPr lang="ko-KR" altLang="en-US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명</a:t>
            </a:r>
            <a:r>
              <a:rPr lang="en-US" altLang="ko-KR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(</a:t>
            </a:r>
            <a:r>
              <a:rPr lang="ko-KR" altLang="en-US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 </a:t>
            </a:r>
            <a:r>
              <a:rPr lang="ko-KR" altLang="en-US" sz="23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또는</a:t>
            </a:r>
            <a:r>
              <a:rPr lang="ko-KR" altLang="en-US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 </a:t>
            </a:r>
            <a:r>
              <a:rPr lang="en-US" altLang="ko-KR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4</a:t>
            </a:r>
            <a:r>
              <a:rPr lang="ko-KR" altLang="en-US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명</a:t>
            </a:r>
            <a:r>
              <a:rPr lang="en-US" altLang="ko-KR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)</a:t>
            </a:r>
            <a:r>
              <a:rPr lang="ko-KR" altLang="en-US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 모둠 </a:t>
            </a:r>
          </a:p>
          <a:p>
            <a:pPr algn="ctr" defTabSz="1043054" latinLnBrk="0">
              <a:spcBef>
                <a:spcPts val="100"/>
              </a:spcBef>
              <a:spcAft>
                <a:spcPts val="100"/>
              </a:spcAft>
              <a:defRPr/>
            </a:pPr>
            <a:r>
              <a:rPr lang="ko-KR" altLang="en-US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구성</a:t>
            </a:r>
          </a:p>
        </p:txBody>
      </p:sp>
      <p:sp>
        <p:nvSpPr>
          <p:cNvPr id="35" name="모서리가 둥근 직사각형 34"/>
          <p:cNvSpPr/>
          <p:nvPr/>
        </p:nvSpPr>
        <p:spPr>
          <a:xfrm>
            <a:off x="5847888" y="2847301"/>
            <a:ext cx="3835923" cy="1361615"/>
          </a:xfrm>
          <a:prstGeom prst="roundRect">
            <a:avLst>
              <a:gd name="adj" fmla="val 16667"/>
            </a:avLst>
          </a:prstGeom>
          <a:solidFill>
            <a:srgbClr val="5CAA09"/>
          </a:solidFill>
          <a:ln w="28575" cap="flat" cmpd="sng" algn="ctr">
            <a:noFill/>
            <a:prstDash val="solid"/>
          </a:ln>
        </p:spPr>
        <p:txBody>
          <a:bodyPr lIns="36000" tIns="36000" rIns="36000" bIns="36000" anchor="ctr"/>
          <a:lstStyle/>
          <a:p>
            <a:pPr algn="ctr" defTabSz="1043054" latinLnBrk="0">
              <a:spcBef>
                <a:spcPts val="100"/>
              </a:spcBef>
              <a:spcAft>
                <a:spcPts val="100"/>
              </a:spcAft>
              <a:defRPr/>
            </a:pPr>
            <a:r>
              <a:rPr lang="ko-KR" altLang="en-US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순서대로 돌아가며 주사위를 </a:t>
            </a:r>
            <a:r>
              <a:rPr lang="en-US" altLang="ko-KR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2</a:t>
            </a:r>
            <a:r>
              <a:rPr lang="ko-KR" altLang="en-US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번씩 던짐</a:t>
            </a:r>
            <a:endParaRPr lang="ko-KR" altLang="en-US" sz="2800" b="1">
              <a:solidFill>
                <a:schemeClr val="bg1"/>
              </a:solidFill>
              <a:latin typeface="맑은 고딕"/>
              <a:ea typeface="맑은 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1024063" y="4944163"/>
            <a:ext cx="3835923" cy="1361615"/>
          </a:xfrm>
          <a:prstGeom prst="roundRect">
            <a:avLst>
              <a:gd name="adj" fmla="val 16667"/>
            </a:avLst>
          </a:prstGeom>
          <a:solidFill>
            <a:srgbClr val="EE6000"/>
          </a:solidFill>
          <a:ln w="28575" cap="flat" cmpd="sng" algn="ctr">
            <a:noFill/>
            <a:prstDash val="solid"/>
          </a:ln>
        </p:spPr>
        <p:txBody>
          <a:bodyPr lIns="36000" tIns="36000" rIns="36000" bIns="36000" anchor="ctr"/>
          <a:lstStyle/>
          <a:p>
            <a:pPr algn="ctr" defTabSz="1043054" latinLnBrk="0">
              <a:spcBef>
                <a:spcPts val="100"/>
              </a:spcBef>
              <a:spcAft>
                <a:spcPts val="100"/>
              </a:spcAft>
              <a:defRPr/>
            </a:pPr>
            <a:r>
              <a:rPr lang="ko-KR" altLang="en-US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두 숫자가 만나는 지점의 질문에 답하기</a:t>
            </a:r>
            <a:endParaRPr lang="ko-KR" altLang="en-US" sz="2800" b="1">
              <a:solidFill>
                <a:schemeClr val="bg1"/>
              </a:solidFill>
              <a:latin typeface="맑은 고딕"/>
              <a:ea typeface="맑은 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5847888" y="4944163"/>
            <a:ext cx="3835923" cy="136161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28575" cap="flat" cmpd="sng" algn="ctr">
            <a:noFill/>
            <a:prstDash val="solid"/>
          </a:ln>
        </p:spPr>
        <p:txBody>
          <a:bodyPr lIns="36000" tIns="36000" rIns="36000" bIns="36000" anchor="ctr"/>
          <a:lstStyle/>
          <a:p>
            <a:pPr algn="ctr" defTabSz="1043054" latinLnBrk="0">
              <a:spcBef>
                <a:spcPts val="100"/>
              </a:spcBef>
              <a:spcAft>
                <a:spcPts val="100"/>
              </a:spcAft>
              <a:defRPr/>
            </a:pPr>
            <a:r>
              <a:rPr lang="ko-KR" altLang="en-US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첫번째 숫자</a:t>
            </a:r>
            <a:r>
              <a:rPr lang="en-US" altLang="ko-KR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:</a:t>
            </a:r>
            <a:r>
              <a:rPr lang="ko-KR" altLang="en-US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가로</a:t>
            </a:r>
          </a:p>
          <a:p>
            <a:pPr algn="ctr" defTabSz="1043054" latinLnBrk="0">
              <a:spcBef>
                <a:spcPts val="100"/>
              </a:spcBef>
              <a:spcAft>
                <a:spcPts val="100"/>
              </a:spcAft>
              <a:defRPr/>
            </a:pPr>
            <a:r>
              <a:rPr lang="ko-KR" altLang="en-US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두번째 숫자</a:t>
            </a:r>
            <a:r>
              <a:rPr lang="en-US" altLang="ko-KR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: </a:t>
            </a:r>
            <a:r>
              <a:rPr lang="ko-KR" altLang="en-US" sz="2800" b="1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/>
                <a:ea typeface="맑은 고딕"/>
              </a:rPr>
              <a:t>세로</a:t>
            </a:r>
          </a:p>
        </p:txBody>
      </p:sp>
      <p:sp>
        <p:nvSpPr>
          <p:cNvPr id="39" name="AutoShape 781"/>
          <p:cNvSpPr>
            <a:spLocks noChangeArrowheads="1"/>
          </p:cNvSpPr>
          <p:nvPr/>
        </p:nvSpPr>
        <p:spPr>
          <a:xfrm rot="10800000" flipH="1" flipV="1">
            <a:off x="4977766" y="3310388"/>
            <a:ext cx="737234" cy="435440"/>
          </a:xfrm>
          <a:prstGeom prst="rightArrow">
            <a:avLst>
              <a:gd name="adj1" fmla="val 61054"/>
              <a:gd name="adj2" fmla="val 45795"/>
            </a:avLst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82000">
                <a:srgbClr val="EAEAEA"/>
              </a:gs>
              <a:gs pos="100000">
                <a:schemeClr val="bg1">
                  <a:alpha val="0"/>
                </a:schemeClr>
              </a:gs>
            </a:gsLst>
            <a:lin ang="10800000" scaled="0"/>
            <a:tileRect/>
          </a:gradFill>
          <a:ln w="63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76000">
                  <a:srgbClr val="ECECEC">
                    <a:alpha val="66000"/>
                  </a:srgbClr>
                </a:gs>
                <a:gs pos="91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anchor="ctr"/>
          <a:lstStyle/>
          <a:p>
            <a:pPr algn="ctr" latinLnBrk="0">
              <a:defRPr/>
            </a:pPr>
            <a:endParaRPr lang="ko-KR" altLang="en-US" b="1">
              <a:solidFill>
                <a:prstClr val="black">
                  <a:lumMod val="85000"/>
                  <a:lumOff val="15000"/>
                </a:prstClr>
              </a:solidFill>
              <a:latin typeface="맑은 고딕"/>
              <a:ea typeface="맑은 고딕"/>
            </a:endParaRPr>
          </a:p>
        </p:txBody>
      </p:sp>
      <p:sp>
        <p:nvSpPr>
          <p:cNvPr id="40" name="AutoShape 781"/>
          <p:cNvSpPr>
            <a:spLocks noChangeArrowheads="1"/>
          </p:cNvSpPr>
          <p:nvPr/>
        </p:nvSpPr>
        <p:spPr>
          <a:xfrm rot="10800000" flipV="1">
            <a:off x="4977766" y="5407250"/>
            <a:ext cx="737234" cy="435440"/>
          </a:xfrm>
          <a:prstGeom prst="rightArrow">
            <a:avLst>
              <a:gd name="adj1" fmla="val 61054"/>
              <a:gd name="adj2" fmla="val 45795"/>
            </a:avLst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82000">
                <a:srgbClr val="EAEAEA"/>
              </a:gs>
              <a:gs pos="100000">
                <a:schemeClr val="bg1">
                  <a:alpha val="0"/>
                </a:schemeClr>
              </a:gs>
            </a:gsLst>
            <a:lin ang="10800000" scaled="0"/>
            <a:tileRect/>
          </a:gradFill>
          <a:ln w="63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76000">
                  <a:srgbClr val="ECECEC">
                    <a:alpha val="66000"/>
                  </a:srgbClr>
                </a:gs>
                <a:gs pos="91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anchor="ctr"/>
          <a:lstStyle/>
          <a:p>
            <a:pPr algn="ctr" latinLnBrk="0">
              <a:defRPr/>
            </a:pPr>
            <a:endParaRPr lang="ko-KR" altLang="en-US" b="1">
              <a:solidFill>
                <a:prstClr val="black">
                  <a:lumMod val="85000"/>
                  <a:lumOff val="15000"/>
                </a:prstClr>
              </a:solidFill>
              <a:latin typeface="맑은 고딕"/>
              <a:ea typeface="맑은 고딕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792337-CFDC-528B-0A5B-230B6E6A2A93}"/>
              </a:ext>
            </a:extLst>
          </p:cNvPr>
          <p:cNvSpPr txBox="1"/>
          <p:nvPr/>
        </p:nvSpPr>
        <p:spPr>
          <a:xfrm>
            <a:off x="0" y="714914"/>
            <a:ext cx="189063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활동하기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0249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‘주사위 토의’ </a:t>
              </a:r>
              <a:r>
                <a:rPr kumimoji="1" lang="en-US" altLang="ko-KR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– </a:t>
              </a: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사이버폭력과 자기조절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8" name="그룹 17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20" name="모서리가 둥근 직사각형 1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21" name="그룹 2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22" name="그룹 2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23" name="그룹 2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2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9" name="모서리가 둥근 직사각형 18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3306396" y="1317927"/>
            <a:ext cx="4057943" cy="638021"/>
            <a:chOff x="3345473" y="1317927"/>
            <a:chExt cx="4057943" cy="638021"/>
          </a:xfrm>
        </p:grpSpPr>
        <p:sp>
          <p:nvSpPr>
            <p:cNvPr id="31" name="직사각형 30"/>
            <p:cNvSpPr/>
            <p:nvPr/>
          </p:nvSpPr>
          <p:spPr>
            <a:xfrm>
              <a:off x="3409657" y="1463505"/>
              <a:ext cx="395224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활동 시 유의사항</a:t>
              </a:r>
            </a:p>
          </p:txBody>
        </p:sp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345473" y="1317927"/>
              <a:ext cx="462280" cy="431481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941136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41" name="그룹 40"/>
          <p:cNvGrpSpPr/>
          <p:nvPr/>
        </p:nvGrpSpPr>
        <p:grpSpPr>
          <a:xfrm>
            <a:off x="996676" y="2715671"/>
            <a:ext cx="8773335" cy="800219"/>
            <a:chOff x="3638287" y="2680363"/>
            <a:chExt cx="8773335" cy="800219"/>
          </a:xfrm>
        </p:grpSpPr>
        <p:pic>
          <p:nvPicPr>
            <p:cNvPr id="42" name="그림 4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43" name="직사각형 42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★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별표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가 있는 질문은 모든 </a:t>
              </a:r>
              <a:r>
                <a:rPr lang="ko-KR" altLang="en-US" sz="2600" b="1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모둠원이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돌아가면서 대답하도록 한다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996676" y="3696150"/>
            <a:ext cx="8901704" cy="400110"/>
            <a:chOff x="3638287" y="2680363"/>
            <a:chExt cx="8901704" cy="400110"/>
          </a:xfrm>
        </p:grpSpPr>
        <p:pic>
          <p:nvPicPr>
            <p:cNvPr id="58" name="그림 5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9" name="직사각형 58"/>
            <p:cNvSpPr/>
            <p:nvPr/>
          </p:nvSpPr>
          <p:spPr>
            <a:xfrm>
              <a:off x="3995419" y="2680363"/>
              <a:ext cx="8544572" cy="400110"/>
            </a:xfrm>
            <a:prstGeom prst="rect">
              <a:avLst/>
            </a:prstGeom>
          </p:spPr>
          <p:txBody>
            <a:bodyPr wrap="square" tIns="0" rIns="0" bIns="0">
              <a:spAutoFit/>
            </a:bodyPr>
            <a:lstStyle/>
            <a:p>
              <a:pPr latinLnBrk="0"/>
              <a:r>
                <a:rPr lang="ko-KR" altLang="en-US" sz="2600" b="1" spc="-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퀴즈 정답을 말하지 못하면 주사위를 던질 기회를 </a:t>
              </a:r>
              <a:r>
                <a:rPr lang="en-US" altLang="ko-KR" sz="2600" b="1" spc="-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1</a:t>
              </a:r>
              <a:r>
                <a:rPr lang="ko-KR" altLang="en-US" sz="2600" b="1" spc="-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회 잃는다</a:t>
              </a:r>
              <a:r>
                <a:rPr lang="en-US" altLang="ko-KR" sz="2600" b="1" spc="-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996676" y="4276520"/>
            <a:ext cx="8773335" cy="400110"/>
            <a:chOff x="3638287" y="2680363"/>
            <a:chExt cx="8773335" cy="400110"/>
          </a:xfrm>
        </p:grpSpPr>
        <p:pic>
          <p:nvPicPr>
            <p:cNvPr id="61" name="그림 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2" name="직사각형 61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이미 대답한 칸이 나오면 주사위를 한번 더 던진다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996676" y="4856891"/>
            <a:ext cx="8773335" cy="800219"/>
            <a:chOff x="3638287" y="2680363"/>
            <a:chExt cx="8773335" cy="800219"/>
          </a:xfrm>
        </p:grpSpPr>
        <p:pic>
          <p:nvPicPr>
            <p:cNvPr id="64" name="그림 6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5" name="직사각형 64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질문에 대한 대답 중 의미 있다고 생각하는 것은 해당 질문 칸 옆에 간단히 메모한다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996676" y="5786531"/>
            <a:ext cx="8773335" cy="800219"/>
            <a:chOff x="3638287" y="2680363"/>
            <a:chExt cx="8773335" cy="800219"/>
          </a:xfrm>
        </p:grpSpPr>
        <p:pic>
          <p:nvPicPr>
            <p:cNvPr id="67" name="그림 6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8" name="직사각형 67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대답이 원활하게 이루어지지 않은 질문은 표시하고 도움을 청한다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0D4E827-6D56-4AFF-AC46-8226A92692AD}"/>
              </a:ext>
            </a:extLst>
          </p:cNvPr>
          <p:cNvSpPr txBox="1"/>
          <p:nvPr/>
        </p:nvSpPr>
        <p:spPr>
          <a:xfrm>
            <a:off x="0" y="714914"/>
            <a:ext cx="189063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활동하기</a:t>
            </a:r>
          </a:p>
        </p:txBody>
      </p:sp>
    </p:spTree>
    <p:extLst>
      <p:ext uri="{BB962C8B-B14F-4D97-AF65-F5344CB8AC3E}">
        <p14:creationId xmlns:p14="http://schemas.microsoft.com/office/powerpoint/2010/main" val="377337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823187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사이버폭력의 원인과 자기조절 능력의 관계 생각해보기</a:t>
              </a: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266016" y="1317927"/>
            <a:ext cx="10199663" cy="638021"/>
            <a:chOff x="305093" y="1317927"/>
            <a:chExt cx="10199663" cy="638021"/>
          </a:xfrm>
        </p:grpSpPr>
        <p:sp>
          <p:nvSpPr>
            <p:cNvPr id="26" name="직사각형 25"/>
            <p:cNvSpPr/>
            <p:nvPr/>
          </p:nvSpPr>
          <p:spPr>
            <a:xfrm>
              <a:off x="460717" y="1463505"/>
              <a:ext cx="985012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사이버폭력이 발생하는 원인에는 무엇이 있을까요</a:t>
              </a:r>
              <a:r>
                <a:rPr lang="en-US" altLang="ko-KR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  <p:pic>
          <p:nvPicPr>
            <p:cNvPr id="27" name="그림 2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05093" y="1317927"/>
              <a:ext cx="462280" cy="431481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10042476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29" name="그룹 28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0" name="그룹 29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2" name="모서리가 둥근 직사각형 3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33" name="그룹 3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4" name="그룹 3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3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4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4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35" name="그룹 3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3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3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31" name="모서리가 둥근 직사각형 30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pic>
        <p:nvPicPr>
          <p:cNvPr id="42" name="_x443955416" descr="EMB0000463494dd">
            <a:extLst>
              <a:ext uri="{FF2B5EF4-FFF2-40B4-BE49-F238E27FC236}">
                <a16:creationId xmlns:a16="http://schemas.microsoft.com/office/drawing/2014/main" id="{F93DEC95-3225-F662-7501-D71C790DC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642" y="2727961"/>
            <a:ext cx="8296115" cy="376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F9E71D-5CBB-83CD-B780-EF19578E3E5B}"/>
              </a:ext>
            </a:extLst>
          </p:cNvPr>
          <p:cNvSpPr txBox="1"/>
          <p:nvPr/>
        </p:nvSpPr>
        <p:spPr>
          <a:xfrm>
            <a:off x="1" y="714914"/>
            <a:ext cx="1890638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실천하기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2583180" y="6474467"/>
            <a:ext cx="7268003" cy="278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출처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: </a:t>
            </a:r>
            <a:r>
              <a:rPr lang="en-US" altLang="ko-KR" sz="1100" kern="0" spc="-1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100" kern="0" spc="-1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방송통신위원회</a:t>
            </a:r>
            <a:r>
              <a:rPr lang="en-US" altLang="ko-KR" sz="1100" kern="0" spc="-1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한국정보화진흥원</a:t>
            </a:r>
            <a:r>
              <a:rPr lang="en-US" altLang="ko-KR" sz="1100" kern="0" spc="-1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 (2017). 2017 </a:t>
            </a:r>
            <a:r>
              <a:rPr lang="ko-KR" altLang="en-US" sz="1100" kern="0" spc="-1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사이버폭력 실태조사</a:t>
            </a:r>
            <a:r>
              <a:rPr lang="en-US" altLang="ko-KR" sz="1100" kern="0" spc="-1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</a:t>
            </a:r>
            <a:endParaRPr lang="en-US" altLang="ko-KR" sz="1100" kern="0" spc="-1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2076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587" y="3232350"/>
            <a:ext cx="1795395" cy="320671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842" y="3232350"/>
            <a:ext cx="1928177" cy="320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764</Words>
  <Application>Microsoft Office PowerPoint</Application>
  <PresentationFormat>사용자 지정</PresentationFormat>
  <Paragraphs>92</Paragraphs>
  <Slides>9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5" baseType="lpstr">
      <vt:lpstr>KoPubDotum Medium Regular</vt:lpstr>
      <vt:lpstr>KoPubWorld돋움체 Bold</vt:lpstr>
      <vt:lpstr>Malgun Gothic</vt:lpstr>
      <vt:lpstr>Malgun Gothic</vt:lpstr>
      <vt:lpstr>Arial</vt:lpstr>
      <vt:lpstr>3_디자인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Microsoft Corporation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534</cp:revision>
  <dcterms:created xsi:type="dcterms:W3CDTF">2018-08-25T03:54:47Z</dcterms:created>
  <dcterms:modified xsi:type="dcterms:W3CDTF">2023-03-07T11:44:40Z</dcterms:modified>
  <cp:version/>
</cp:coreProperties>
</file>