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9" r:id="rId1"/>
  </p:sldMasterIdLst>
  <p:notesMasterIdLst>
    <p:notesMasterId r:id="rId13"/>
  </p:notesMasterIdLst>
  <p:handoutMasterIdLst>
    <p:handoutMasterId r:id="rId14"/>
  </p:handoutMasterIdLst>
  <p:sldIdLst>
    <p:sldId id="425" r:id="rId2"/>
    <p:sldId id="429" r:id="rId3"/>
    <p:sldId id="439" r:id="rId4"/>
    <p:sldId id="441" r:id="rId5"/>
    <p:sldId id="471" r:id="rId6"/>
    <p:sldId id="472" r:id="rId7"/>
    <p:sldId id="473" r:id="rId8"/>
    <p:sldId id="475" r:id="rId9"/>
    <p:sldId id="476" r:id="rId10"/>
    <p:sldId id="477" r:id="rId11"/>
    <p:sldId id="437" r:id="rId12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  <p15:guide id="3" pos="6451">
          <p15:clr>
            <a:srgbClr val="A4A3A4"/>
          </p15:clr>
        </p15:guide>
        <p15:guide id="4" pos="2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58" d="100"/>
          <a:sy n="58" d="100"/>
        </p:scale>
        <p:origin x="480" y="60"/>
      </p:cViewPr>
      <p:guideLst>
        <p:guide orient="horz" pos="2381"/>
        <p:guide pos="3367"/>
        <p:guide pos="6451"/>
        <p:guide pos="283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맑은 고딕"/>
                <a:ea typeface="맑은 고딕"/>
              </a:rPr>
              <a:pPr lvl="0">
                <a:defRPr/>
              </a:pPr>
              <a:t>2023-02-24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맑은 고딕"/>
                <a:ea typeface="맑은 고딕"/>
              </a:rPr>
              <a:pPr lvl="0">
                <a:defRPr/>
              </a:pPr>
              <a:t>‹#›</a:t>
            </a:fld>
            <a:endParaRPr lang="ko-KR" altLang="en-US">
              <a:latin typeface="맑은 고딕"/>
              <a:ea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수고 많았습니다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 smtClean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중학교</a:t>
            </a:r>
            <a:endParaRPr lang="ko-KR" altLang="en-US" sz="1800" spc="-150" dirty="0">
              <a:ln>
                <a:solidFill>
                  <a:prstClr val="black">
                    <a:alpha val="500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75920" y="1653209"/>
            <a:ext cx="9941560" cy="1074698"/>
            <a:chOff x="371524" y="1653209"/>
            <a:chExt cx="9941560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71524" y="1686548"/>
              <a:ext cx="994156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감정은 생각에 따라 달라져요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534484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9358466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그림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3" name="그룹 2"/>
          <p:cNvGrpSpPr/>
          <p:nvPr/>
        </p:nvGrpSpPr>
        <p:grpSpPr>
          <a:xfrm>
            <a:off x="3774812" y="1124931"/>
            <a:ext cx="3156064" cy="461665"/>
            <a:chOff x="3563821" y="1124931"/>
            <a:chExt cx="4439920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756458" y="1131764"/>
              <a:ext cx="4054646" cy="447998"/>
              <a:chOff x="3689700" y="1131764"/>
              <a:chExt cx="405464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자유형 31"/>
              <p:cNvSpPr/>
              <p:nvPr/>
            </p:nvSpPr>
            <p:spPr>
              <a:xfrm flipH="1">
                <a:off x="54232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자유형 37"/>
              <p:cNvSpPr/>
              <p:nvPr/>
            </p:nvSpPr>
            <p:spPr>
              <a:xfrm flipH="1">
                <a:off x="59566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자유형 40"/>
              <p:cNvSpPr/>
              <p:nvPr/>
            </p:nvSpPr>
            <p:spPr>
              <a:xfrm flipH="1">
                <a:off x="64900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자유형 42"/>
              <p:cNvSpPr/>
              <p:nvPr/>
            </p:nvSpPr>
            <p:spPr>
              <a:xfrm flipH="1">
                <a:off x="70234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3563821" y="1124931"/>
              <a:ext cx="443992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감정조절</a:t>
              </a:r>
              <a:endParaRPr lang="ko-KR" altLang="en-US" sz="2400" b="1" spc="-15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>
              <a:defRPr/>
            </a:pPr>
            <a:endParaRPr lang="ko-KR" altLang="en-US" sz="2400" b="1" spc="-30">
              <a:ln w="952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8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감정과 친해지기</a:t>
                </a:r>
                <a:endParaRPr lang="ko-KR" altLang="en-US" sz="320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80">
                    <a:solidFill>
                      <a:schemeClr val="bg1"/>
                    </a:solidFill>
                    <a:latin typeface="맑은 고딕"/>
                    <a:ea typeface="맑은 고딕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549505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감정이 그때그때 달라요</a:t>
                </a:r>
                <a:endParaRPr lang="ko-KR" altLang="en-US" sz="320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80">
                    <a:solidFill>
                      <a:schemeClr val="bg1"/>
                    </a:solidFill>
                    <a:latin typeface="맑은 고딕"/>
                    <a:ea typeface="맑은 고딕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039542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/>
                    <a:ea typeface="맑은 고딕"/>
                    <a:cs typeface="KoPubWorld돋움체 Bold"/>
                  </a:rPr>
                  <a:t>오늘의 활동 정리하기</a:t>
                </a:r>
                <a:endParaRPr lang="ko-KR" altLang="en-US" sz="3200">
                  <a:solidFill>
                    <a:prstClr val="black"/>
                  </a:solidFill>
                  <a:latin typeface="맑은 고딕"/>
                  <a:ea typeface="맑은 고딕"/>
                  <a:cs typeface="KoPubWorld돋움체 Bold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/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0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순서</a:t>
              </a:r>
              <a:endParaRPr kumimoji="1" lang="ko-KR" altLang="en-US" sz="2800" b="1" spc="-10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5" name="Freeform 49"/>
            <p:cNvSpPr/>
            <p:nvPr/>
          </p:nvSpPr>
          <p:spPr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59334" y="1676400"/>
            <a:ext cx="9774732" cy="438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/>
                <a:ea typeface="KoPub돋움체 Medium"/>
                <a:cs typeface="KoPubWorld돋움체 Bold"/>
              </a:defRPr>
            </a:lvl1pPr>
          </a:lstStyle>
          <a:p>
            <a:pPr lvl="0">
              <a:defRPr/>
            </a:pPr>
            <a:r>
              <a:rPr lang="ko-KR" altLang="en-US">
                <a:latin typeface="맑은 고딕"/>
                <a:ea typeface="맑은 고딕"/>
              </a:rPr>
              <a:t>자신의 감정을 알아차리고</a:t>
            </a:r>
            <a:r>
              <a:rPr lang="en-US" altLang="ko-KR">
                <a:latin typeface="맑은 고딕"/>
                <a:ea typeface="맑은 고딕"/>
              </a:rPr>
              <a:t>,</a:t>
            </a:r>
            <a:r>
              <a:rPr lang="ko-KR" altLang="en-US">
                <a:latin typeface="맑은 고딕"/>
                <a:ea typeface="맑은 고딕"/>
              </a:rPr>
              <a:t> 적절하게 표현할 수 있다</a:t>
            </a:r>
            <a:r>
              <a:rPr lang="en-US" altLang="ko-KR">
                <a:latin typeface="맑은 고딕"/>
                <a:ea typeface="맑은 고딕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/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0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목표</a:t>
              </a:r>
              <a:endParaRPr kumimoji="1" lang="ko-KR" altLang="en-US" sz="2800" b="1" spc="-10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8" name="Freeform 49"/>
            <p:cNvSpPr/>
            <p:nvPr/>
          </p:nvSpPr>
          <p:spPr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69837"/>
              <a:ext cx="12452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도입</a:t>
              </a:r>
              <a:endParaRPr kumimoji="1" lang="ko-KR" altLang="en-US" sz="28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감정과 친해지기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4304616" y="1317927"/>
            <a:ext cx="2100384" cy="638021"/>
            <a:chOff x="4343693" y="1317927"/>
            <a:chExt cx="2100384" cy="638021"/>
          </a:xfrm>
        </p:grpSpPr>
        <p:sp>
          <p:nvSpPr>
            <p:cNvPr id="56" name="직사각형 55"/>
            <p:cNvSpPr/>
            <p:nvPr/>
          </p:nvSpPr>
          <p:spPr>
            <a:xfrm>
              <a:off x="4675554" y="1463505"/>
              <a:ext cx="142044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ko-KR" sz="3200" b="1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QUIZ</a:t>
              </a:r>
            </a:p>
          </p:txBody>
        </p:sp>
        <p:pic>
          <p:nvPicPr>
            <p:cNvPr id="82" name="그림 8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4343693" y="1317927"/>
              <a:ext cx="462280" cy="431481"/>
            </a:xfrm>
            <a:prstGeom prst="rect">
              <a:avLst/>
            </a:prstGeom>
          </p:spPr>
        </p:pic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5981797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84" name="그룹 8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5" name="그룹 8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7" name="모서리가 둥근 직사각형 8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88" name="그룹 8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9" name="그룹 8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90" name="그룹 8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9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86" name="모서리가 둥근 직사각형 8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aphicFrame>
        <p:nvGraphicFramePr>
          <p:cNvPr id="98" name="표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7621"/>
              </p:ext>
            </p:extLst>
          </p:nvPr>
        </p:nvGraphicFramePr>
        <p:xfrm>
          <a:off x="881396" y="2587829"/>
          <a:ext cx="8911282" cy="37314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15111">
                  <a:extLst>
                    <a:ext uri="{9D8B030D-6E8A-4147-A177-3AD203B41FA5}">
                      <a16:colId xmlns:a16="http://schemas.microsoft.com/office/drawing/2014/main" val="3270948229"/>
                    </a:ext>
                  </a:extLst>
                </a:gridCol>
                <a:gridCol w="7357380">
                  <a:extLst>
                    <a:ext uri="{9D8B030D-6E8A-4147-A177-3AD203B41FA5}">
                      <a16:colId xmlns:a16="http://schemas.microsoft.com/office/drawing/2014/main" val="2942540774"/>
                    </a:ext>
                  </a:extLst>
                </a:gridCol>
                <a:gridCol w="838791">
                  <a:extLst>
                    <a:ext uri="{9D8B030D-6E8A-4147-A177-3AD203B41FA5}">
                      <a16:colId xmlns:a16="http://schemas.microsoft.com/office/drawing/2014/main" val="3593437654"/>
                    </a:ext>
                  </a:extLst>
                </a:gridCol>
              </a:tblGrid>
              <a:tr h="43560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문제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(O,X)</a:t>
                      </a:r>
                      <a:endParaRPr lang="ko-KR" altLang="en-US" sz="20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833414"/>
                  </a:ext>
                </a:extLst>
              </a:tr>
              <a:tr h="56204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화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짜증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외로움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슬픔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불안 등과 같은 불쾌한 감정은 좋지 않으므로 느끼지 않도록 해야 한다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092700"/>
                  </a:ext>
                </a:extLst>
              </a:tr>
              <a:tr h="51950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감정은 억누르고 통제해야 한다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813064"/>
                  </a:ext>
                </a:extLst>
              </a:tr>
              <a:tr h="51950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우리는 일상생활에서 다양한 종류의 감정을 경험한다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347318"/>
                  </a:ext>
                </a:extLst>
              </a:tr>
              <a:tr h="51950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어떤 사건에 대해서 내가 어떻게 생각하는지에 따라 다른 감정을 경험할 수 있다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97619"/>
                  </a:ext>
                </a:extLst>
              </a:tr>
              <a:tr h="56204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사람은 미소나 눈짓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얼굴 표정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웃음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신체 행동 등을 통해 감정을 표현함으로써 타인과 의사소통을 할 수 있다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012392"/>
                  </a:ext>
                </a:extLst>
              </a:tr>
              <a:tr h="51950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감정은 내가 어떤 판단이나 결정을 내리는 데 도움을 준다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299950"/>
                  </a:ext>
                </a:extLst>
              </a:tr>
            </a:tbl>
          </a:graphicData>
        </a:graphic>
      </p:graphicFrame>
      <p:sp>
        <p:nvSpPr>
          <p:cNvPr id="100" name="직사각형 99"/>
          <p:cNvSpPr/>
          <p:nvPr/>
        </p:nvSpPr>
        <p:spPr>
          <a:xfrm>
            <a:off x="4491783" y="6299207"/>
            <a:ext cx="5346700" cy="4985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동아출판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(2018). </a:t>
            </a: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고등학교 심리학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p.81-83.</a:t>
            </a:r>
          </a:p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이지영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(2017). </a:t>
            </a: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정서조절 </a:t>
            </a:r>
            <a:r>
              <a:rPr lang="ko-KR" altLang="en-US" sz="1200" kern="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코칭북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박영사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9161421" y="313104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161421" y="370302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61421" y="420515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9161421" y="470728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9161421" y="528062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161421" y="583717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503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43" name="그룹 42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4" name="그룹 43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8" name="그룹 4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49" name="그룹 4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45" name="모서리가 둥근 직사각형 4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  <a:endParaRPr kumimoji="1" lang="ko-KR" altLang="en-US" sz="28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감정이 그때그때 달라요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29260" y="1317927"/>
            <a:ext cx="9834880" cy="638022"/>
            <a:chOff x="468337" y="1317927"/>
            <a:chExt cx="9834880" cy="638022"/>
          </a:xfrm>
        </p:grpSpPr>
        <p:sp>
          <p:nvSpPr>
            <p:cNvPr id="40" name="직사각형 39"/>
            <p:cNvSpPr/>
            <p:nvPr/>
          </p:nvSpPr>
          <p:spPr>
            <a:xfrm>
              <a:off x="468337" y="1463506"/>
              <a:ext cx="983488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사실 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or 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판단</a:t>
              </a: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805213" y="1317927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515197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66" name="직사각형 65"/>
          <p:cNvSpPr/>
          <p:nvPr/>
        </p:nvSpPr>
        <p:spPr>
          <a:xfrm>
            <a:off x="4491783" y="6443987"/>
            <a:ext cx="5346700" cy="2954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우지연 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(2014). ABC </a:t>
            </a: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</a:t>
            </a:r>
            <a:r>
              <a:rPr lang="en-US" altLang="ko-KR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베드로서원</a:t>
            </a:r>
            <a:r>
              <a:rPr lang="ko-KR" altLang="en-US" sz="12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kern="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760207"/>
              </p:ext>
            </p:extLst>
          </p:nvPr>
        </p:nvGraphicFramePr>
        <p:xfrm>
          <a:off x="882678" y="2587829"/>
          <a:ext cx="89100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070">
                  <a:extLst>
                    <a:ext uri="{9D8B030D-6E8A-4147-A177-3AD203B41FA5}">
                      <a16:colId xmlns:a16="http://schemas.microsoft.com/office/drawing/2014/main" val="4269746576"/>
                    </a:ext>
                  </a:extLst>
                </a:gridCol>
                <a:gridCol w="5802945">
                  <a:extLst>
                    <a:ext uri="{9D8B030D-6E8A-4147-A177-3AD203B41FA5}">
                      <a16:colId xmlns:a16="http://schemas.microsoft.com/office/drawing/2014/main" val="2916142895"/>
                    </a:ext>
                  </a:extLst>
                </a:gridCol>
                <a:gridCol w="1104864">
                  <a:extLst>
                    <a:ext uri="{9D8B030D-6E8A-4147-A177-3AD203B41FA5}">
                      <a16:colId xmlns:a16="http://schemas.microsoft.com/office/drawing/2014/main" val="2603368859"/>
                    </a:ext>
                  </a:extLst>
                </a:gridCol>
                <a:gridCol w="1057121">
                  <a:extLst>
                    <a:ext uri="{9D8B030D-6E8A-4147-A177-3AD203B41FA5}">
                      <a16:colId xmlns:a16="http://schemas.microsoft.com/office/drawing/2014/main" val="3196203421"/>
                    </a:ext>
                  </a:extLst>
                </a:gridCol>
              </a:tblGrid>
              <a:tr h="17463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내용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사실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판단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198756"/>
                  </a:ext>
                </a:extLst>
              </a:tr>
              <a:tr h="29581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는 예의가 없다</a:t>
                      </a: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792835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는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오늘 학원에 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분 늦었다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0" kern="0" spc="0" dirty="0" smtClean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922272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선생님은 나만 미워하신다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54349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가 나를 무시했다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465923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는 회의시간에 내 의견을 묻지 않았다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785150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나는 두꺼운 책을 읽었다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880275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나는 오늘 학원에 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분 늦었다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653199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이번 주 등굣길에 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를 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번 만났다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84853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너는 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PC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방에 자주 가는 구나</a:t>
                      </a: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628312"/>
                  </a:ext>
                </a:extLst>
              </a:tr>
              <a:tr h="24091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는 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TV</a:t>
                      </a:r>
                      <a:r>
                        <a:rPr lang="ko-KR" altLang="en-US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를 보는 동안 손톱을 깨물고 있었다</a:t>
                      </a:r>
                      <a:r>
                        <a:rPr lang="en-US" altLang="ko-KR" sz="16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0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188502"/>
                  </a:ext>
                </a:extLst>
              </a:tr>
            </a:tbl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9089944" y="2958455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987630" y="3297753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089944" y="3630701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089944" y="3982699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987630" y="4315357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089944" y="4620379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987630" y="4978437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987630" y="5319647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089944" y="5658945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987630" y="5992572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</a:p>
        </p:txBody>
      </p:sp>
    </p:spTree>
    <p:extLst>
      <p:ext uri="{BB962C8B-B14F-4D97-AF65-F5344CB8AC3E}">
        <p14:creationId xmlns:p14="http://schemas.microsoft.com/office/powerpoint/2010/main" val="208693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  <a:endParaRPr kumimoji="1" lang="ko-KR" altLang="en-US" sz="28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감정이 그때그때 달라요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30" name="그룹 2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2" name="모서리가 둥근 직사각형 3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4" name="그룹 3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35" name="그룹 3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31" name="모서리가 둥근 직사각형 3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929640" y="2347993"/>
            <a:ext cx="2277110" cy="174129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913448" y="1956365"/>
            <a:ext cx="3080214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&lt;</a:t>
            </a:r>
            <a:r>
              <a:rPr lang="ko-KR" altLang="en-US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사례 예시</a:t>
            </a:r>
            <a:r>
              <a: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&gt;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1240" y="2499509"/>
            <a:ext cx="8630920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사건 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친구에게 인사를 했는데 친구가 앞만 보고 지나갔다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1004570" y="3119490"/>
            <a:ext cx="8684260" cy="1193430"/>
            <a:chOff x="1004570" y="3119490"/>
            <a:chExt cx="8684260" cy="1193430"/>
          </a:xfrm>
        </p:grpSpPr>
        <p:grpSp>
          <p:nvGrpSpPr>
            <p:cNvPr id="14" name="그룹 13"/>
            <p:cNvGrpSpPr/>
            <p:nvPr/>
          </p:nvGrpSpPr>
          <p:grpSpPr>
            <a:xfrm>
              <a:off x="1004570" y="3119490"/>
              <a:ext cx="1799186" cy="1193430"/>
              <a:chOff x="1004570" y="3218550"/>
              <a:chExt cx="1799186" cy="1193430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1004570" y="3218550"/>
                <a:ext cx="1799186" cy="383538"/>
              </a:xfrm>
              <a:prstGeom prst="rect">
                <a:avLst/>
              </a:prstGeom>
              <a:solidFill>
                <a:srgbClr val="0269B3"/>
              </a:solidFill>
              <a:ln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부정적 판단</a:t>
                </a: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1004570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나를 무시한다</a:t>
                </a: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3299595" y="3119490"/>
              <a:ext cx="1799186" cy="1193430"/>
              <a:chOff x="3299595" y="3218550"/>
              <a:chExt cx="1799186" cy="1193430"/>
            </a:xfrm>
          </p:grpSpPr>
          <p:sp>
            <p:nvSpPr>
              <p:cNvPr id="63" name="직사각형 62"/>
              <p:cNvSpPr/>
              <p:nvPr/>
            </p:nvSpPr>
            <p:spPr>
              <a:xfrm>
                <a:off x="3299595" y="3218550"/>
                <a:ext cx="1799186" cy="38353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부정적 감정</a:t>
                </a: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3299595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화나고 속상하고 불쾌하다</a:t>
                </a: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5594619" y="3119490"/>
              <a:ext cx="1799186" cy="1193430"/>
              <a:chOff x="5594619" y="3218550"/>
              <a:chExt cx="1799186" cy="1193430"/>
            </a:xfrm>
          </p:grpSpPr>
          <p:sp>
            <p:nvSpPr>
              <p:cNvPr id="64" name="직사각형 63"/>
              <p:cNvSpPr/>
              <p:nvPr/>
            </p:nvSpPr>
            <p:spPr>
              <a:xfrm>
                <a:off x="5594619" y="3218550"/>
                <a:ext cx="1799186" cy="383538"/>
              </a:xfrm>
              <a:prstGeom prst="rect">
                <a:avLst/>
              </a:prstGeom>
              <a:solidFill>
                <a:srgbClr val="5CAA09"/>
              </a:solidFill>
              <a:ln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부정적 행동</a:t>
                </a: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594619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욕을 한다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나도 같이 무시한다</a:t>
                </a:r>
                <a:r>
                  <a:rPr lang="en-US" altLang="ko-KR" sz="1400" spc="-8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en-US" altLang="ko-KR" sz="1400" spc="-8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889644" y="3119490"/>
              <a:ext cx="1799186" cy="1193430"/>
              <a:chOff x="7889644" y="3218550"/>
              <a:chExt cx="1799186" cy="1193430"/>
            </a:xfrm>
          </p:grpSpPr>
          <p:sp>
            <p:nvSpPr>
              <p:cNvPr id="65" name="직사각형 64"/>
              <p:cNvSpPr/>
              <p:nvPr/>
            </p:nvSpPr>
            <p:spPr>
              <a:xfrm>
                <a:off x="7889644" y="3218550"/>
                <a:ext cx="1799186" cy="383538"/>
              </a:xfrm>
              <a:prstGeom prst="rect">
                <a:avLst/>
              </a:prstGeom>
              <a:solidFill>
                <a:srgbClr val="EE6000"/>
              </a:solidFill>
              <a:ln>
                <a:solidFill>
                  <a:srgbClr val="EE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부정적 결과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7889644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E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친구관계 단절</a:t>
                </a:r>
              </a:p>
            </p:txBody>
          </p:sp>
        </p:grpSp>
        <p:sp>
          <p:nvSpPr>
            <p:cNvPr id="72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287276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515876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745238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5" name="Freeform 43">
            <a:extLst>
              <a:ext uri="{FF2B5EF4-FFF2-40B4-BE49-F238E27FC236}">
                <a16:creationId xmlns:a16="http://schemas.microsoft.com/office/drawing/2014/main" id="{2D3397F1-58E1-48D0-9D7E-82139113FCE1}"/>
              </a:ext>
            </a:extLst>
          </p:cNvPr>
          <p:cNvSpPr>
            <a:spLocks/>
          </p:cNvSpPr>
          <p:nvPr/>
        </p:nvSpPr>
        <p:spPr bwMode="auto">
          <a:xfrm rot="2387826">
            <a:off x="779671" y="4102262"/>
            <a:ext cx="524016" cy="492064"/>
          </a:xfrm>
          <a:custGeom>
            <a:avLst/>
            <a:gdLst/>
            <a:ahLst/>
            <a:cxnLst>
              <a:cxn ang="0">
                <a:pos x="1370" y="752"/>
              </a:cxn>
              <a:cxn ang="0">
                <a:pos x="1290" y="752"/>
              </a:cxn>
              <a:cxn ang="0">
                <a:pos x="1209" y="751"/>
              </a:cxn>
              <a:cxn ang="0">
                <a:pos x="1124" y="744"/>
              </a:cxn>
              <a:cxn ang="0">
                <a:pos x="1040" y="733"/>
              </a:cxn>
              <a:cxn ang="0">
                <a:pos x="951" y="716"/>
              </a:cxn>
              <a:cxn ang="0">
                <a:pos x="865" y="698"/>
              </a:cxn>
              <a:cxn ang="0">
                <a:pos x="778" y="673"/>
              </a:cxn>
              <a:cxn ang="0">
                <a:pos x="694" y="645"/>
              </a:cxn>
              <a:cxn ang="0">
                <a:pos x="610" y="612"/>
              </a:cxn>
              <a:cxn ang="0">
                <a:pos x="529" y="575"/>
              </a:cxn>
              <a:cxn ang="0">
                <a:pos x="453" y="534"/>
              </a:cxn>
              <a:cxn ang="0">
                <a:pos x="379" y="491"/>
              </a:cxn>
              <a:cxn ang="0">
                <a:pos x="309" y="441"/>
              </a:cxn>
              <a:cxn ang="0">
                <a:pos x="245" y="389"/>
              </a:cxn>
              <a:cxn ang="0">
                <a:pos x="187" y="333"/>
              </a:cxn>
              <a:cxn ang="0">
                <a:pos x="137" y="272"/>
              </a:cxn>
              <a:cxn ang="0">
                <a:pos x="92" y="209"/>
              </a:cxn>
              <a:cxn ang="0">
                <a:pos x="59" y="143"/>
              </a:cxn>
              <a:cxn ang="0">
                <a:pos x="32" y="71"/>
              </a:cxn>
              <a:cxn ang="0">
                <a:pos x="16" y="0"/>
              </a:cxn>
              <a:cxn ang="0">
                <a:pos x="6" y="22"/>
              </a:cxn>
              <a:cxn ang="0">
                <a:pos x="0" y="107"/>
              </a:cxn>
              <a:cxn ang="0">
                <a:pos x="6" y="166"/>
              </a:cxn>
              <a:cxn ang="0">
                <a:pos x="10" y="182"/>
              </a:cxn>
              <a:cxn ang="0">
                <a:pos x="25" y="253"/>
              </a:cxn>
              <a:cxn ang="0">
                <a:pos x="52" y="323"/>
              </a:cxn>
              <a:cxn ang="0">
                <a:pos x="85" y="390"/>
              </a:cxn>
              <a:cxn ang="0">
                <a:pos x="129" y="454"/>
              </a:cxn>
              <a:cxn ang="0">
                <a:pos x="180" y="512"/>
              </a:cxn>
              <a:cxn ang="0">
                <a:pos x="236" y="569"/>
              </a:cxn>
              <a:cxn ang="0">
                <a:pos x="299" y="621"/>
              </a:cxn>
              <a:cxn ang="0">
                <a:pos x="367" y="669"/>
              </a:cxn>
              <a:cxn ang="0">
                <a:pos x="440" y="712"/>
              </a:cxn>
              <a:cxn ang="0">
                <a:pos x="517" y="753"/>
              </a:cxn>
              <a:cxn ang="0">
                <a:pos x="595" y="790"/>
              </a:cxn>
              <a:cxn ang="0">
                <a:pos x="678" y="822"/>
              </a:cxn>
              <a:cxn ang="0">
                <a:pos x="761" y="850"/>
              </a:cxn>
              <a:cxn ang="0">
                <a:pos x="848" y="874"/>
              </a:cxn>
              <a:cxn ang="0">
                <a:pos x="935" y="894"/>
              </a:cxn>
              <a:cxn ang="0">
                <a:pos x="1020" y="909"/>
              </a:cxn>
              <a:cxn ang="0">
                <a:pos x="1104" y="922"/>
              </a:cxn>
              <a:cxn ang="0">
                <a:pos x="1188" y="926"/>
              </a:cxn>
              <a:cxn ang="0">
                <a:pos x="1269" y="928"/>
              </a:cxn>
              <a:cxn ang="0">
                <a:pos x="1350" y="928"/>
              </a:cxn>
              <a:cxn ang="0">
                <a:pos x="1350" y="928"/>
              </a:cxn>
              <a:cxn ang="0">
                <a:pos x="1338" y="993"/>
              </a:cxn>
              <a:cxn ang="0">
                <a:pos x="1808" y="801"/>
              </a:cxn>
              <a:cxn ang="0">
                <a:pos x="1322" y="677"/>
              </a:cxn>
              <a:cxn ang="0">
                <a:pos x="1365" y="752"/>
              </a:cxn>
              <a:cxn ang="0">
                <a:pos x="1370" y="752"/>
              </a:cxn>
            </a:cxnLst>
            <a:rect l="0" t="0" r="r" b="b"/>
            <a:pathLst>
              <a:path w="1808" h="993">
                <a:moveTo>
                  <a:pt x="1370" y="752"/>
                </a:moveTo>
                <a:lnTo>
                  <a:pt x="1290" y="752"/>
                </a:lnTo>
                <a:lnTo>
                  <a:pt x="1209" y="751"/>
                </a:lnTo>
                <a:lnTo>
                  <a:pt x="1124" y="744"/>
                </a:lnTo>
                <a:lnTo>
                  <a:pt x="1040" y="733"/>
                </a:lnTo>
                <a:lnTo>
                  <a:pt x="951" y="716"/>
                </a:lnTo>
                <a:lnTo>
                  <a:pt x="865" y="698"/>
                </a:lnTo>
                <a:lnTo>
                  <a:pt x="778" y="673"/>
                </a:lnTo>
                <a:lnTo>
                  <a:pt x="694" y="645"/>
                </a:lnTo>
                <a:lnTo>
                  <a:pt x="610" y="612"/>
                </a:lnTo>
                <a:lnTo>
                  <a:pt x="529" y="575"/>
                </a:lnTo>
                <a:lnTo>
                  <a:pt x="453" y="534"/>
                </a:lnTo>
                <a:lnTo>
                  <a:pt x="379" y="491"/>
                </a:lnTo>
                <a:lnTo>
                  <a:pt x="309" y="441"/>
                </a:lnTo>
                <a:lnTo>
                  <a:pt x="245" y="389"/>
                </a:lnTo>
                <a:lnTo>
                  <a:pt x="187" y="333"/>
                </a:lnTo>
                <a:lnTo>
                  <a:pt x="137" y="272"/>
                </a:lnTo>
                <a:lnTo>
                  <a:pt x="92" y="209"/>
                </a:lnTo>
                <a:lnTo>
                  <a:pt x="59" y="143"/>
                </a:lnTo>
                <a:lnTo>
                  <a:pt x="32" y="71"/>
                </a:lnTo>
                <a:lnTo>
                  <a:pt x="16" y="0"/>
                </a:lnTo>
                <a:lnTo>
                  <a:pt x="6" y="22"/>
                </a:lnTo>
                <a:lnTo>
                  <a:pt x="0" y="107"/>
                </a:lnTo>
                <a:lnTo>
                  <a:pt x="6" y="166"/>
                </a:lnTo>
                <a:lnTo>
                  <a:pt x="10" y="182"/>
                </a:lnTo>
                <a:lnTo>
                  <a:pt x="25" y="253"/>
                </a:lnTo>
                <a:lnTo>
                  <a:pt x="52" y="323"/>
                </a:lnTo>
                <a:lnTo>
                  <a:pt x="85" y="390"/>
                </a:lnTo>
                <a:lnTo>
                  <a:pt x="129" y="454"/>
                </a:lnTo>
                <a:lnTo>
                  <a:pt x="180" y="512"/>
                </a:lnTo>
                <a:lnTo>
                  <a:pt x="236" y="569"/>
                </a:lnTo>
                <a:lnTo>
                  <a:pt x="299" y="621"/>
                </a:lnTo>
                <a:lnTo>
                  <a:pt x="367" y="669"/>
                </a:lnTo>
                <a:lnTo>
                  <a:pt x="440" y="712"/>
                </a:lnTo>
                <a:lnTo>
                  <a:pt x="517" y="753"/>
                </a:lnTo>
                <a:lnTo>
                  <a:pt x="595" y="790"/>
                </a:lnTo>
                <a:lnTo>
                  <a:pt x="678" y="822"/>
                </a:lnTo>
                <a:lnTo>
                  <a:pt x="761" y="850"/>
                </a:lnTo>
                <a:lnTo>
                  <a:pt x="848" y="874"/>
                </a:lnTo>
                <a:lnTo>
                  <a:pt x="935" y="894"/>
                </a:lnTo>
                <a:lnTo>
                  <a:pt x="1020" y="909"/>
                </a:lnTo>
                <a:lnTo>
                  <a:pt x="1104" y="922"/>
                </a:lnTo>
                <a:lnTo>
                  <a:pt x="1188" y="926"/>
                </a:lnTo>
                <a:lnTo>
                  <a:pt x="1269" y="928"/>
                </a:lnTo>
                <a:lnTo>
                  <a:pt x="1350" y="928"/>
                </a:lnTo>
                <a:lnTo>
                  <a:pt x="1350" y="928"/>
                </a:lnTo>
                <a:lnTo>
                  <a:pt x="1338" y="993"/>
                </a:lnTo>
                <a:lnTo>
                  <a:pt x="1808" y="801"/>
                </a:lnTo>
                <a:lnTo>
                  <a:pt x="1322" y="677"/>
                </a:lnTo>
                <a:lnTo>
                  <a:pt x="1365" y="752"/>
                </a:lnTo>
                <a:lnTo>
                  <a:pt x="1370" y="752"/>
                </a:lnTo>
                <a:close/>
              </a:path>
            </a:pathLst>
          </a:custGeom>
          <a:solidFill>
            <a:srgbClr val="0070C0"/>
          </a:solidFill>
          <a:ln w="6350">
            <a:noFill/>
          </a:ln>
        </p:spPr>
        <p:txBody>
          <a:bodyPr vert="horz" wrap="square" lIns="93286" tIns="46643" rIns="93286" bIns="46643" numCol="1" anchor="ctr" anchorCtr="0" compatLnSpc="1">
            <a:prstTxWarp prst="textNoShape">
              <a:avLst/>
            </a:prstTxWarp>
          </a:bodyPr>
          <a:lstStyle/>
          <a:p>
            <a:pPr algn="ctr" latinLnBrk="0">
              <a:spcAft>
                <a:spcPts val="306"/>
              </a:spcAft>
            </a:pPr>
            <a:endParaRPr lang="ko-KR" altLang="en-US" sz="1100" b="1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913448" y="4676705"/>
            <a:ext cx="2748280" cy="565757"/>
            <a:chOff x="913448" y="4676705"/>
            <a:chExt cx="2748280" cy="565757"/>
          </a:xfrm>
        </p:grpSpPr>
        <p:sp>
          <p:nvSpPr>
            <p:cNvPr id="76" name="직사각형 75"/>
            <p:cNvSpPr/>
            <p:nvPr/>
          </p:nvSpPr>
          <p:spPr>
            <a:xfrm>
              <a:off x="929640" y="5068333"/>
              <a:ext cx="1861185" cy="174129"/>
            </a:xfrm>
            <a:prstGeom prst="rect">
              <a:avLst/>
            </a:prstGeom>
            <a:solidFill>
              <a:srgbClr val="EE6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913448" y="4676705"/>
              <a:ext cx="2748280" cy="55399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r>
                <a:rPr lang="ko-KR" altLang="en-US" sz="36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펙</a:t>
              </a:r>
              <a:r>
                <a:rPr lang="ko-KR" altLang="en-US" sz="36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트체크</a:t>
              </a:r>
              <a:endPara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996677" y="5390197"/>
            <a:ext cx="7941584" cy="1207422"/>
            <a:chOff x="996677" y="5176837"/>
            <a:chExt cx="7941584" cy="1207422"/>
          </a:xfrm>
        </p:grpSpPr>
        <p:grpSp>
          <p:nvGrpSpPr>
            <p:cNvPr id="16" name="그룹 15"/>
            <p:cNvGrpSpPr/>
            <p:nvPr/>
          </p:nvGrpSpPr>
          <p:grpSpPr>
            <a:xfrm>
              <a:off x="996677" y="5176837"/>
              <a:ext cx="7941584" cy="307777"/>
              <a:chOff x="996677" y="5176837"/>
              <a:chExt cx="7941584" cy="307777"/>
            </a:xfrm>
          </p:grpSpPr>
          <p:pic>
            <p:nvPicPr>
              <p:cNvPr id="79" name="그림 7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80" name="직사각형 79"/>
              <p:cNvSpPr/>
              <p:nvPr/>
            </p:nvSpPr>
            <p:spPr>
              <a:xfrm>
                <a:off x="1319951" y="5176837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위의 판단이 이 사건을 정확하게 바라보는 것일까요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>
              <a:off x="996677" y="5626660"/>
              <a:ext cx="7941584" cy="307777"/>
              <a:chOff x="996677" y="5176837"/>
              <a:chExt cx="7941584" cy="307777"/>
            </a:xfrm>
          </p:grpSpPr>
          <p:pic>
            <p:nvPicPr>
              <p:cNvPr id="95" name="그림 9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96" name="직사각형 95"/>
              <p:cNvSpPr/>
              <p:nvPr/>
            </p:nvSpPr>
            <p:spPr>
              <a:xfrm>
                <a:off x="1319951" y="5176837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위의 판단이 잘못 되었다는 증거를 찾아 봅시다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996677" y="6076482"/>
              <a:ext cx="7941584" cy="307777"/>
              <a:chOff x="996677" y="5176837"/>
              <a:chExt cx="7941584" cy="307777"/>
            </a:xfrm>
          </p:grpSpPr>
          <p:pic>
            <p:nvPicPr>
              <p:cNvPr id="98" name="그림 9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99" name="직사각형 98"/>
              <p:cNvSpPr/>
              <p:nvPr/>
            </p:nvSpPr>
            <p:spPr>
              <a:xfrm>
                <a:off x="1319951" y="5176837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위의 사건을 다르게 해석한다면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782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  <a:endParaRPr kumimoji="1" lang="ko-KR" altLang="en-US" sz="28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감정이 그때그때 달라요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30" name="그룹 2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2" name="모서리가 둥근 직사각형 3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4" name="그룹 3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35" name="그룹 3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31" name="모서리가 둥근 직사각형 3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929640" y="2347993"/>
            <a:ext cx="2277110" cy="174129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913447" y="1956365"/>
            <a:ext cx="3650737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&lt;</a:t>
            </a:r>
            <a:r>
              <a:rPr lang="ko-KR" altLang="en-US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사례 예시</a:t>
            </a:r>
            <a:r>
              <a: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&gt;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1240" y="2499509"/>
            <a:ext cx="8630920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사건 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친구에게 인사를 했는데 친구가 앞만 보고 지나갔다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1004570" y="5336910"/>
            <a:ext cx="8684260" cy="1193430"/>
            <a:chOff x="1004570" y="3119490"/>
            <a:chExt cx="8684260" cy="1193430"/>
          </a:xfrm>
        </p:grpSpPr>
        <p:grpSp>
          <p:nvGrpSpPr>
            <p:cNvPr id="14" name="그룹 13"/>
            <p:cNvGrpSpPr/>
            <p:nvPr/>
          </p:nvGrpSpPr>
          <p:grpSpPr>
            <a:xfrm>
              <a:off x="1004570" y="3119490"/>
              <a:ext cx="1799186" cy="1193430"/>
              <a:chOff x="1004570" y="3218550"/>
              <a:chExt cx="1799186" cy="1193430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1004570" y="3218550"/>
                <a:ext cx="1799186" cy="383538"/>
              </a:xfrm>
              <a:prstGeom prst="rect">
                <a:avLst/>
              </a:prstGeom>
              <a:solidFill>
                <a:srgbClr val="0269B3"/>
              </a:solidFill>
              <a:ln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객관적 사실</a:t>
                </a: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1004570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친구가 앞만 보고 지나갔다</a:t>
                </a: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3299595" y="3119490"/>
              <a:ext cx="1799186" cy="1193430"/>
              <a:chOff x="3299595" y="3218550"/>
              <a:chExt cx="1799186" cy="1193430"/>
            </a:xfrm>
          </p:grpSpPr>
          <p:sp>
            <p:nvSpPr>
              <p:cNvPr id="63" name="직사각형 62"/>
              <p:cNvSpPr/>
              <p:nvPr/>
            </p:nvSpPr>
            <p:spPr>
              <a:xfrm>
                <a:off x="3299595" y="3218550"/>
                <a:ext cx="1799186" cy="38353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fontAlgn="ctr" latinLnBrk="0"/>
                <a:r>
                  <a:rPr lang="ko-KR" altLang="en-US" sz="2000" b="1" spc="-8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감정</a:t>
                </a:r>
                <a:endParaRPr lang="ko-KR" altLang="en-US" sz="2000" b="1" spc="-8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3299595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아무 감정 없다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무슨 일이 있는지 궁금하다</a:t>
                </a: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5594619" y="3119490"/>
              <a:ext cx="1799186" cy="1193430"/>
              <a:chOff x="5594619" y="3218550"/>
              <a:chExt cx="1799186" cy="1193430"/>
            </a:xfrm>
          </p:grpSpPr>
          <p:sp>
            <p:nvSpPr>
              <p:cNvPr id="64" name="직사각형 63"/>
              <p:cNvSpPr/>
              <p:nvPr/>
            </p:nvSpPr>
            <p:spPr>
              <a:xfrm>
                <a:off x="5594619" y="3218550"/>
                <a:ext cx="1799186" cy="383538"/>
              </a:xfrm>
              <a:prstGeom prst="rect">
                <a:avLst/>
              </a:prstGeom>
              <a:solidFill>
                <a:srgbClr val="5CAA09"/>
              </a:solidFill>
              <a:ln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행동</a:t>
                </a: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594619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그냥 지나간다</a:t>
                </a: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무슨 일이 있었냐고 물어본다</a:t>
                </a: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889644" y="3119490"/>
              <a:ext cx="1799186" cy="1193430"/>
              <a:chOff x="7889644" y="3218550"/>
              <a:chExt cx="1799186" cy="1193430"/>
            </a:xfrm>
          </p:grpSpPr>
          <p:sp>
            <p:nvSpPr>
              <p:cNvPr id="65" name="직사각형 64"/>
              <p:cNvSpPr/>
              <p:nvPr/>
            </p:nvSpPr>
            <p:spPr>
              <a:xfrm>
                <a:off x="7889644" y="3218550"/>
                <a:ext cx="1799186" cy="383538"/>
              </a:xfrm>
              <a:prstGeom prst="rect">
                <a:avLst/>
              </a:prstGeom>
              <a:solidFill>
                <a:srgbClr val="EE6000"/>
              </a:solidFill>
              <a:ln>
                <a:solidFill>
                  <a:srgbClr val="EE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2000" b="1" spc="-8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결과</a:t>
                </a:r>
                <a:endParaRPr lang="ko-KR" altLang="en-US" sz="2000" b="1" spc="-8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7889644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E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친구관계 유지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도움행동하기</a:t>
                </a:r>
              </a:p>
            </p:txBody>
          </p:sp>
        </p:grpSp>
        <p:sp>
          <p:nvSpPr>
            <p:cNvPr id="72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287276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515876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745238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913448" y="3244145"/>
            <a:ext cx="2748280" cy="565757"/>
            <a:chOff x="913448" y="4676705"/>
            <a:chExt cx="2748280" cy="565757"/>
          </a:xfrm>
        </p:grpSpPr>
        <p:sp>
          <p:nvSpPr>
            <p:cNvPr id="76" name="직사각형 75"/>
            <p:cNvSpPr/>
            <p:nvPr/>
          </p:nvSpPr>
          <p:spPr>
            <a:xfrm>
              <a:off x="929640" y="5068333"/>
              <a:ext cx="1861185" cy="174129"/>
            </a:xfrm>
            <a:prstGeom prst="rect">
              <a:avLst/>
            </a:prstGeom>
            <a:solidFill>
              <a:srgbClr val="EE6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913448" y="4676705"/>
              <a:ext cx="2748280" cy="55399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r>
                <a:rPr lang="ko-KR" altLang="en-US" sz="36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펙</a:t>
              </a:r>
              <a:r>
                <a:rPr lang="ko-KR" altLang="en-US" sz="36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트체크</a:t>
              </a:r>
              <a:endPara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996677" y="3942397"/>
            <a:ext cx="8889784" cy="1207422"/>
            <a:chOff x="996677" y="5176837"/>
            <a:chExt cx="8889784" cy="1207422"/>
          </a:xfrm>
        </p:grpSpPr>
        <p:grpSp>
          <p:nvGrpSpPr>
            <p:cNvPr id="16" name="그룹 15"/>
            <p:cNvGrpSpPr/>
            <p:nvPr/>
          </p:nvGrpSpPr>
          <p:grpSpPr>
            <a:xfrm>
              <a:off x="996677" y="5176837"/>
              <a:ext cx="8889784" cy="307777"/>
              <a:chOff x="996677" y="5176837"/>
              <a:chExt cx="8889784" cy="307777"/>
            </a:xfrm>
          </p:grpSpPr>
          <p:pic>
            <p:nvPicPr>
              <p:cNvPr id="79" name="그림 7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80" name="직사각형 79"/>
              <p:cNvSpPr/>
              <p:nvPr/>
            </p:nvSpPr>
            <p:spPr>
              <a:xfrm>
                <a:off x="1319950" y="5176837"/>
                <a:ext cx="8566511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친구가 인사를 안 한 것이 나를 무시한 행동이라고 볼 증거가 불충분하다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>
              <a:off x="996677" y="5626660"/>
              <a:ext cx="7941584" cy="307777"/>
              <a:chOff x="996677" y="5176837"/>
              <a:chExt cx="7941584" cy="307777"/>
            </a:xfrm>
          </p:grpSpPr>
          <p:pic>
            <p:nvPicPr>
              <p:cNvPr id="95" name="그림 9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96" name="직사각형 95"/>
              <p:cNvSpPr/>
              <p:nvPr/>
            </p:nvSpPr>
            <p:spPr>
              <a:xfrm>
                <a:off x="1319951" y="5176837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친구가 나를 못 본 것일 수도 있다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 </a:t>
                </a: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996677" y="6076482"/>
              <a:ext cx="8710030" cy="307777"/>
              <a:chOff x="996677" y="5176837"/>
              <a:chExt cx="8710030" cy="307777"/>
            </a:xfrm>
          </p:grpSpPr>
          <p:pic>
            <p:nvPicPr>
              <p:cNvPr id="98" name="그림 9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99" name="직사각형 98"/>
              <p:cNvSpPr/>
              <p:nvPr/>
            </p:nvSpPr>
            <p:spPr>
              <a:xfrm>
                <a:off x="1319950" y="5176837"/>
                <a:ext cx="8386757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친구가 앞만 보고 지나간 그 사실을 있는 그대로 받아들이는 것이 좋다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907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  <a:endParaRPr kumimoji="1" lang="ko-KR" altLang="en-US" sz="28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감정이 그때그때 달라요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30" name="그룹 2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2" name="모서리가 둥근 직사각형 3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4" name="그룹 3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35" name="그룹 3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31" name="모서리가 둥근 직사각형 3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031240" y="2049929"/>
            <a:ext cx="8630920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사건 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체육시간에 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부딪쳐서 넘어졌다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1004570" y="2669910"/>
            <a:ext cx="8684260" cy="1193430"/>
            <a:chOff x="1004570" y="3119490"/>
            <a:chExt cx="8684260" cy="1193430"/>
          </a:xfrm>
        </p:grpSpPr>
        <p:grpSp>
          <p:nvGrpSpPr>
            <p:cNvPr id="14" name="그룹 13"/>
            <p:cNvGrpSpPr/>
            <p:nvPr/>
          </p:nvGrpSpPr>
          <p:grpSpPr>
            <a:xfrm>
              <a:off x="1004570" y="3119490"/>
              <a:ext cx="1799186" cy="1193430"/>
              <a:chOff x="1004570" y="3218550"/>
              <a:chExt cx="1799186" cy="1193430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1004570" y="3218550"/>
                <a:ext cx="1799186" cy="383538"/>
              </a:xfrm>
              <a:prstGeom prst="rect">
                <a:avLst/>
              </a:prstGeom>
              <a:solidFill>
                <a:srgbClr val="0269B3"/>
              </a:solidFill>
              <a:ln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부정적 판단</a:t>
                </a: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1004570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A</a:t>
                </a: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가 일부러 나를 넘어뜨렸다</a:t>
                </a: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3299595" y="3119490"/>
              <a:ext cx="1799186" cy="1193430"/>
              <a:chOff x="3299595" y="3218550"/>
              <a:chExt cx="1799186" cy="1193430"/>
            </a:xfrm>
          </p:grpSpPr>
          <p:sp>
            <p:nvSpPr>
              <p:cNvPr id="63" name="직사각형 62"/>
              <p:cNvSpPr/>
              <p:nvPr/>
            </p:nvSpPr>
            <p:spPr>
              <a:xfrm>
                <a:off x="3299595" y="3218550"/>
                <a:ext cx="1799186" cy="38353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부정적 감정</a:t>
                </a: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3299595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화나고 속상하고 불쾌하다</a:t>
                </a: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5594619" y="3119490"/>
              <a:ext cx="1799186" cy="1193430"/>
              <a:chOff x="5594619" y="3218550"/>
              <a:chExt cx="1799186" cy="1193430"/>
            </a:xfrm>
          </p:grpSpPr>
          <p:sp>
            <p:nvSpPr>
              <p:cNvPr id="64" name="직사각형 63"/>
              <p:cNvSpPr/>
              <p:nvPr/>
            </p:nvSpPr>
            <p:spPr>
              <a:xfrm>
                <a:off x="5594619" y="3218550"/>
                <a:ext cx="1799186" cy="383538"/>
              </a:xfrm>
              <a:prstGeom prst="rect">
                <a:avLst/>
              </a:prstGeom>
              <a:solidFill>
                <a:srgbClr val="5CAA09"/>
              </a:solidFill>
              <a:ln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부정적 행동</a:t>
                </a: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594619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욕을 한다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A</a:t>
                </a: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를 세게 밀친다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때린다</a:t>
                </a: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889644" y="3119490"/>
              <a:ext cx="1799186" cy="1193430"/>
              <a:chOff x="7889644" y="3218550"/>
              <a:chExt cx="1799186" cy="1193430"/>
            </a:xfrm>
          </p:grpSpPr>
          <p:sp>
            <p:nvSpPr>
              <p:cNvPr id="65" name="직사각형 64"/>
              <p:cNvSpPr/>
              <p:nvPr/>
            </p:nvSpPr>
            <p:spPr>
              <a:xfrm>
                <a:off x="7889644" y="3218550"/>
                <a:ext cx="1799186" cy="383538"/>
              </a:xfrm>
              <a:prstGeom prst="rect">
                <a:avLst/>
              </a:prstGeom>
              <a:solidFill>
                <a:srgbClr val="EE6000"/>
              </a:solidFill>
              <a:ln>
                <a:solidFill>
                  <a:srgbClr val="EE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부정적 결과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7889644" y="3604999"/>
                <a:ext cx="1799186" cy="8069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E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친구관계 단절</a:t>
                </a:r>
              </a:p>
            </p:txBody>
          </p:sp>
        </p:grpSp>
        <p:sp>
          <p:nvSpPr>
            <p:cNvPr id="72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287276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515876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745238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5" name="Freeform 43">
            <a:extLst>
              <a:ext uri="{FF2B5EF4-FFF2-40B4-BE49-F238E27FC236}">
                <a16:creationId xmlns:a16="http://schemas.microsoft.com/office/drawing/2014/main" id="{2D3397F1-58E1-48D0-9D7E-82139113FCE1}"/>
              </a:ext>
            </a:extLst>
          </p:cNvPr>
          <p:cNvSpPr>
            <a:spLocks/>
          </p:cNvSpPr>
          <p:nvPr/>
        </p:nvSpPr>
        <p:spPr bwMode="auto">
          <a:xfrm rot="2387826">
            <a:off x="779671" y="4102262"/>
            <a:ext cx="524016" cy="492064"/>
          </a:xfrm>
          <a:custGeom>
            <a:avLst/>
            <a:gdLst/>
            <a:ahLst/>
            <a:cxnLst>
              <a:cxn ang="0">
                <a:pos x="1370" y="752"/>
              </a:cxn>
              <a:cxn ang="0">
                <a:pos x="1290" y="752"/>
              </a:cxn>
              <a:cxn ang="0">
                <a:pos x="1209" y="751"/>
              </a:cxn>
              <a:cxn ang="0">
                <a:pos x="1124" y="744"/>
              </a:cxn>
              <a:cxn ang="0">
                <a:pos x="1040" y="733"/>
              </a:cxn>
              <a:cxn ang="0">
                <a:pos x="951" y="716"/>
              </a:cxn>
              <a:cxn ang="0">
                <a:pos x="865" y="698"/>
              </a:cxn>
              <a:cxn ang="0">
                <a:pos x="778" y="673"/>
              </a:cxn>
              <a:cxn ang="0">
                <a:pos x="694" y="645"/>
              </a:cxn>
              <a:cxn ang="0">
                <a:pos x="610" y="612"/>
              </a:cxn>
              <a:cxn ang="0">
                <a:pos x="529" y="575"/>
              </a:cxn>
              <a:cxn ang="0">
                <a:pos x="453" y="534"/>
              </a:cxn>
              <a:cxn ang="0">
                <a:pos x="379" y="491"/>
              </a:cxn>
              <a:cxn ang="0">
                <a:pos x="309" y="441"/>
              </a:cxn>
              <a:cxn ang="0">
                <a:pos x="245" y="389"/>
              </a:cxn>
              <a:cxn ang="0">
                <a:pos x="187" y="333"/>
              </a:cxn>
              <a:cxn ang="0">
                <a:pos x="137" y="272"/>
              </a:cxn>
              <a:cxn ang="0">
                <a:pos x="92" y="209"/>
              </a:cxn>
              <a:cxn ang="0">
                <a:pos x="59" y="143"/>
              </a:cxn>
              <a:cxn ang="0">
                <a:pos x="32" y="71"/>
              </a:cxn>
              <a:cxn ang="0">
                <a:pos x="16" y="0"/>
              </a:cxn>
              <a:cxn ang="0">
                <a:pos x="6" y="22"/>
              </a:cxn>
              <a:cxn ang="0">
                <a:pos x="0" y="107"/>
              </a:cxn>
              <a:cxn ang="0">
                <a:pos x="6" y="166"/>
              </a:cxn>
              <a:cxn ang="0">
                <a:pos x="10" y="182"/>
              </a:cxn>
              <a:cxn ang="0">
                <a:pos x="25" y="253"/>
              </a:cxn>
              <a:cxn ang="0">
                <a:pos x="52" y="323"/>
              </a:cxn>
              <a:cxn ang="0">
                <a:pos x="85" y="390"/>
              </a:cxn>
              <a:cxn ang="0">
                <a:pos x="129" y="454"/>
              </a:cxn>
              <a:cxn ang="0">
                <a:pos x="180" y="512"/>
              </a:cxn>
              <a:cxn ang="0">
                <a:pos x="236" y="569"/>
              </a:cxn>
              <a:cxn ang="0">
                <a:pos x="299" y="621"/>
              </a:cxn>
              <a:cxn ang="0">
                <a:pos x="367" y="669"/>
              </a:cxn>
              <a:cxn ang="0">
                <a:pos x="440" y="712"/>
              </a:cxn>
              <a:cxn ang="0">
                <a:pos x="517" y="753"/>
              </a:cxn>
              <a:cxn ang="0">
                <a:pos x="595" y="790"/>
              </a:cxn>
              <a:cxn ang="0">
                <a:pos x="678" y="822"/>
              </a:cxn>
              <a:cxn ang="0">
                <a:pos x="761" y="850"/>
              </a:cxn>
              <a:cxn ang="0">
                <a:pos x="848" y="874"/>
              </a:cxn>
              <a:cxn ang="0">
                <a:pos x="935" y="894"/>
              </a:cxn>
              <a:cxn ang="0">
                <a:pos x="1020" y="909"/>
              </a:cxn>
              <a:cxn ang="0">
                <a:pos x="1104" y="922"/>
              </a:cxn>
              <a:cxn ang="0">
                <a:pos x="1188" y="926"/>
              </a:cxn>
              <a:cxn ang="0">
                <a:pos x="1269" y="928"/>
              </a:cxn>
              <a:cxn ang="0">
                <a:pos x="1350" y="928"/>
              </a:cxn>
              <a:cxn ang="0">
                <a:pos x="1350" y="928"/>
              </a:cxn>
              <a:cxn ang="0">
                <a:pos x="1338" y="993"/>
              </a:cxn>
              <a:cxn ang="0">
                <a:pos x="1808" y="801"/>
              </a:cxn>
              <a:cxn ang="0">
                <a:pos x="1322" y="677"/>
              </a:cxn>
              <a:cxn ang="0">
                <a:pos x="1365" y="752"/>
              </a:cxn>
              <a:cxn ang="0">
                <a:pos x="1370" y="752"/>
              </a:cxn>
            </a:cxnLst>
            <a:rect l="0" t="0" r="r" b="b"/>
            <a:pathLst>
              <a:path w="1808" h="993">
                <a:moveTo>
                  <a:pt x="1370" y="752"/>
                </a:moveTo>
                <a:lnTo>
                  <a:pt x="1290" y="752"/>
                </a:lnTo>
                <a:lnTo>
                  <a:pt x="1209" y="751"/>
                </a:lnTo>
                <a:lnTo>
                  <a:pt x="1124" y="744"/>
                </a:lnTo>
                <a:lnTo>
                  <a:pt x="1040" y="733"/>
                </a:lnTo>
                <a:lnTo>
                  <a:pt x="951" y="716"/>
                </a:lnTo>
                <a:lnTo>
                  <a:pt x="865" y="698"/>
                </a:lnTo>
                <a:lnTo>
                  <a:pt x="778" y="673"/>
                </a:lnTo>
                <a:lnTo>
                  <a:pt x="694" y="645"/>
                </a:lnTo>
                <a:lnTo>
                  <a:pt x="610" y="612"/>
                </a:lnTo>
                <a:lnTo>
                  <a:pt x="529" y="575"/>
                </a:lnTo>
                <a:lnTo>
                  <a:pt x="453" y="534"/>
                </a:lnTo>
                <a:lnTo>
                  <a:pt x="379" y="491"/>
                </a:lnTo>
                <a:lnTo>
                  <a:pt x="309" y="441"/>
                </a:lnTo>
                <a:lnTo>
                  <a:pt x="245" y="389"/>
                </a:lnTo>
                <a:lnTo>
                  <a:pt x="187" y="333"/>
                </a:lnTo>
                <a:lnTo>
                  <a:pt x="137" y="272"/>
                </a:lnTo>
                <a:lnTo>
                  <a:pt x="92" y="209"/>
                </a:lnTo>
                <a:lnTo>
                  <a:pt x="59" y="143"/>
                </a:lnTo>
                <a:lnTo>
                  <a:pt x="32" y="71"/>
                </a:lnTo>
                <a:lnTo>
                  <a:pt x="16" y="0"/>
                </a:lnTo>
                <a:lnTo>
                  <a:pt x="6" y="22"/>
                </a:lnTo>
                <a:lnTo>
                  <a:pt x="0" y="107"/>
                </a:lnTo>
                <a:lnTo>
                  <a:pt x="6" y="166"/>
                </a:lnTo>
                <a:lnTo>
                  <a:pt x="10" y="182"/>
                </a:lnTo>
                <a:lnTo>
                  <a:pt x="25" y="253"/>
                </a:lnTo>
                <a:lnTo>
                  <a:pt x="52" y="323"/>
                </a:lnTo>
                <a:lnTo>
                  <a:pt x="85" y="390"/>
                </a:lnTo>
                <a:lnTo>
                  <a:pt x="129" y="454"/>
                </a:lnTo>
                <a:lnTo>
                  <a:pt x="180" y="512"/>
                </a:lnTo>
                <a:lnTo>
                  <a:pt x="236" y="569"/>
                </a:lnTo>
                <a:lnTo>
                  <a:pt x="299" y="621"/>
                </a:lnTo>
                <a:lnTo>
                  <a:pt x="367" y="669"/>
                </a:lnTo>
                <a:lnTo>
                  <a:pt x="440" y="712"/>
                </a:lnTo>
                <a:lnTo>
                  <a:pt x="517" y="753"/>
                </a:lnTo>
                <a:lnTo>
                  <a:pt x="595" y="790"/>
                </a:lnTo>
                <a:lnTo>
                  <a:pt x="678" y="822"/>
                </a:lnTo>
                <a:lnTo>
                  <a:pt x="761" y="850"/>
                </a:lnTo>
                <a:lnTo>
                  <a:pt x="848" y="874"/>
                </a:lnTo>
                <a:lnTo>
                  <a:pt x="935" y="894"/>
                </a:lnTo>
                <a:lnTo>
                  <a:pt x="1020" y="909"/>
                </a:lnTo>
                <a:lnTo>
                  <a:pt x="1104" y="922"/>
                </a:lnTo>
                <a:lnTo>
                  <a:pt x="1188" y="926"/>
                </a:lnTo>
                <a:lnTo>
                  <a:pt x="1269" y="928"/>
                </a:lnTo>
                <a:lnTo>
                  <a:pt x="1350" y="928"/>
                </a:lnTo>
                <a:lnTo>
                  <a:pt x="1350" y="928"/>
                </a:lnTo>
                <a:lnTo>
                  <a:pt x="1338" y="993"/>
                </a:lnTo>
                <a:lnTo>
                  <a:pt x="1808" y="801"/>
                </a:lnTo>
                <a:lnTo>
                  <a:pt x="1322" y="677"/>
                </a:lnTo>
                <a:lnTo>
                  <a:pt x="1365" y="752"/>
                </a:lnTo>
                <a:lnTo>
                  <a:pt x="1370" y="752"/>
                </a:lnTo>
                <a:close/>
              </a:path>
            </a:pathLst>
          </a:custGeom>
          <a:solidFill>
            <a:srgbClr val="0070C0"/>
          </a:solidFill>
          <a:ln w="6350">
            <a:noFill/>
          </a:ln>
        </p:spPr>
        <p:txBody>
          <a:bodyPr vert="horz" wrap="square" lIns="93286" tIns="46643" rIns="93286" bIns="46643" numCol="1" anchor="ctr" anchorCtr="0" compatLnSpc="1">
            <a:prstTxWarp prst="textNoShape">
              <a:avLst/>
            </a:prstTxWarp>
          </a:bodyPr>
          <a:lstStyle/>
          <a:p>
            <a:pPr algn="ctr" latinLnBrk="0">
              <a:spcAft>
                <a:spcPts val="306"/>
              </a:spcAft>
            </a:pPr>
            <a:endParaRPr lang="ko-KR" altLang="en-US" sz="1100" b="1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913448" y="4676705"/>
            <a:ext cx="2748280" cy="565757"/>
            <a:chOff x="913448" y="4676705"/>
            <a:chExt cx="2748280" cy="565757"/>
          </a:xfrm>
        </p:grpSpPr>
        <p:sp>
          <p:nvSpPr>
            <p:cNvPr id="76" name="직사각형 75"/>
            <p:cNvSpPr/>
            <p:nvPr/>
          </p:nvSpPr>
          <p:spPr>
            <a:xfrm>
              <a:off x="929640" y="5068333"/>
              <a:ext cx="1861185" cy="174129"/>
            </a:xfrm>
            <a:prstGeom prst="rect">
              <a:avLst/>
            </a:prstGeom>
            <a:solidFill>
              <a:srgbClr val="EE6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913448" y="4676705"/>
              <a:ext cx="2748280" cy="55399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r>
                <a:rPr lang="ko-KR" altLang="en-US" sz="36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펙</a:t>
              </a:r>
              <a:r>
                <a:rPr lang="ko-KR" altLang="en-US" sz="36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트체크</a:t>
              </a:r>
              <a:endPara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996677" y="5390197"/>
            <a:ext cx="7941584" cy="1207422"/>
            <a:chOff x="996677" y="5176837"/>
            <a:chExt cx="7941584" cy="1207422"/>
          </a:xfrm>
        </p:grpSpPr>
        <p:grpSp>
          <p:nvGrpSpPr>
            <p:cNvPr id="16" name="그룹 15"/>
            <p:cNvGrpSpPr/>
            <p:nvPr/>
          </p:nvGrpSpPr>
          <p:grpSpPr>
            <a:xfrm>
              <a:off x="996677" y="5176837"/>
              <a:ext cx="7941584" cy="307777"/>
              <a:chOff x="996677" y="5176837"/>
              <a:chExt cx="7941584" cy="307777"/>
            </a:xfrm>
          </p:grpSpPr>
          <p:pic>
            <p:nvPicPr>
              <p:cNvPr id="79" name="그림 7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80" name="직사각형 79"/>
              <p:cNvSpPr/>
              <p:nvPr/>
            </p:nvSpPr>
            <p:spPr>
              <a:xfrm>
                <a:off x="1319951" y="5176837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위의 판단이 이 사건을 정확하게 바라보는 것일까요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>
              <a:off x="996677" y="5626660"/>
              <a:ext cx="7941584" cy="307777"/>
              <a:chOff x="996677" y="5176837"/>
              <a:chExt cx="7941584" cy="307777"/>
            </a:xfrm>
          </p:grpSpPr>
          <p:pic>
            <p:nvPicPr>
              <p:cNvPr id="95" name="그림 9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96" name="직사각형 95"/>
              <p:cNvSpPr/>
              <p:nvPr/>
            </p:nvSpPr>
            <p:spPr>
              <a:xfrm>
                <a:off x="1319951" y="5176837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위의 판단이 잘못 되었다는 증거를 찾아 봅시다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996677" y="6076482"/>
              <a:ext cx="7941584" cy="307777"/>
              <a:chOff x="996677" y="5176837"/>
              <a:chExt cx="7941584" cy="307777"/>
            </a:xfrm>
          </p:grpSpPr>
          <p:pic>
            <p:nvPicPr>
              <p:cNvPr id="98" name="그림 9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99" name="직사각형 98"/>
              <p:cNvSpPr/>
              <p:nvPr/>
            </p:nvSpPr>
            <p:spPr>
              <a:xfrm>
                <a:off x="1319951" y="5176837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위의 사건을 다르게 해석한다면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228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전개</a:t>
                </a:r>
                <a:endParaRPr kumimoji="1" lang="ko-KR" altLang="en-US" sz="28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감정이 그때그때 달라요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30" name="그룹 2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2" name="모서리가 둥근 직사각형 3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4" name="그룹 3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35" name="그룹 3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31" name="모서리가 둥근 직사각형 3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929640" y="2347993"/>
            <a:ext cx="2277110" cy="174129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913448" y="1956365"/>
            <a:ext cx="3306860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&lt;</a:t>
            </a:r>
            <a:r>
              <a:rPr lang="ko-KR" altLang="en-US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답안 예시</a:t>
            </a:r>
            <a:r>
              <a: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&gt;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1240" y="2499509"/>
            <a:ext cx="8630920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사건 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체육시간에 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  <a:r>
              <a:rPr lang="ko-KR" altLang="en-US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부딪쳐서 넘어졌다</a:t>
            </a:r>
            <a:r>
              <a:rPr lang="en-US" altLang="ko-KR" sz="2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1004570" y="5125894"/>
            <a:ext cx="8684260" cy="1579705"/>
            <a:chOff x="1004570" y="3119490"/>
            <a:chExt cx="8684260" cy="1579705"/>
          </a:xfrm>
        </p:grpSpPr>
        <p:grpSp>
          <p:nvGrpSpPr>
            <p:cNvPr id="14" name="그룹 13"/>
            <p:cNvGrpSpPr/>
            <p:nvPr/>
          </p:nvGrpSpPr>
          <p:grpSpPr>
            <a:xfrm>
              <a:off x="1004570" y="3119490"/>
              <a:ext cx="1799186" cy="1579705"/>
              <a:chOff x="1004570" y="3218550"/>
              <a:chExt cx="1799186" cy="1579705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1004570" y="3218550"/>
                <a:ext cx="1799186" cy="383538"/>
              </a:xfrm>
              <a:prstGeom prst="rect">
                <a:avLst/>
              </a:prstGeom>
              <a:solidFill>
                <a:srgbClr val="0269B3"/>
              </a:solidFill>
              <a:ln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객관적 사실</a:t>
                </a: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1004570" y="3604999"/>
                <a:ext cx="1799186" cy="11932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A</a:t>
                </a: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와 부딪쳐서 넘어졌다</a:t>
                </a:r>
                <a:r>
                  <a:rPr lang="en-US" altLang="ko-KR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endParaRPr lang="en-US" altLang="ko-KR" sz="1400" spc="-8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3299595" y="3119490"/>
              <a:ext cx="1799186" cy="1579705"/>
              <a:chOff x="3299595" y="3218550"/>
              <a:chExt cx="1799186" cy="1579705"/>
            </a:xfrm>
          </p:grpSpPr>
          <p:sp>
            <p:nvSpPr>
              <p:cNvPr id="63" name="직사각형 62"/>
              <p:cNvSpPr/>
              <p:nvPr/>
            </p:nvSpPr>
            <p:spPr>
              <a:xfrm>
                <a:off x="3299595" y="3218550"/>
                <a:ext cx="1799186" cy="38353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fontAlgn="ctr" latinLnBrk="0"/>
                <a:r>
                  <a:rPr lang="ko-KR" altLang="en-US" sz="2000" b="1" spc="-8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감정</a:t>
                </a:r>
                <a:endParaRPr lang="ko-KR" altLang="en-US" sz="2000" b="1" spc="-8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3299595" y="3604999"/>
                <a:ext cx="1799186" cy="11932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넘어져서 놀랐다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넘어져서 조금 창피하다</a:t>
                </a: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5594619" y="3119490"/>
              <a:ext cx="1799186" cy="1579705"/>
              <a:chOff x="5594619" y="3218550"/>
              <a:chExt cx="1799186" cy="1579705"/>
            </a:xfrm>
          </p:grpSpPr>
          <p:sp>
            <p:nvSpPr>
              <p:cNvPr id="64" name="직사각형 63"/>
              <p:cNvSpPr/>
              <p:nvPr/>
            </p:nvSpPr>
            <p:spPr>
              <a:xfrm>
                <a:off x="5594619" y="3218550"/>
                <a:ext cx="1799186" cy="383538"/>
              </a:xfrm>
              <a:prstGeom prst="rect">
                <a:avLst/>
              </a:prstGeom>
              <a:solidFill>
                <a:srgbClr val="5CAA09"/>
              </a:solidFill>
              <a:ln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2000" b="1" spc="-8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행동</a:t>
                </a: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594619" y="3604999"/>
                <a:ext cx="1799186" cy="11932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Ins="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급히 일어난다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다친 곳이 없는지 확인한다</a:t>
                </a:r>
                <a:r>
                  <a:rPr lang="en-US" altLang="ko-KR" sz="14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친구에게 </a:t>
                </a:r>
                <a:r>
                  <a:rPr lang="ko-KR" altLang="en-US" sz="1400" spc="-15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괜찮냐고</a:t>
                </a:r>
                <a:r>
                  <a:rPr lang="ko-KR" altLang="en-US" sz="14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물어본다</a:t>
                </a:r>
                <a:r>
                  <a:rPr lang="en-US" altLang="ko-KR" sz="14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889644" y="3119490"/>
              <a:ext cx="1799186" cy="1579705"/>
              <a:chOff x="7889644" y="3218550"/>
              <a:chExt cx="1799186" cy="1579705"/>
            </a:xfrm>
          </p:grpSpPr>
          <p:sp>
            <p:nvSpPr>
              <p:cNvPr id="65" name="직사각형 64"/>
              <p:cNvSpPr/>
              <p:nvPr/>
            </p:nvSpPr>
            <p:spPr>
              <a:xfrm>
                <a:off x="7889644" y="3218550"/>
                <a:ext cx="1799186" cy="383538"/>
              </a:xfrm>
              <a:prstGeom prst="rect">
                <a:avLst/>
              </a:prstGeom>
              <a:solidFill>
                <a:srgbClr val="EE6000"/>
              </a:solidFill>
              <a:ln>
                <a:solidFill>
                  <a:srgbClr val="EE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2000" b="1" spc="-8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결과</a:t>
                </a:r>
                <a:endParaRPr lang="ko-KR" altLang="en-US" sz="2000" b="1" spc="-8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7889644" y="3604999"/>
                <a:ext cx="1799186" cy="11932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E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72000" rtlCol="0" anchor="t"/>
              <a:lstStyle/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친구관계유지</a:t>
                </a:r>
              </a:p>
              <a:p>
                <a:pPr marL="108000" indent="-108000" fontAlgn="ctr" latinLnBrk="0">
                  <a:buFont typeface="Arial" panose="020B0604020202020204" pitchFamily="34" charset="0"/>
                  <a:buChar char="•"/>
                </a:pPr>
                <a:r>
                  <a:rPr lang="ko-KR" altLang="en-US" sz="14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도움행동하기</a:t>
                </a:r>
              </a:p>
            </p:txBody>
          </p:sp>
        </p:grpSp>
        <p:sp>
          <p:nvSpPr>
            <p:cNvPr id="72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287276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515876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AutoShape 781">
              <a:extLst>
                <a:ext uri="{FF2B5EF4-FFF2-40B4-BE49-F238E27FC236}">
                  <a16:creationId xmlns:a16="http://schemas.microsoft.com/office/drawing/2014/main" id="{8CD4B38C-EC2A-41DE-B39E-D9E6BD4BA0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 flipV="1">
              <a:off x="7452383" y="3199616"/>
              <a:ext cx="360000" cy="212631"/>
            </a:xfrm>
            <a:prstGeom prst="rightArrow">
              <a:avLst>
                <a:gd name="adj1" fmla="val 61054"/>
                <a:gd name="adj2" fmla="val 45795"/>
              </a:avLst>
            </a:prstGeom>
            <a:gradFill flip="none" rotWithShape="1">
              <a:gsLst>
                <a:gs pos="1000">
                  <a:schemeClr val="bg1">
                    <a:lumMod val="65000"/>
                  </a:schemeClr>
                </a:gs>
                <a:gs pos="82000">
                  <a:srgbClr val="EAEAEA"/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  <a:tileRect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76000">
                    <a:srgbClr val="ECECEC">
                      <a:alpha val="66000"/>
                    </a:srgbClr>
                  </a:gs>
                  <a:gs pos="91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3969" tIns="41985" rIns="83969" bIns="41985" anchor="ctr"/>
            <a:lstStyle/>
            <a:p>
              <a:pPr algn="ctr" latinLnBrk="0"/>
              <a:endPara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913448" y="3150361"/>
            <a:ext cx="2748280" cy="565757"/>
            <a:chOff x="913448" y="4676705"/>
            <a:chExt cx="2748280" cy="565757"/>
          </a:xfrm>
        </p:grpSpPr>
        <p:sp>
          <p:nvSpPr>
            <p:cNvPr id="76" name="직사각형 75"/>
            <p:cNvSpPr/>
            <p:nvPr/>
          </p:nvSpPr>
          <p:spPr>
            <a:xfrm>
              <a:off x="929640" y="5068333"/>
              <a:ext cx="1861185" cy="174129"/>
            </a:xfrm>
            <a:prstGeom prst="rect">
              <a:avLst/>
            </a:prstGeom>
            <a:solidFill>
              <a:srgbClr val="EE6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913448" y="4676705"/>
              <a:ext cx="2748280" cy="55399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r>
                <a:rPr lang="ko-KR" altLang="en-US" sz="3600" b="1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펙</a:t>
              </a:r>
              <a:r>
                <a:rPr lang="ko-KR" altLang="en-US" sz="3600" b="1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트체크</a:t>
              </a:r>
              <a:endParaRPr lang="en-US" altLang="ko-KR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996677" y="3942397"/>
            <a:ext cx="7941584" cy="1074560"/>
            <a:chOff x="996677" y="5176837"/>
            <a:chExt cx="7941584" cy="1074560"/>
          </a:xfrm>
        </p:grpSpPr>
        <p:grpSp>
          <p:nvGrpSpPr>
            <p:cNvPr id="16" name="그룹 15"/>
            <p:cNvGrpSpPr/>
            <p:nvPr/>
          </p:nvGrpSpPr>
          <p:grpSpPr>
            <a:xfrm>
              <a:off x="996677" y="5176837"/>
              <a:ext cx="7941584" cy="307777"/>
              <a:chOff x="996677" y="5176837"/>
              <a:chExt cx="7941584" cy="307777"/>
            </a:xfrm>
          </p:grpSpPr>
          <p:pic>
            <p:nvPicPr>
              <p:cNvPr id="79" name="그림 7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81183"/>
                <a:ext cx="333861" cy="299084"/>
              </a:xfrm>
              <a:prstGeom prst="rect">
                <a:avLst/>
              </a:prstGeom>
            </p:spPr>
          </p:pic>
          <p:sp>
            <p:nvSpPr>
              <p:cNvPr id="80" name="직사각형 79"/>
              <p:cNvSpPr/>
              <p:nvPr/>
            </p:nvSpPr>
            <p:spPr>
              <a:xfrm>
                <a:off x="1319951" y="5176837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일부러 나를 넘어뜨렸다는 증거는 없다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>
              <a:off x="996677" y="5548506"/>
              <a:ext cx="7941584" cy="307777"/>
              <a:chOff x="996677" y="5098683"/>
              <a:chExt cx="7941584" cy="307777"/>
            </a:xfrm>
          </p:grpSpPr>
          <p:pic>
            <p:nvPicPr>
              <p:cNvPr id="95" name="그림 9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103029"/>
                <a:ext cx="333861" cy="299084"/>
              </a:xfrm>
              <a:prstGeom prst="rect">
                <a:avLst/>
              </a:prstGeom>
            </p:spPr>
          </p:pic>
          <p:sp>
            <p:nvSpPr>
              <p:cNvPr id="96" name="직사각형 95"/>
              <p:cNvSpPr/>
              <p:nvPr/>
            </p:nvSpPr>
            <p:spPr>
              <a:xfrm>
                <a:off x="1319951" y="5098683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체육시간에 활동을 하다 보면 넘어질 수도 있다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996677" y="5943620"/>
              <a:ext cx="7941584" cy="307777"/>
              <a:chOff x="996677" y="5043975"/>
              <a:chExt cx="7941584" cy="307777"/>
            </a:xfrm>
          </p:grpSpPr>
          <p:pic>
            <p:nvPicPr>
              <p:cNvPr id="98" name="그림 9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5048321"/>
                <a:ext cx="333861" cy="299084"/>
              </a:xfrm>
              <a:prstGeom prst="rect">
                <a:avLst/>
              </a:prstGeom>
            </p:spPr>
          </p:pic>
          <p:sp>
            <p:nvSpPr>
              <p:cNvPr id="99" name="직사각형 98"/>
              <p:cNvSpPr/>
              <p:nvPr/>
            </p:nvSpPr>
            <p:spPr>
              <a:xfrm>
                <a:off x="1319951" y="5043975"/>
                <a:ext cx="7618310" cy="307777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서로 실수로 부딪친 것이다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. </a:t>
                </a: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2921000" y="3068354"/>
            <a:ext cx="692909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친구와 부딪쳐서 넘어진 것을 친구가 일부러 나를 넘어뜨렸다고 생각하는 것이 적절한지 </a:t>
            </a:r>
            <a:r>
              <a:rPr lang="ko-KR" altLang="en-US" sz="20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팩트체크</a:t>
            </a:r>
            <a:r>
              <a:rPr lang="ko-KR" altLang="en-US" sz="2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해 봅시다</a:t>
            </a:r>
            <a:r>
              <a:rPr lang="en-US" altLang="ko-KR" sz="2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7383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마무리</a:t>
                </a:r>
                <a:endParaRPr kumimoji="1" lang="ko-KR" altLang="en-US" sz="2800" b="1" spc="-1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오늘의 활동 정리하기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031240" y="2844688"/>
            <a:ext cx="8630920" cy="27515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 활동을 통해 </a:t>
            </a:r>
          </a:p>
          <a:p>
            <a:pPr algn="ctr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알게 된 점이나 </a:t>
            </a:r>
          </a:p>
          <a:p>
            <a:pPr algn="ctr">
              <a:lnSpc>
                <a:spcPct val="120000"/>
              </a:lnSpc>
            </a:pP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느낀 점은 무엇인가요</a:t>
            </a: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7207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마무리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오늘의 활동 정리하기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031240" y="2290690"/>
            <a:ext cx="8630920" cy="38595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48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48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아는 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것이 힘이다’ </a:t>
            </a: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r>
              <a:rPr lang="en-US" altLang="ko-KR" sz="48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en-US" altLang="ko-KR" sz="4800" b="1" spc="-8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48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48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아는 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것은 행동으로 </a:t>
            </a:r>
          </a:p>
          <a:p>
            <a:pPr algn="ctr">
              <a:lnSpc>
                <a:spcPct val="120000"/>
              </a:lnSpc>
            </a:pPr>
            <a:r>
              <a:rPr lang="ko-KR" altLang="en-US" sz="6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실천했을 때만 </a:t>
            </a:r>
            <a:r>
              <a:rPr lang="ko-KR" altLang="en-US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힘이 된다’ </a:t>
            </a:r>
            <a:r>
              <a:rPr lang="en-US" altLang="ko-KR" sz="48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301685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608</Words>
  <Application>Microsoft Office PowerPoint</Application>
  <PresentationFormat>사용자 지정</PresentationFormat>
  <Paragraphs>174</Paragraphs>
  <Slides>11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KoPubDotum Medium Regular</vt:lpstr>
      <vt:lpstr>KoPubWorld돋움체 Bold</vt:lpstr>
      <vt:lpstr>맑은 고딕</vt:lpstr>
      <vt:lpstr>Arial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513</cp:revision>
  <dcterms:created xsi:type="dcterms:W3CDTF">2018-08-25T03:54:47Z</dcterms:created>
  <dcterms:modified xsi:type="dcterms:W3CDTF">2023-02-24T08:12:31Z</dcterms:modified>
  <cp:version/>
</cp:coreProperties>
</file>