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5" r:id="rId1"/>
  </p:sldMasterIdLst>
  <p:notesMasterIdLst>
    <p:notesMasterId r:id="rId13"/>
  </p:notesMasterIdLst>
  <p:handoutMasterIdLst>
    <p:handoutMasterId r:id="rId14"/>
  </p:handoutMasterIdLst>
  <p:sldIdLst>
    <p:sldId id="471" r:id="rId2"/>
    <p:sldId id="429" r:id="rId3"/>
    <p:sldId id="439" r:id="rId4"/>
    <p:sldId id="464" r:id="rId5"/>
    <p:sldId id="466" r:id="rId6"/>
    <p:sldId id="441" r:id="rId7"/>
    <p:sldId id="467" r:id="rId8"/>
    <p:sldId id="468" r:id="rId9"/>
    <p:sldId id="469" r:id="rId10"/>
    <p:sldId id="470" r:id="rId11"/>
    <p:sldId id="437" r:id="rId12"/>
  </p:sldIdLst>
  <p:sldSz cx="10693400" cy="7561263"/>
  <p:notesSz cx="6807200" cy="9939338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0">
          <p15:clr>
            <a:srgbClr val="A4A3A4"/>
          </p15:clr>
        </p15:guide>
        <p15:guide id="2" pos="3367">
          <p15:clr>
            <a:srgbClr val="A4A3A4"/>
          </p15:clr>
        </p15:guide>
        <p15:guide id="3" pos="6450">
          <p15:clr>
            <a:srgbClr val="A4A3A4"/>
          </p15:clr>
        </p15:guide>
        <p15:guide id="4" pos="2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" initials="" lastIdx="2" clrIdx="0"/>
  <p:cmAuthor id="2" name="박 종수" initials="박종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84" autoAdjust="0"/>
    <p:restoredTop sz="83958" autoAdjust="0"/>
  </p:normalViewPr>
  <p:slideViewPr>
    <p:cSldViewPr>
      <p:cViewPr varScale="1">
        <p:scale>
          <a:sx n="60" d="100"/>
          <a:sy n="60" d="100"/>
        </p:scale>
        <p:origin x="96" y="312"/>
      </p:cViewPr>
      <p:guideLst>
        <p:guide orient="horz" pos="2380"/>
        <p:guide pos="3367"/>
        <p:guide pos="6450"/>
        <p:guide pos="282"/>
      </p:guideLst>
    </p:cSldViewPr>
  </p:slideViewPr>
  <p:outlineViewPr>
    <p:cViewPr>
      <p:scale>
        <a:sx n="33" d="100"/>
        <a:sy n="33" d="100"/>
      </p:scale>
      <p:origin x="0" y="-2189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howGuides="1">
      <p:cViewPr varScale="1">
        <p:scale>
          <a:sx n="113" d="100"/>
          <a:sy n="113" d="100"/>
        </p:scale>
        <p:origin x="428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6" cy="498693"/>
          </a:xfrm>
          <a:prstGeom prst="rect">
            <a:avLst/>
          </a:prstGeom>
        </p:spPr>
        <p:txBody>
          <a:bodyPr vert="horz" lIns="92236" tIns="46118" rIns="92236" bIns="46118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>
              <a:latin typeface="맑은 고딕"/>
              <a:ea typeface="맑은 고딕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9" y="0"/>
            <a:ext cx="2949786" cy="498693"/>
          </a:xfrm>
          <a:prstGeom prst="rect">
            <a:avLst/>
          </a:prstGeom>
        </p:spPr>
        <p:txBody>
          <a:bodyPr vert="horz" lIns="92236" tIns="46118" rIns="92236" bIns="46118"/>
          <a:lstStyle>
            <a:lvl1pPr algn="r">
              <a:defRPr sz="1200"/>
            </a:lvl1pPr>
          </a:lstStyle>
          <a:p>
            <a:pPr lvl="0">
              <a:defRPr/>
            </a:pPr>
            <a:fld id="{C0A65474-27D2-4075-AA73-A4175FBC0988}" type="datetime1">
              <a:rPr lang="ko-KR" altLang="en-US">
                <a:latin typeface="맑은 고딕"/>
                <a:ea typeface="맑은 고딕"/>
              </a:rPr>
              <a:pPr lvl="0">
                <a:defRPr/>
              </a:pPr>
              <a:t>2023-03-06</a:t>
            </a:fld>
            <a:endParaRPr lang="ko-KR" altLang="en-US">
              <a:latin typeface="맑은 고딕"/>
              <a:ea typeface="맑은 고딕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>
              <a:latin typeface="맑은 고딕"/>
              <a:ea typeface="맑은 고딕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9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anchor="b"/>
          <a:lstStyle>
            <a:lvl1pPr algn="r">
              <a:defRPr sz="1200"/>
            </a:lvl1pPr>
          </a:lstStyle>
          <a:p>
            <a:pPr lvl="0">
              <a:defRPr/>
            </a:pPr>
            <a:fld id="{115504A7-3036-46FB-961F-0ACA1C6CCEA4}" type="slidenum">
              <a:rPr lang="ko-KR" altLang="en-US">
                <a:latin typeface="맑은 고딕"/>
                <a:ea typeface="맑은 고딕"/>
              </a:rPr>
              <a:pPr lvl="0">
                <a:defRPr/>
              </a:pPr>
              <a:t>‹#›</a:t>
            </a:fld>
            <a:endParaRPr lang="ko-KR" altLang="en-US"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57505A8C-A65A-4570-8A9B-144C9BE57456}" type="datetime1">
              <a:rPr lang="ko-KR" altLang="en-US"/>
              <a:pPr lvl="0">
                <a:defRPr/>
              </a:pPr>
              <a:t>2023-03-06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031875" y="1243013"/>
            <a:ext cx="47434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 편집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4F5DAF76-D7CC-491E-9416-03420905295C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학교폭력예방을 위해 가장 필요한 요소 중 하나가 공감입니다</a:t>
            </a:r>
            <a:r>
              <a:rPr lang="en-US" altLang="ko-KR"/>
              <a:t>. </a:t>
            </a:r>
            <a:r>
              <a:rPr lang="ko-KR" altLang="en-US"/>
              <a:t>오늘의 활동 제목은 </a:t>
            </a:r>
            <a:r>
              <a:rPr lang="en-US" altLang="ko-KR"/>
              <a:t>“</a:t>
            </a:r>
            <a:r>
              <a:rPr lang="ko-KR" altLang="en-US"/>
              <a:t>공감의 비결</a:t>
            </a:r>
            <a:r>
              <a:rPr lang="en-US" altLang="ko-KR"/>
              <a:t>? </a:t>
            </a:r>
            <a:r>
              <a:rPr lang="ko-KR" altLang="en-US"/>
              <a:t>잘 듣고 감정을 알아주는 것</a:t>
            </a:r>
            <a:r>
              <a:rPr lang="en-US" altLang="ko-KR"/>
              <a:t>!</a:t>
            </a:r>
            <a:r>
              <a:rPr lang="ko-KR" altLang="en-US"/>
              <a:t>입니다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89993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따라서 오늘의 활동 목표는 머리로만 공감하는 것이 아니라 일상 생활 속에서 공감하는 방법을 알고 실천하는데 있습니다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한 학생이 늦게 일어나서 학교에 지각을 하는 바람에 선생님께도 혼나고 친구에게 책을 빌려달라고 했더니 거절까지 당해 많이 화가 났네요</a:t>
            </a:r>
            <a:r>
              <a:rPr lang="en-US" altLang="ko-KR"/>
              <a:t>. </a:t>
            </a:r>
            <a:r>
              <a:rPr lang="ko-KR" altLang="en-US"/>
              <a:t>그런데 공감이가 한 마디 했더니 마음이 풀렸네요</a:t>
            </a:r>
            <a:r>
              <a:rPr lang="en-US" altLang="ko-KR"/>
              <a:t>. </a:t>
            </a:r>
            <a:r>
              <a:rPr lang="ko-KR" altLang="en-US"/>
              <a:t>공감이는 과연 무엇이라고 했을까요</a:t>
            </a:r>
            <a:r>
              <a:rPr lang="en-US" altLang="ko-KR"/>
              <a:t>?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여러분이라면 어떤 말을 했을까요</a:t>
            </a:r>
            <a:r>
              <a:rPr lang="en-US" altLang="ko-KR"/>
              <a:t>? </a:t>
            </a:r>
            <a:r>
              <a:rPr lang="ko-KR" altLang="en-US"/>
              <a:t>의견을 발표해주세요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이렇게 공감의 비결은 친구의 상황을 잘 살펴보고 감정을 헤아려주는 것입니다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공감경청놀이 요령을 화면 내용을 활용하여 설명해주세요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공감경청놀이를 할 때 화면의 감정단어표를 적극 활용하세요</a:t>
            </a:r>
            <a:r>
              <a:rPr lang="en-US" altLang="ko-KR"/>
              <a:t>. </a:t>
            </a:r>
            <a:r>
              <a:rPr lang="ko-KR" altLang="en-US"/>
              <a:t>물론 여기 나와있지 않은 감정 표현을 쓰는 것도 가능합니다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자</a:t>
            </a:r>
            <a:r>
              <a:rPr lang="en-US" altLang="ko-KR"/>
              <a:t>, </a:t>
            </a:r>
            <a:r>
              <a:rPr lang="ko-KR" altLang="en-US"/>
              <a:t>그럼 경청 공감 놀이를 해볼까요</a:t>
            </a:r>
            <a:r>
              <a:rPr lang="en-US" altLang="ko-KR"/>
              <a:t>? </a:t>
            </a:r>
            <a:r>
              <a:rPr lang="ko-KR" altLang="en-US"/>
              <a:t>화면의 내용을 활용하여 예시를 들어주세요</a:t>
            </a:r>
            <a:r>
              <a:rPr lang="en-US" altLang="ko-KR"/>
              <a:t>. </a:t>
            </a:r>
            <a:r>
              <a:rPr lang="ko-KR" altLang="en-US"/>
              <a:t>학생과 함께 연기를 할수 도 있습니다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공감 경청 놀이를 통해 어떤 생각과 느낌이 있었는지 발표를 통해 나눠볼까요</a:t>
            </a:r>
            <a:r>
              <a:rPr lang="en-US" altLang="ko-KR"/>
              <a:t>?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여기서 중요한 것은 공감과 경청은 아는데서 그쳐서는 안된다는 것입니다</a:t>
            </a:r>
            <a:r>
              <a:rPr lang="en-US" altLang="ko-KR"/>
              <a:t>. </a:t>
            </a:r>
            <a:r>
              <a:rPr lang="ko-KR" altLang="en-US"/>
              <a:t>일상생활 속 실천의 중요성을 꼭 기억하세요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10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수고 많았습니다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11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spc="-30" dirty="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471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5CAA09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805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9B85B5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395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3621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0250" y="1884363"/>
            <a:ext cx="9221788" cy="314642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0250" y="5059363"/>
            <a:ext cx="9221788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1905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7209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0503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2945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7095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1844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6048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2012950"/>
            <a:ext cx="9223375" cy="4797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79852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715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2357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82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emf"/><Relationship Id="rId11" Type="http://schemas.openxmlformats.org/officeDocument/2006/relationships/image" Target="../media/image10.gif"/><Relationship Id="rId5" Type="http://schemas.openxmlformats.org/officeDocument/2006/relationships/image" Target="../media/image4.wmf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그림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329" y="2941165"/>
            <a:ext cx="2878742" cy="2059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004212" y="727819"/>
            <a:ext cx="268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dirty="0">
                <a:ln>
                  <a:solidFill>
                    <a:prstClr val="black">
                      <a:alpha val="500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중학교</a:t>
            </a:r>
          </a:p>
        </p:txBody>
      </p:sp>
      <p:grpSp>
        <p:nvGrpSpPr>
          <p:cNvPr id="11" name="그룹 10"/>
          <p:cNvGrpSpPr/>
          <p:nvPr/>
        </p:nvGrpSpPr>
        <p:grpSpPr>
          <a:xfrm>
            <a:off x="375920" y="1653209"/>
            <a:ext cx="9986881" cy="1074698"/>
            <a:chOff x="371524" y="1653209"/>
            <a:chExt cx="9986881" cy="1074698"/>
          </a:xfrm>
        </p:grpSpPr>
        <p:sp>
          <p:nvSpPr>
            <p:cNvPr id="7" name="직사각형 6"/>
            <p:cNvSpPr/>
            <p:nvPr/>
          </p:nvSpPr>
          <p:spPr>
            <a:xfrm>
              <a:off x="371524" y="1686548"/>
              <a:ext cx="9941560" cy="10413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 latinLnBrk="0">
                <a:spcBef>
                  <a:spcPct val="0"/>
                </a:spcBef>
                <a:spcAft>
                  <a:spcPts val="600"/>
                </a:spcAft>
                <a:defRPr/>
              </a:pPr>
              <a:r>
                <a:rPr kumimoji="1" lang="ko-KR" altLang="en-US" sz="4800" b="1" spc="-30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3B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공감은 잘 듣고 감정을 알아주는 것</a:t>
              </a:r>
            </a:p>
          </p:txBody>
        </p:sp>
        <p:pic>
          <p:nvPicPr>
            <p:cNvPr id="36" name="그림 35"/>
            <p:cNvPicPr>
              <a:picLocks noChangeAspect="1"/>
            </p:cNvPicPr>
            <p:nvPr/>
          </p:nvPicPr>
          <p:blipFill rotWithShape="1">
            <a:blip r:embed="rId5"/>
            <a:srcRect b="57970"/>
            <a:stretch/>
          </p:blipFill>
          <p:spPr>
            <a:xfrm>
              <a:off x="409437" y="1653209"/>
              <a:ext cx="687324" cy="436847"/>
            </a:xfrm>
            <a:prstGeom prst="rect">
              <a:avLst/>
            </a:prstGeom>
          </p:spPr>
        </p:pic>
        <p:pic>
          <p:nvPicPr>
            <p:cNvPr id="37" name="그림 36"/>
            <p:cNvPicPr>
              <a:picLocks noChangeAspect="1"/>
            </p:cNvPicPr>
            <p:nvPr/>
          </p:nvPicPr>
          <p:blipFill rotWithShape="1">
            <a:blip r:embed="rId5"/>
            <a:srcRect b="57970"/>
            <a:stretch/>
          </p:blipFill>
          <p:spPr>
            <a:xfrm flipH="1" flipV="1">
              <a:off x="9671081" y="1653209"/>
              <a:ext cx="687324" cy="436847"/>
            </a:xfrm>
            <a:prstGeom prst="rect">
              <a:avLst/>
            </a:prstGeom>
          </p:spPr>
        </p:pic>
      </p:grpSp>
      <p:grpSp>
        <p:nvGrpSpPr>
          <p:cNvPr id="47" name="그룹 46"/>
          <p:cNvGrpSpPr/>
          <p:nvPr/>
        </p:nvGrpSpPr>
        <p:grpSpPr>
          <a:xfrm>
            <a:off x="5346700" y="0"/>
            <a:ext cx="0" cy="695325"/>
            <a:chOff x="5346700" y="0"/>
            <a:chExt cx="0" cy="753626"/>
          </a:xfrm>
        </p:grpSpPr>
        <p:cxnSp>
          <p:nvCxnSpPr>
            <p:cNvPr id="40" name="직선 연결선 39"/>
            <p:cNvCxnSpPr/>
            <p:nvPr/>
          </p:nvCxnSpPr>
          <p:spPr>
            <a:xfrm>
              <a:off x="5346700" y="0"/>
              <a:ext cx="0" cy="753626"/>
            </a:xfrm>
            <a:prstGeom prst="line">
              <a:avLst/>
            </a:prstGeom>
            <a:ln w="19050">
              <a:solidFill>
                <a:srgbClr val="0269B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5346700" y="512466"/>
              <a:ext cx="0" cy="24116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그림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2581" y="3378110"/>
            <a:ext cx="1632177" cy="2915195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32410" y="3378110"/>
            <a:ext cx="1752888" cy="2915195"/>
          </a:xfrm>
          <a:prstGeom prst="rect">
            <a:avLst/>
          </a:prstGeom>
        </p:spPr>
      </p:pic>
      <p:grpSp>
        <p:nvGrpSpPr>
          <p:cNvPr id="23" name="그룹 22"/>
          <p:cNvGrpSpPr/>
          <p:nvPr/>
        </p:nvGrpSpPr>
        <p:grpSpPr>
          <a:xfrm>
            <a:off x="315993" y="6833326"/>
            <a:ext cx="9844285" cy="509582"/>
            <a:chOff x="435568" y="6833326"/>
            <a:chExt cx="9844285" cy="509582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568" y="6833326"/>
              <a:ext cx="1606732" cy="509582"/>
            </a:xfrm>
            <a:prstGeom prst="rect">
              <a:avLst/>
            </a:prstGeom>
          </p:spPr>
        </p:pic>
        <p:pic>
          <p:nvPicPr>
            <p:cNvPr id="28" name="그림 2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5092" y="6901625"/>
              <a:ext cx="1954786" cy="412813"/>
            </a:xfrm>
            <a:prstGeom prst="rect">
              <a:avLst/>
            </a:prstGeom>
          </p:spPr>
        </p:pic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2670" y="6940536"/>
              <a:ext cx="2327195" cy="334990"/>
            </a:xfrm>
            <a:prstGeom prst="rect">
              <a:avLst/>
            </a:prstGeom>
          </p:spPr>
        </p:pic>
        <p:pic>
          <p:nvPicPr>
            <p:cNvPr id="30" name="그림 29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2658" y="6932707"/>
              <a:ext cx="2327195" cy="321296"/>
            </a:xfrm>
            <a:prstGeom prst="rect">
              <a:avLst/>
            </a:prstGeom>
          </p:spPr>
        </p:pic>
      </p:grpSp>
      <p:grpSp>
        <p:nvGrpSpPr>
          <p:cNvPr id="3" name="그룹 2"/>
          <p:cNvGrpSpPr/>
          <p:nvPr/>
        </p:nvGrpSpPr>
        <p:grpSpPr>
          <a:xfrm>
            <a:off x="4266580" y="1124931"/>
            <a:ext cx="2122288" cy="461665"/>
            <a:chOff x="3563821" y="1124931"/>
            <a:chExt cx="4439920" cy="461665"/>
          </a:xfrm>
        </p:grpSpPr>
        <p:grpSp>
          <p:nvGrpSpPr>
            <p:cNvPr id="18" name="그룹 17"/>
            <p:cNvGrpSpPr/>
            <p:nvPr/>
          </p:nvGrpSpPr>
          <p:grpSpPr>
            <a:xfrm>
              <a:off x="3756458" y="1131764"/>
              <a:ext cx="4054646" cy="447998"/>
              <a:chOff x="3689700" y="1131764"/>
              <a:chExt cx="4054646" cy="447998"/>
            </a:xfrm>
          </p:grpSpPr>
          <p:sp>
            <p:nvSpPr>
              <p:cNvPr id="19" name="자유형 18"/>
              <p:cNvSpPr/>
              <p:nvPr/>
            </p:nvSpPr>
            <p:spPr>
              <a:xfrm>
                <a:off x="368970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자유형 19"/>
              <p:cNvSpPr/>
              <p:nvPr/>
            </p:nvSpPr>
            <p:spPr>
              <a:xfrm flipH="1">
                <a:off x="440090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자유형 24"/>
              <p:cNvSpPr/>
              <p:nvPr/>
            </p:nvSpPr>
            <p:spPr>
              <a:xfrm flipH="1">
                <a:off x="488985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자유형 31"/>
              <p:cNvSpPr/>
              <p:nvPr/>
            </p:nvSpPr>
            <p:spPr>
              <a:xfrm flipH="1">
                <a:off x="542325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자유형 37"/>
              <p:cNvSpPr/>
              <p:nvPr/>
            </p:nvSpPr>
            <p:spPr>
              <a:xfrm flipH="1">
                <a:off x="595665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자유형 40"/>
              <p:cNvSpPr/>
              <p:nvPr/>
            </p:nvSpPr>
            <p:spPr>
              <a:xfrm flipH="1">
                <a:off x="649005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자유형 42"/>
              <p:cNvSpPr/>
              <p:nvPr/>
            </p:nvSpPr>
            <p:spPr>
              <a:xfrm flipH="1">
                <a:off x="702345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4" name="TextBox 43"/>
            <p:cNvSpPr txBox="1"/>
            <p:nvPr/>
          </p:nvSpPr>
          <p:spPr>
            <a:xfrm>
              <a:off x="3563821" y="1124931"/>
              <a:ext cx="4439920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fontAlgn="ctr" latinLnBrk="0"/>
              <a:r>
                <a:rPr lang="ko-KR" altLang="en-US" sz="2400" b="1" dirty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공감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45092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그림 39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  <p:sp>
        <p:nvSpPr>
          <p:cNvPr id="30" name="직사각형 29"/>
          <p:cNvSpPr/>
          <p:nvPr/>
        </p:nvSpPr>
        <p:spPr>
          <a:xfrm>
            <a:off x="0" y="2201594"/>
            <a:ext cx="10693400" cy="3172264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latinLnBrk="0">
              <a:defRPr/>
            </a:pPr>
            <a:endParaRPr lang="ko-KR" altLang="en-US" sz="2400" b="1" spc="-150">
              <a:ln w="9525"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/>
          <a:srcRect t="67850" b="2070"/>
          <a:stretch>
            <a:fillRect/>
          </a:stretch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grpSp>
        <p:nvGrpSpPr>
          <p:cNvPr id="4" name="그룹 3"/>
          <p:cNvGrpSpPr/>
          <p:nvPr/>
        </p:nvGrpSpPr>
        <p:grpSpPr>
          <a:xfrm>
            <a:off x="467819" y="2919047"/>
            <a:ext cx="9790773" cy="3237848"/>
            <a:chOff x="467819" y="2919047"/>
            <a:chExt cx="9790773" cy="3237848"/>
          </a:xfrm>
        </p:grpSpPr>
        <p:grpSp>
          <p:nvGrpSpPr>
            <p:cNvPr id="19" name="그룹 18"/>
            <p:cNvGrpSpPr/>
            <p:nvPr/>
          </p:nvGrpSpPr>
          <p:grpSpPr>
            <a:xfrm>
              <a:off x="467819" y="2919047"/>
              <a:ext cx="2867858" cy="3237848"/>
              <a:chOff x="525702" y="3235569"/>
              <a:chExt cx="2867858" cy="2921325"/>
            </a:xfrm>
          </p:grpSpPr>
          <p:sp>
            <p:nvSpPr>
              <p:cNvPr id="3" name="모서리가 둥근 직사각형 2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0269B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b="1" spc="-150"/>
              </a:p>
            </p:txBody>
          </p:sp>
          <p:sp>
            <p:nvSpPr>
              <p:cNvPr id="13" name="모서리가 둥근 직사각형 12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>
                  <a:gd name="adj" fmla="val 16667"/>
                </a:avLst>
              </a:prstGeom>
              <a:solidFill>
                <a:srgbClr val="0269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r>
                  <a:rPr lang="ko-KR" altLang="en-US" sz="3200" b="1" spc="-150">
                    <a:solidFill>
                      <a:schemeClr val="bg1"/>
                    </a:solidFill>
                    <a:latin typeface="맑은 고딕"/>
                    <a:ea typeface="맑은 고딕"/>
                  </a:rPr>
                  <a:t>수업열기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04652" y="4107142"/>
                <a:ext cx="2688908" cy="2038239"/>
              </a:xfrm>
              <a:prstGeom prst="rect">
                <a:avLst/>
              </a:prstGeom>
              <a:noFill/>
            </p:spPr>
            <p:txBody>
              <a:bodyPr wrap="square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  <a:defRPr/>
                </a:pPr>
                <a:r>
                  <a:rPr lang="ko-KR" altLang="en-US" sz="3200" spc="-150">
                    <a:ln w="952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/>
                    <a:ea typeface="맑은 고딕"/>
                    <a:cs typeface="KoPubWorld돋움체 Bold"/>
                  </a:rPr>
                  <a:t>만화 완성하기 통해 공감 표현 방법 익히기</a:t>
                </a:r>
                <a:endParaRPr lang="ko-KR" altLang="en-US" sz="3200" spc="-150">
                  <a:solidFill>
                    <a:prstClr val="black"/>
                  </a:solidFill>
                  <a:latin typeface="맑은 고딕"/>
                  <a:ea typeface="맑은 고딕"/>
                  <a:cs typeface="KoPubWorld돋움체 Bold"/>
                </a:endParaRPr>
              </a:p>
            </p:txBody>
          </p:sp>
        </p:grpSp>
        <p:grpSp>
          <p:nvGrpSpPr>
            <p:cNvPr id="20" name="그룹 19"/>
            <p:cNvGrpSpPr/>
            <p:nvPr/>
          </p:nvGrpSpPr>
          <p:grpSpPr>
            <a:xfrm>
              <a:off x="3929276" y="2919047"/>
              <a:ext cx="2867858" cy="3237848"/>
              <a:chOff x="525702" y="3235569"/>
              <a:chExt cx="2867858" cy="2921325"/>
            </a:xfrm>
          </p:grpSpPr>
          <p:sp>
            <p:nvSpPr>
              <p:cNvPr id="21" name="모서리가 둥근 직사각형 20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5CAA0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pc="-150"/>
              </a:p>
            </p:txBody>
          </p:sp>
          <p:sp>
            <p:nvSpPr>
              <p:cNvPr id="22" name="모서리가 둥근 직사각형 21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>
                  <a:gd name="adj" fmla="val 16667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r>
                  <a:rPr lang="ko-KR" altLang="en-US" sz="3200" b="1" spc="-150">
                    <a:solidFill>
                      <a:schemeClr val="bg1"/>
                    </a:solidFill>
                    <a:latin typeface="맑은 고딕"/>
                    <a:ea typeface="맑은 고딕"/>
                  </a:rPr>
                  <a:t>활동하기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704651" y="4107141"/>
                <a:ext cx="2559055" cy="1060772"/>
              </a:xfrm>
              <a:prstGeom prst="rect">
                <a:avLst/>
              </a:prstGeom>
              <a:noFill/>
            </p:spPr>
            <p:txBody>
              <a:bodyPr wrap="square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  <a:defRPr/>
                </a:pPr>
                <a:r>
                  <a:rPr lang="ko-KR" altLang="en-US" sz="3200" spc="-150">
                    <a:ln w="952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/>
                    <a:ea typeface="맑은 고딕"/>
                    <a:cs typeface="KoPubWorld돋움체 Bold"/>
                  </a:rPr>
                  <a:t>경청</a:t>
                </a:r>
                <a:r>
                  <a:rPr lang="en-US" altLang="ko-KR" sz="3200" spc="-150">
                    <a:ln w="952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/>
                    <a:ea typeface="맑은 고딕"/>
                    <a:cs typeface="KoPubWorld돋움체 Bold"/>
                  </a:rPr>
                  <a:t>·</a:t>
                </a:r>
                <a:r>
                  <a:rPr lang="ko-KR" altLang="en-US" sz="3200" spc="-150">
                    <a:ln w="952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/>
                    <a:ea typeface="맑은 고딕"/>
                    <a:cs typeface="KoPubWorld돋움체 Bold"/>
                  </a:rPr>
                  <a:t>공감 놀이</a:t>
                </a:r>
                <a:endParaRPr lang="ko-KR" altLang="en-US" sz="3200" spc="-150">
                  <a:solidFill>
                    <a:prstClr val="black"/>
                  </a:solidFill>
                  <a:latin typeface="맑은 고딕"/>
                  <a:ea typeface="맑은 고딕"/>
                  <a:cs typeface="KoPubWorld돋움체 Bold"/>
                </a:endParaRPr>
              </a:p>
            </p:txBody>
          </p:sp>
        </p:grpSp>
        <p:grpSp>
          <p:nvGrpSpPr>
            <p:cNvPr id="24" name="그룹 23"/>
            <p:cNvGrpSpPr/>
            <p:nvPr/>
          </p:nvGrpSpPr>
          <p:grpSpPr>
            <a:xfrm>
              <a:off x="7390734" y="2919047"/>
              <a:ext cx="2867858" cy="3237848"/>
              <a:chOff x="525702" y="3235569"/>
              <a:chExt cx="2867858" cy="2921325"/>
            </a:xfrm>
          </p:grpSpPr>
          <p:sp>
            <p:nvSpPr>
              <p:cNvPr id="25" name="모서리가 둥근 직사각형 24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9B85B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b="1" spc="-150"/>
              </a:p>
            </p:txBody>
          </p:sp>
          <p:sp>
            <p:nvSpPr>
              <p:cNvPr id="26" name="모서리가 둥근 직사각형 25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>
                  <a:gd name="adj" fmla="val 16667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r>
                  <a:rPr lang="ko-KR" altLang="en-US" sz="3200" b="1" spc="-150">
                    <a:solidFill>
                      <a:schemeClr val="bg1"/>
                    </a:solidFill>
                    <a:latin typeface="맑은 고딕"/>
                    <a:ea typeface="맑은 고딕"/>
                  </a:rPr>
                  <a:t>실천하기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04650" y="4107141"/>
                <a:ext cx="2559056" cy="1554804"/>
              </a:xfrm>
              <a:prstGeom prst="rect">
                <a:avLst/>
              </a:prstGeom>
              <a:noFill/>
            </p:spPr>
            <p:txBody>
              <a:bodyPr wrap="square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  <a:defRPr/>
                </a:pPr>
                <a:r>
                  <a:rPr lang="ko-KR" altLang="en-US" sz="3200" spc="-150">
                    <a:ln w="952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/>
                    <a:ea typeface="맑은 고딕"/>
                    <a:cs typeface="KoPubWorld돋움체 Bold"/>
                  </a:rPr>
                  <a:t>경청</a:t>
                </a:r>
                <a:r>
                  <a:rPr lang="en-US" altLang="ko-KR" sz="3200" spc="-150">
                    <a:ln w="952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/>
                    <a:ea typeface="맑은 고딕"/>
                    <a:cs typeface="KoPubWorld돋움체 Bold"/>
                  </a:rPr>
                  <a:t>·</a:t>
                </a:r>
                <a:r>
                  <a:rPr lang="ko-KR" altLang="en-US" sz="3200" spc="-150">
                    <a:ln w="952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/>
                    <a:ea typeface="맑은 고딕"/>
                    <a:cs typeface="KoPubWorld돋움체 Bold"/>
                  </a:rPr>
                  <a:t>공감 놀이활동 후 </a:t>
                </a:r>
              </a:p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  <a:defRPr/>
                </a:pPr>
                <a:r>
                  <a:rPr lang="ko-KR" altLang="en-US" sz="3200" spc="-150">
                    <a:ln w="952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/>
                    <a:ea typeface="맑은 고딕"/>
                    <a:cs typeface="KoPubWorld돋움체 Bold"/>
                  </a:rPr>
                  <a:t>소감나누기</a:t>
                </a:r>
              </a:p>
            </p:txBody>
          </p:sp>
        </p:grpSp>
      </p:grpSp>
      <p:grpSp>
        <p:nvGrpSpPr>
          <p:cNvPr id="36" name="그룹 35"/>
          <p:cNvGrpSpPr/>
          <p:nvPr/>
        </p:nvGrpSpPr>
        <p:grpSpPr>
          <a:xfrm>
            <a:off x="399424" y="2379294"/>
            <a:ext cx="4765794" cy="430887"/>
            <a:chOff x="399424" y="2379294"/>
            <a:chExt cx="4765794" cy="430887"/>
          </a:xfrm>
        </p:grpSpPr>
        <p:sp>
          <p:nvSpPr>
            <p:cNvPr id="29" name="TextBox 28"/>
            <p:cNvSpPr txBox="1"/>
            <p:nvPr/>
          </p:nvSpPr>
          <p:spPr>
            <a:xfrm>
              <a:off x="833579" y="2379294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latinLnBrk="0">
                <a:spcBef>
                  <a:spcPts val="100"/>
                </a:spcBef>
                <a:spcAft>
                  <a:spcPts val="300"/>
                </a:spcAft>
                <a:defRPr/>
              </a:pPr>
              <a:r>
                <a:rPr kumimoji="1" lang="ko-KR" altLang="en-US" sz="2800" b="1" spc="-150">
                  <a:ln w="952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/>
                  <a:ea typeface="맑은 고딕"/>
                </a:rPr>
                <a:t>활동 순서</a:t>
              </a:r>
              <a:endParaRPr kumimoji="1" lang="ko-KR" altLang="en-US" sz="2800" b="1" spc="-150">
                <a:solidFill>
                  <a:srgbClr val="0269B3"/>
                </a:solidFill>
                <a:latin typeface="맑은 고딕"/>
                <a:ea typeface="맑은 고딕"/>
              </a:endParaRPr>
            </a:p>
          </p:txBody>
        </p:sp>
        <p:sp>
          <p:nvSpPr>
            <p:cNvPr id="35" name="Freeform 49"/>
            <p:cNvSpPr/>
            <p:nvPr/>
          </p:nvSpPr>
          <p:spPr>
            <a:xfrm>
              <a:off x="399424" y="2442451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anchor="t" anchorCtr="0">
              <a:prstTxWarp prst="textNoShape">
                <a:avLst/>
              </a:prstTxWarp>
            </a:bodyPr>
            <a:lstStyle/>
            <a:p>
              <a:pPr lvl="0">
                <a:defRPr/>
              </a:pPr>
              <a:endParaRPr lang="ko-KR" altLang="en-US" b="1" spc="-150">
                <a:solidFill>
                  <a:prstClr val="black"/>
                </a:solidFill>
                <a:latin typeface="KoPubDotum Medium Regular"/>
                <a:ea typeface="KoPubDotum Medium Regular"/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467819" y="1645279"/>
            <a:ext cx="9774731" cy="39953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fontAlgn="base" latinLnBrk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2400">
                <a:ln w="9525"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KoPub돋움체 Medium"/>
                <a:ea typeface="KoPub돋움체 Medium"/>
                <a:cs typeface="KoPubWorld돋움체 Bold"/>
              </a:defRPr>
            </a:lvl1pPr>
          </a:lstStyle>
          <a:p>
            <a:pPr lvl="0">
              <a:defRPr/>
            </a:pPr>
            <a:r>
              <a:rPr lang="ko-KR" altLang="en-US" spc="-150">
                <a:latin typeface="맑은 고딕"/>
                <a:ea typeface="맑은 고딕"/>
              </a:rPr>
              <a:t>일상생활 속에서 공감하는 방법을 알고 이를 실천할 수 있다</a:t>
            </a:r>
          </a:p>
        </p:txBody>
      </p:sp>
      <p:grpSp>
        <p:nvGrpSpPr>
          <p:cNvPr id="46" name="그룹 45"/>
          <p:cNvGrpSpPr/>
          <p:nvPr/>
        </p:nvGrpSpPr>
        <p:grpSpPr>
          <a:xfrm>
            <a:off x="399424" y="1140750"/>
            <a:ext cx="4765794" cy="430887"/>
            <a:chOff x="399424" y="768542"/>
            <a:chExt cx="4765794" cy="430887"/>
          </a:xfrm>
        </p:grpSpPr>
        <p:sp>
          <p:nvSpPr>
            <p:cNvPr id="47" name="TextBox 46"/>
            <p:cNvSpPr txBox="1"/>
            <p:nvPr/>
          </p:nvSpPr>
          <p:spPr>
            <a:xfrm>
              <a:off x="833579" y="768542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latinLnBrk="0">
                <a:spcBef>
                  <a:spcPts val="100"/>
                </a:spcBef>
                <a:spcAft>
                  <a:spcPts val="300"/>
                </a:spcAft>
                <a:defRPr/>
              </a:pPr>
              <a:r>
                <a:rPr kumimoji="1" lang="ko-KR" altLang="en-US" sz="2800" b="1" spc="-150">
                  <a:ln w="952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/>
                  <a:ea typeface="맑은 고딕"/>
                </a:rPr>
                <a:t>활동 목표</a:t>
              </a:r>
              <a:endParaRPr kumimoji="1" lang="ko-KR" altLang="en-US" sz="2800" b="1" spc="-150">
                <a:solidFill>
                  <a:srgbClr val="0269B3"/>
                </a:solidFill>
                <a:latin typeface="맑은 고딕"/>
                <a:ea typeface="맑은 고딕"/>
              </a:endParaRPr>
            </a:p>
          </p:txBody>
        </p:sp>
        <p:sp>
          <p:nvSpPr>
            <p:cNvPr id="48" name="Freeform 49"/>
            <p:cNvSpPr/>
            <p:nvPr/>
          </p:nvSpPr>
          <p:spPr>
            <a:xfrm>
              <a:off x="399424" y="817632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anchor="t" anchorCtr="0">
              <a:prstTxWarp prst="textNoShape">
                <a:avLst/>
              </a:prstTxWarp>
            </a:bodyPr>
            <a:lstStyle/>
            <a:p>
              <a:pPr lvl="0">
                <a:defRPr/>
              </a:pPr>
              <a:endParaRPr lang="ko-KR" altLang="en-US" b="1" spc="-150">
                <a:solidFill>
                  <a:prstClr val="black"/>
                </a:solidFill>
                <a:latin typeface="KoPubDotum Medium Regular"/>
                <a:ea typeface="KoPubDotum Medium Regular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직사각형 7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sp>
        <p:nvSpPr>
          <p:cNvPr id="36" name="직사각형 35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1" name="직사각형 10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330959" y="569837"/>
              <a:ext cx="1415342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수업열기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8134575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▶ 만화 완성하기 통해 공감 표현 방법 익히기</a:t>
            </a:r>
          </a:p>
        </p:txBody>
      </p:sp>
      <p:grpSp>
        <p:nvGrpSpPr>
          <p:cNvPr id="55" name="그룹 54"/>
          <p:cNvGrpSpPr/>
          <p:nvPr/>
        </p:nvGrpSpPr>
        <p:grpSpPr>
          <a:xfrm>
            <a:off x="537601" y="1317927"/>
            <a:ext cx="9626599" cy="638021"/>
            <a:chOff x="576678" y="1317927"/>
            <a:chExt cx="9626599" cy="638021"/>
          </a:xfrm>
        </p:grpSpPr>
        <p:sp>
          <p:nvSpPr>
            <p:cNvPr id="56" name="직사각형 55"/>
            <p:cNvSpPr/>
            <p:nvPr/>
          </p:nvSpPr>
          <p:spPr>
            <a:xfrm>
              <a:off x="681697" y="1463505"/>
              <a:ext cx="9408160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공감을 표현하는 내용으로 </a:t>
              </a:r>
              <a:r>
                <a:rPr lang="ko-KR" altLang="en-US" sz="3200" b="1" dirty="0" err="1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말풍선을</a:t>
              </a:r>
              <a:r>
                <a:rPr lang="ko-KR" altLang="en-US" sz="3200" b="1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 채워 보세요</a:t>
              </a:r>
              <a:endParaRPr lang="en-US" altLang="ko-KR" sz="3200" b="1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endParaRPr>
            </a:p>
          </p:txBody>
        </p:sp>
        <p:pic>
          <p:nvPicPr>
            <p:cNvPr id="82" name="그림 81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576678" y="1317927"/>
              <a:ext cx="462280" cy="431481"/>
            </a:xfrm>
            <a:prstGeom prst="rect">
              <a:avLst/>
            </a:prstGeom>
          </p:spPr>
        </p:pic>
        <p:pic>
          <p:nvPicPr>
            <p:cNvPr id="83" name="그림 82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9740997" y="1317927"/>
              <a:ext cx="462280" cy="431481"/>
            </a:xfrm>
            <a:prstGeom prst="rect">
              <a:avLst/>
            </a:prstGeom>
          </p:spPr>
        </p:pic>
      </p:grpSp>
      <p:grpSp>
        <p:nvGrpSpPr>
          <p:cNvPr id="84" name="그룹 83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85" name="그룹 84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87" name="모서리가 둥근 직사각형 86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grpSp>
            <p:nvGrpSpPr>
              <p:cNvPr id="88" name="그룹 87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89" name="그룹 88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94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95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96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  <p:grpSp>
              <p:nvGrpSpPr>
                <p:cNvPr id="90" name="그룹 89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91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92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93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</p:grpSp>
        </p:grpSp>
        <p:sp>
          <p:nvSpPr>
            <p:cNvPr id="86" name="모서리가 둥근 직사각형 85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</p:grpSp>
      <p:pic>
        <p:nvPicPr>
          <p:cNvPr id="97" name="그림 9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620"/>
          <a:stretch/>
        </p:blipFill>
        <p:spPr>
          <a:xfrm>
            <a:off x="3416016" y="2322435"/>
            <a:ext cx="3891849" cy="4534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039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직사각형 7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sp>
        <p:nvSpPr>
          <p:cNvPr id="36" name="직사각형 35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1" name="직사각형 10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774380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▶ 만화 완성하기 통해 공감 표현 방법 익히기</a:t>
            </a:r>
          </a:p>
        </p:txBody>
      </p:sp>
      <p:grpSp>
        <p:nvGrpSpPr>
          <p:cNvPr id="55" name="그룹 54"/>
          <p:cNvGrpSpPr/>
          <p:nvPr/>
        </p:nvGrpSpPr>
        <p:grpSpPr>
          <a:xfrm>
            <a:off x="642620" y="1317927"/>
            <a:ext cx="9408160" cy="638021"/>
            <a:chOff x="681697" y="1317927"/>
            <a:chExt cx="9408160" cy="638021"/>
          </a:xfrm>
        </p:grpSpPr>
        <p:sp>
          <p:nvSpPr>
            <p:cNvPr id="56" name="직사각형 55"/>
            <p:cNvSpPr/>
            <p:nvPr/>
          </p:nvSpPr>
          <p:spPr>
            <a:xfrm>
              <a:off x="681697" y="1463505"/>
              <a:ext cx="9408160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dirty="0" err="1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말풍선에</a:t>
              </a:r>
              <a:r>
                <a:rPr lang="ko-KR" altLang="en-US" sz="3200" b="1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 들어갈 수 있는 말은</a:t>
              </a:r>
              <a:r>
                <a:rPr lang="en-US" altLang="ko-KR" sz="3200" b="1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?</a:t>
              </a:r>
            </a:p>
          </p:txBody>
        </p:sp>
        <p:pic>
          <p:nvPicPr>
            <p:cNvPr id="82" name="그림 81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2154018" y="1317927"/>
              <a:ext cx="462280" cy="431481"/>
            </a:xfrm>
            <a:prstGeom prst="rect">
              <a:avLst/>
            </a:prstGeom>
          </p:spPr>
        </p:pic>
        <p:pic>
          <p:nvPicPr>
            <p:cNvPr id="83" name="그림 82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8156037" y="1317927"/>
              <a:ext cx="462280" cy="431481"/>
            </a:xfrm>
            <a:prstGeom prst="rect">
              <a:avLst/>
            </a:prstGeom>
          </p:spPr>
        </p:pic>
      </p:grpSp>
      <p:grpSp>
        <p:nvGrpSpPr>
          <p:cNvPr id="84" name="그룹 83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85" name="그룹 84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87" name="모서리가 둥근 직사각형 86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grpSp>
            <p:nvGrpSpPr>
              <p:cNvPr id="88" name="그룹 87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89" name="그룹 88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94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95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96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  <p:grpSp>
              <p:nvGrpSpPr>
                <p:cNvPr id="90" name="그룹 89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91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92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93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</p:grpSp>
        </p:grpSp>
        <p:sp>
          <p:nvSpPr>
            <p:cNvPr id="86" name="모서리가 둥근 직사각형 85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</p:grpSp>
      <p:pic>
        <p:nvPicPr>
          <p:cNvPr id="27" name="그림 26"/>
          <p:cNvPicPr>
            <a:picLocks noChangeAspect="1"/>
          </p:cNvPicPr>
          <p:nvPr/>
        </p:nvPicPr>
        <p:blipFill rotWithShape="1">
          <a:blip r:embed="rId4"/>
          <a:srcRect l="1801" r="1801" b="3015"/>
          <a:stretch/>
        </p:blipFill>
        <p:spPr>
          <a:xfrm>
            <a:off x="2684629" y="2580631"/>
            <a:ext cx="5278423" cy="413249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4B8A9CF-04E8-7211-A7D5-265577272441}"/>
              </a:ext>
            </a:extLst>
          </p:cNvPr>
          <p:cNvSpPr txBox="1"/>
          <p:nvPr/>
        </p:nvSpPr>
        <p:spPr>
          <a:xfrm>
            <a:off x="330959" y="684137"/>
            <a:ext cx="1415342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8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수업열기</a:t>
            </a:r>
            <a:endParaRPr kumimoji="1" lang="ko-KR" altLang="en-US" sz="2800" b="1" spc="-1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13656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직사각형 7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sp>
        <p:nvSpPr>
          <p:cNvPr id="36" name="직사각형 35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1" name="직사각형 10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750152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▶ 만화 완성하기 통해 공감 표현 방법 익히기</a:t>
            </a:r>
          </a:p>
        </p:txBody>
      </p:sp>
      <p:grpSp>
        <p:nvGrpSpPr>
          <p:cNvPr id="55" name="그룹 54"/>
          <p:cNvGrpSpPr/>
          <p:nvPr/>
        </p:nvGrpSpPr>
        <p:grpSpPr>
          <a:xfrm>
            <a:off x="642620" y="1317927"/>
            <a:ext cx="9408160" cy="638021"/>
            <a:chOff x="681697" y="1317927"/>
            <a:chExt cx="9408160" cy="638021"/>
          </a:xfrm>
        </p:grpSpPr>
        <p:sp>
          <p:nvSpPr>
            <p:cNvPr id="56" name="직사각형 55"/>
            <p:cNvSpPr/>
            <p:nvPr/>
          </p:nvSpPr>
          <p:spPr>
            <a:xfrm>
              <a:off x="681697" y="1463505"/>
              <a:ext cx="9408160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공감의 비결은</a:t>
              </a:r>
              <a:r>
                <a:rPr lang="en-US" altLang="ko-KR" sz="3200" b="1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?</a:t>
              </a:r>
            </a:p>
          </p:txBody>
        </p:sp>
        <p:pic>
          <p:nvPicPr>
            <p:cNvPr id="82" name="그림 81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3548478" y="1317927"/>
              <a:ext cx="462280" cy="431481"/>
            </a:xfrm>
            <a:prstGeom prst="rect">
              <a:avLst/>
            </a:prstGeom>
          </p:spPr>
        </p:pic>
        <p:pic>
          <p:nvPicPr>
            <p:cNvPr id="83" name="그림 82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6769197" y="1317927"/>
              <a:ext cx="462280" cy="431481"/>
            </a:xfrm>
            <a:prstGeom prst="rect">
              <a:avLst/>
            </a:prstGeom>
          </p:spPr>
        </p:pic>
      </p:grpSp>
      <p:grpSp>
        <p:nvGrpSpPr>
          <p:cNvPr id="84" name="그룹 83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85" name="그룹 84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87" name="모서리가 둥근 직사각형 86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grpSp>
            <p:nvGrpSpPr>
              <p:cNvPr id="88" name="그룹 87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89" name="그룹 88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94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95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96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  <p:grpSp>
              <p:nvGrpSpPr>
                <p:cNvPr id="90" name="그룹 89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91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92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93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</p:grpSp>
        </p:grpSp>
        <p:sp>
          <p:nvSpPr>
            <p:cNvPr id="86" name="모서리가 둥근 직사각형 85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1031240" y="3183094"/>
            <a:ext cx="8630920" cy="275152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48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이야기를 잘 들어주고</a:t>
            </a:r>
          </a:p>
          <a:p>
            <a:pPr algn="ctr" latinLnBrk="0">
              <a:lnSpc>
                <a:spcPct val="120000"/>
              </a:lnSpc>
            </a:pPr>
            <a:r>
              <a:rPr lang="ko-KR" altLang="en-US" sz="48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그 사람의 입장에서 생각해주고 </a:t>
            </a:r>
          </a:p>
          <a:p>
            <a:pPr algn="ctr" latinLnBrk="0">
              <a:lnSpc>
                <a:spcPct val="120000"/>
              </a:lnSpc>
            </a:pPr>
            <a:r>
              <a:rPr lang="ko-KR" altLang="en-US" sz="48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감정을 알아주는 것</a:t>
            </a:r>
            <a:r>
              <a:rPr lang="en-US" altLang="ko-KR" sz="48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21C8C8-672D-7717-D544-9E3E757BF172}"/>
              </a:ext>
            </a:extLst>
          </p:cNvPr>
          <p:cNvSpPr txBox="1"/>
          <p:nvPr/>
        </p:nvSpPr>
        <p:spPr>
          <a:xfrm>
            <a:off x="330959" y="684137"/>
            <a:ext cx="1415342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8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수업열기</a:t>
            </a:r>
            <a:endParaRPr kumimoji="1" lang="ko-KR" altLang="en-US" sz="2800" b="1" spc="-1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350356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직사각형 37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grpSp>
        <p:nvGrpSpPr>
          <p:cNvPr id="43" name="그룹 42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44" name="그룹 43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46" name="모서리가 둥근 직사각형 45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grpSp>
            <p:nvGrpSpPr>
              <p:cNvPr id="47" name="그룹 46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48" name="그룹 47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53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54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55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  <p:grpSp>
              <p:nvGrpSpPr>
                <p:cNvPr id="49" name="그룹 48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5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5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52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</p:grpSp>
        </p:grpSp>
        <p:sp>
          <p:nvSpPr>
            <p:cNvPr id="45" name="모서리가 둥근 직사각형 44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330959" y="569837"/>
                <a:ext cx="1415342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800" b="1" spc="-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공감</a:t>
              </a:r>
              <a:r>
                <a:rPr kumimoji="1" lang="en-US" altLang="ko-KR" sz="24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·</a:t>
              </a:r>
              <a:r>
                <a:rPr kumimoji="1" lang="ko-KR" altLang="en-US" sz="24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경청 놀이</a:t>
              </a:r>
            </a:p>
          </p:txBody>
        </p:sp>
      </p:grpSp>
      <p:grpSp>
        <p:nvGrpSpPr>
          <p:cNvPr id="39" name="그룹 38"/>
          <p:cNvGrpSpPr/>
          <p:nvPr/>
        </p:nvGrpSpPr>
        <p:grpSpPr>
          <a:xfrm>
            <a:off x="429260" y="1317927"/>
            <a:ext cx="9877180" cy="607243"/>
            <a:chOff x="468337" y="1317927"/>
            <a:chExt cx="9877180" cy="607243"/>
          </a:xfrm>
        </p:grpSpPr>
        <p:sp>
          <p:nvSpPr>
            <p:cNvPr id="40" name="직사각형 39"/>
            <p:cNvSpPr/>
            <p:nvPr/>
          </p:nvSpPr>
          <p:spPr>
            <a:xfrm>
              <a:off x="468337" y="1494283"/>
              <a:ext cx="9834880" cy="430887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28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아래의 설명을 들은 후 아래 순서에 따라 짝 활동을 해봅시다</a:t>
              </a:r>
              <a:endParaRPr lang="en-US" altLang="ko-KR" sz="28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endParaRPr>
            </a:p>
          </p:txBody>
        </p:sp>
        <p:pic>
          <p:nvPicPr>
            <p:cNvPr id="41" name="그림 40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482893" y="1317927"/>
              <a:ext cx="462280" cy="431481"/>
            </a:xfrm>
            <a:prstGeom prst="rect">
              <a:avLst/>
            </a:prstGeom>
          </p:spPr>
        </p:pic>
        <p:pic>
          <p:nvPicPr>
            <p:cNvPr id="42" name="그림 41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9883237" y="1317927"/>
              <a:ext cx="462280" cy="431481"/>
            </a:xfrm>
            <a:prstGeom prst="rect">
              <a:avLst/>
            </a:prstGeom>
          </p:spPr>
        </p:pic>
      </p:grpSp>
      <p:grpSp>
        <p:nvGrpSpPr>
          <p:cNvPr id="56" name="그룹 55"/>
          <p:cNvGrpSpPr/>
          <p:nvPr/>
        </p:nvGrpSpPr>
        <p:grpSpPr>
          <a:xfrm>
            <a:off x="996676" y="2654711"/>
            <a:ext cx="8773335" cy="1538883"/>
            <a:chOff x="3638287" y="2680363"/>
            <a:chExt cx="8773335" cy="1538883"/>
          </a:xfrm>
        </p:grpSpPr>
        <p:pic>
          <p:nvPicPr>
            <p:cNvPr id="57" name="그림 5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58" name="직사각형 57"/>
            <p:cNvSpPr/>
            <p:nvPr/>
          </p:nvSpPr>
          <p:spPr>
            <a:xfrm>
              <a:off x="3995419" y="2680363"/>
              <a:ext cx="8416203" cy="1538883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en-US" altLang="ko-KR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1</a:t>
              </a:r>
              <a:r>
                <a:rPr lang="ko-KR" altLang="en-US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단계</a:t>
              </a:r>
              <a:r>
                <a:rPr lang="en-US" altLang="ko-KR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: ‘</a:t>
              </a:r>
              <a:r>
                <a:rPr lang="ko-KR" altLang="en-US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친구 </a:t>
              </a:r>
              <a:r>
                <a:rPr lang="en-US" altLang="ko-KR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1’</a:t>
              </a:r>
              <a:r>
                <a:rPr lang="ko-KR" altLang="en-US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이 자신에게 있었던 일을 이야기하면</a:t>
              </a:r>
              <a:r>
                <a:rPr lang="en-US" altLang="ko-KR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, ‘</a:t>
              </a:r>
              <a:r>
                <a:rPr lang="ko-KR" altLang="en-US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친구 </a:t>
              </a:r>
              <a:r>
                <a:rPr lang="en-US" altLang="ko-KR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2’</a:t>
              </a:r>
              <a:r>
                <a:rPr lang="ko-KR" altLang="en-US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가 그 문장을 그대로 따라서 말한다</a:t>
              </a:r>
              <a:r>
                <a:rPr lang="en-US" altLang="ko-KR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/>
              </a:r>
              <a:br>
                <a:rPr lang="en-US" altLang="ko-KR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</a:br>
              <a:r>
                <a:rPr lang="en-US" altLang="ko-KR" sz="2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(※ </a:t>
              </a:r>
              <a:r>
                <a:rPr lang="ko-KR" altLang="en-US" sz="2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길면 요약하며 절대 문제를 지적하거나 비난 또는 충고하지 않음</a:t>
              </a:r>
              <a:r>
                <a:rPr lang="en-US" altLang="ko-KR" sz="2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)</a:t>
              </a:r>
            </a:p>
          </p:txBody>
        </p:sp>
      </p:grpSp>
      <p:grpSp>
        <p:nvGrpSpPr>
          <p:cNvPr id="60" name="그룹 59"/>
          <p:cNvGrpSpPr/>
          <p:nvPr/>
        </p:nvGrpSpPr>
        <p:grpSpPr>
          <a:xfrm>
            <a:off x="996676" y="4308786"/>
            <a:ext cx="8773335" cy="1200329"/>
            <a:chOff x="3638287" y="2680363"/>
            <a:chExt cx="8773335" cy="1200329"/>
          </a:xfrm>
        </p:grpSpPr>
        <p:pic>
          <p:nvPicPr>
            <p:cNvPr id="61" name="그림 6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62" name="직사각형 61"/>
            <p:cNvSpPr/>
            <p:nvPr/>
          </p:nvSpPr>
          <p:spPr>
            <a:xfrm>
              <a:off x="3995419" y="2680363"/>
              <a:ext cx="8416203" cy="1200329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en-US" altLang="ko-KR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2</a:t>
              </a:r>
              <a:r>
                <a:rPr lang="ko-KR" altLang="en-US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단계</a:t>
              </a:r>
              <a:r>
                <a:rPr lang="en-US" altLang="ko-KR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: ‘</a:t>
              </a:r>
              <a:r>
                <a:rPr lang="ko-KR" altLang="en-US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친구 </a:t>
              </a:r>
              <a:r>
                <a:rPr lang="en-US" altLang="ko-KR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2’</a:t>
              </a:r>
              <a:r>
                <a:rPr lang="ko-KR" altLang="en-US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는 ‘친구 </a:t>
              </a:r>
              <a:r>
                <a:rPr lang="en-US" altLang="ko-KR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1’</a:t>
              </a:r>
              <a:r>
                <a:rPr lang="ko-KR" altLang="en-US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이 겪은 상황에서 어떤 감정을 느꼈을지 생각한 다음</a:t>
              </a:r>
              <a:r>
                <a:rPr lang="en-US" altLang="ko-KR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, ‘</a:t>
              </a:r>
              <a:r>
                <a:rPr lang="ko-KR" altLang="en-US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감정단어’를 사용하여 ‘친구 </a:t>
              </a:r>
              <a:r>
                <a:rPr lang="en-US" altLang="ko-KR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1’</a:t>
              </a:r>
              <a:r>
                <a:rPr lang="ko-KR" altLang="en-US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의 마음을 알아주는 말을 한다</a:t>
              </a:r>
              <a:r>
                <a:rPr lang="en-US" altLang="ko-KR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grpSp>
        <p:nvGrpSpPr>
          <p:cNvPr id="63" name="그룹 62"/>
          <p:cNvGrpSpPr/>
          <p:nvPr/>
        </p:nvGrpSpPr>
        <p:grpSpPr>
          <a:xfrm>
            <a:off x="996676" y="5751362"/>
            <a:ext cx="8773335" cy="800219"/>
            <a:chOff x="3638287" y="2680363"/>
            <a:chExt cx="8773335" cy="800219"/>
          </a:xfrm>
        </p:grpSpPr>
        <p:pic>
          <p:nvPicPr>
            <p:cNvPr id="64" name="그림 6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65" name="직사각형 64"/>
            <p:cNvSpPr/>
            <p:nvPr/>
          </p:nvSpPr>
          <p:spPr>
            <a:xfrm>
              <a:off x="3995419" y="2680363"/>
              <a:ext cx="8416203" cy="800219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en-US" altLang="ko-KR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3</a:t>
              </a:r>
              <a:r>
                <a:rPr lang="ko-KR" altLang="en-US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단계</a:t>
              </a:r>
              <a:r>
                <a:rPr lang="en-US" altLang="ko-KR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: 1</a:t>
              </a:r>
              <a:r>
                <a:rPr lang="ko-KR" altLang="en-US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과 </a:t>
              </a:r>
              <a:r>
                <a:rPr lang="en-US" altLang="ko-KR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2</a:t>
              </a:r>
              <a:r>
                <a:rPr lang="ko-KR" altLang="en-US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단계를 짝과 함께 번갈아 가며 활동하면서 서로의 말을 공감해 본다</a:t>
              </a:r>
              <a:r>
                <a:rPr lang="en-US" altLang="ko-KR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6936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직사각형 37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3" name="그룹 42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44" name="그룹 43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46" name="모서리가 둥근 직사각형 45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47" name="그룹 46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48" name="그룹 47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53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54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55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</p:grpSp>
            <p:grpSp>
              <p:nvGrpSpPr>
                <p:cNvPr id="49" name="그룹 48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5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5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52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</p:grpSp>
          </p:grpSp>
        </p:grpSp>
        <p:sp>
          <p:nvSpPr>
            <p:cNvPr id="45" name="모서리가 둥근 직사각형 44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</a:t>
              </a:r>
              <a:r>
                <a:rPr kumimoji="1" lang="ko-KR" altLang="en-US" sz="24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공감</a:t>
              </a:r>
              <a:r>
                <a:rPr kumimoji="1" lang="en-US" altLang="ko-KR" sz="24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·</a:t>
              </a:r>
              <a:r>
                <a:rPr kumimoji="1" lang="ko-KR" altLang="en-US" sz="24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경청 놀이</a:t>
              </a:r>
            </a:p>
          </p:txBody>
        </p:sp>
      </p:grpSp>
      <p:grpSp>
        <p:nvGrpSpPr>
          <p:cNvPr id="39" name="그룹 38"/>
          <p:cNvGrpSpPr/>
          <p:nvPr/>
        </p:nvGrpSpPr>
        <p:grpSpPr>
          <a:xfrm>
            <a:off x="3903296" y="1317927"/>
            <a:ext cx="2882704" cy="638022"/>
            <a:chOff x="3942373" y="1317927"/>
            <a:chExt cx="2882704" cy="638022"/>
          </a:xfrm>
        </p:grpSpPr>
        <p:sp>
          <p:nvSpPr>
            <p:cNvPr id="40" name="직사각형 39"/>
            <p:cNvSpPr/>
            <p:nvPr/>
          </p:nvSpPr>
          <p:spPr>
            <a:xfrm>
              <a:off x="4171657" y="1463506"/>
              <a:ext cx="2428240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 err="1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감정단어표</a:t>
              </a:r>
              <a:endParaRPr lang="ko-KR" altLang="en-US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endParaRPr>
            </a:p>
          </p:txBody>
        </p:sp>
        <p:pic>
          <p:nvPicPr>
            <p:cNvPr id="41" name="그림 40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3942373" y="1317927"/>
              <a:ext cx="462280" cy="431481"/>
            </a:xfrm>
            <a:prstGeom prst="rect">
              <a:avLst/>
            </a:prstGeom>
          </p:spPr>
        </p:pic>
        <p:pic>
          <p:nvPicPr>
            <p:cNvPr id="42" name="그림 41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6362797" y="1317927"/>
              <a:ext cx="462280" cy="431481"/>
            </a:xfrm>
            <a:prstGeom prst="rect">
              <a:avLst/>
            </a:prstGeom>
          </p:spPr>
        </p:pic>
      </p:grpSp>
      <p:sp>
        <p:nvSpPr>
          <p:cNvPr id="36" name="직사각형 35"/>
          <p:cNvSpPr/>
          <p:nvPr/>
        </p:nvSpPr>
        <p:spPr>
          <a:xfrm>
            <a:off x="2106340" y="6300911"/>
            <a:ext cx="773214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kern="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1100" kern="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1100" kern="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100" dirty="0"/>
              <a:t>교육부</a:t>
            </a:r>
            <a:r>
              <a:rPr lang="en-US" altLang="ko-KR" sz="1100" dirty="0"/>
              <a:t>, </a:t>
            </a:r>
            <a:r>
              <a:rPr lang="ko-KR" altLang="en-US" sz="1100" dirty="0"/>
              <a:t>전라남도교육청</a:t>
            </a:r>
            <a:r>
              <a:rPr lang="en-US" altLang="ko-KR" sz="1100" dirty="0"/>
              <a:t>, </a:t>
            </a:r>
            <a:r>
              <a:rPr lang="ko-KR" altLang="en-US" sz="1100" dirty="0"/>
              <a:t>한국청소년정책연구원 학교폭력예방교육지원센터</a:t>
            </a:r>
            <a:r>
              <a:rPr lang="en-US" altLang="ko-KR" sz="1100" dirty="0"/>
              <a:t>. (2020). 2015</a:t>
            </a:r>
            <a:r>
              <a:rPr lang="ko-KR" altLang="en-US" sz="1100" dirty="0"/>
              <a:t>년 개정 교육과정에 따른 학교폭력 예방 어울림 기본 프로그램</a:t>
            </a:r>
            <a:r>
              <a:rPr lang="en-US" altLang="ko-KR" sz="1100" dirty="0"/>
              <a:t>(</a:t>
            </a:r>
            <a:r>
              <a:rPr lang="ko-KR" altLang="en-US" sz="1100" dirty="0" err="1"/>
              <a:t>중학교용</a:t>
            </a:r>
            <a:r>
              <a:rPr lang="en-US" altLang="ko-KR" sz="1100" dirty="0"/>
              <a:t>). </a:t>
            </a:r>
            <a:r>
              <a:rPr lang="ko-KR" altLang="en-US" sz="1100" dirty="0"/>
              <a:t>세종</a:t>
            </a:r>
            <a:r>
              <a:rPr lang="en-US" altLang="ko-KR" sz="1100" dirty="0"/>
              <a:t>: </a:t>
            </a:r>
            <a:r>
              <a:rPr lang="ko-KR" altLang="en-US" sz="1100" dirty="0"/>
              <a:t>한국청소년정책연구원 학교폭력예방교육지원센터 </a:t>
            </a:r>
            <a:r>
              <a:rPr lang="en-US" altLang="ko-KR" sz="1100" dirty="0"/>
              <a:t>p.58 </a:t>
            </a:r>
            <a:r>
              <a:rPr lang="ko-KR" altLang="en-US" sz="1100" dirty="0"/>
              <a:t>재구성</a:t>
            </a:r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8590139"/>
              </p:ext>
            </p:extLst>
          </p:nvPr>
        </p:nvGraphicFramePr>
        <p:xfrm>
          <a:off x="1421508" y="2745226"/>
          <a:ext cx="7885632" cy="3411669"/>
        </p:xfrm>
        <a:graphic>
          <a:graphicData uri="http://schemas.openxmlformats.org/drawingml/2006/table">
            <a:tbl>
              <a:tblPr/>
              <a:tblGrid>
                <a:gridCol w="1314209">
                  <a:extLst>
                    <a:ext uri="{9D8B030D-6E8A-4147-A177-3AD203B41FA5}">
                      <a16:colId xmlns:a16="http://schemas.microsoft.com/office/drawing/2014/main" val="4137537938"/>
                    </a:ext>
                  </a:extLst>
                </a:gridCol>
                <a:gridCol w="1314209">
                  <a:extLst>
                    <a:ext uri="{9D8B030D-6E8A-4147-A177-3AD203B41FA5}">
                      <a16:colId xmlns:a16="http://schemas.microsoft.com/office/drawing/2014/main" val="1670863141"/>
                    </a:ext>
                  </a:extLst>
                </a:gridCol>
                <a:gridCol w="1314398">
                  <a:extLst>
                    <a:ext uri="{9D8B030D-6E8A-4147-A177-3AD203B41FA5}">
                      <a16:colId xmlns:a16="http://schemas.microsoft.com/office/drawing/2014/main" val="3010200421"/>
                    </a:ext>
                  </a:extLst>
                </a:gridCol>
                <a:gridCol w="1314209">
                  <a:extLst>
                    <a:ext uri="{9D8B030D-6E8A-4147-A177-3AD203B41FA5}">
                      <a16:colId xmlns:a16="http://schemas.microsoft.com/office/drawing/2014/main" val="1584478736"/>
                    </a:ext>
                  </a:extLst>
                </a:gridCol>
                <a:gridCol w="1314209">
                  <a:extLst>
                    <a:ext uri="{9D8B030D-6E8A-4147-A177-3AD203B41FA5}">
                      <a16:colId xmlns:a16="http://schemas.microsoft.com/office/drawing/2014/main" val="2307663268"/>
                    </a:ext>
                  </a:extLst>
                </a:gridCol>
                <a:gridCol w="1314398">
                  <a:extLst>
                    <a:ext uri="{9D8B030D-6E8A-4147-A177-3AD203B41FA5}">
                      <a16:colId xmlns:a16="http://schemas.microsoft.com/office/drawing/2014/main" val="2276862234"/>
                    </a:ext>
                  </a:extLst>
                </a:gridCol>
              </a:tblGrid>
              <a:tr h="424709"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긍정적 감정</a:t>
                      </a:r>
                      <a:endParaRPr lang="ko-KR" altLang="en-US" sz="140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69B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부정적 감정</a:t>
                      </a:r>
                      <a:endParaRPr lang="ko-KR" altLang="en-US" sz="140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600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68107"/>
                  </a:ext>
                </a:extLst>
              </a:tr>
              <a:tr h="2986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편안한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감사한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기쁜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창피한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긴장된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우울한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03208364"/>
                  </a:ext>
                </a:extLst>
              </a:tr>
              <a:tr h="2986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따뜻한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통쾌한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흥분된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슬픈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불안한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속상한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45254982"/>
                  </a:ext>
                </a:extLst>
              </a:tr>
              <a:tr h="2986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반가운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다정한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안정된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지루한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외로운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겁나는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9182536"/>
                  </a:ext>
                </a:extLst>
              </a:tr>
              <a:tr h="2986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흥미로운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재미있는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자신감 있는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답답한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실망스러운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미운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74578941"/>
                  </a:ext>
                </a:extLst>
              </a:tr>
              <a:tr h="2986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궁금한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감동한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활기 있는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짜증나는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화가 난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피곤한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7300911"/>
                  </a:ext>
                </a:extLst>
              </a:tr>
              <a:tr h="2986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자랑스러운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사랑스러운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생기가 도는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서운한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후회스러운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억울한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70006620"/>
                  </a:ext>
                </a:extLst>
              </a:tr>
              <a:tr h="2986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느긋한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뿌듯한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편안한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마음이 아픈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불쾌한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불편한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01295020"/>
                  </a:ext>
                </a:extLst>
              </a:tr>
              <a:tr h="2986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행복한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만족스러운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안심되는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걱정스러운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괴로운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놀란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39278720"/>
                  </a:ext>
                </a:extLst>
              </a:tr>
              <a:tr h="2986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신나는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든든한 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명확해진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지친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미안한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심란한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48177307"/>
                  </a:ext>
                </a:extLst>
              </a:tr>
              <a:tr h="2986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기대되는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열중한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가슴 뭉클한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무서운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귀찮은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무관심한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03907710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51FE0836-4E68-A1F2-3AEB-03755046D4E9}"/>
              </a:ext>
            </a:extLst>
          </p:cNvPr>
          <p:cNvSpPr txBox="1"/>
          <p:nvPr/>
        </p:nvSpPr>
        <p:spPr>
          <a:xfrm>
            <a:off x="330959" y="684137"/>
            <a:ext cx="1415342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800" b="1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활동하기</a:t>
            </a:r>
          </a:p>
        </p:txBody>
      </p:sp>
    </p:spTree>
    <p:extLst>
      <p:ext uri="{BB962C8B-B14F-4D97-AF65-F5344CB8AC3E}">
        <p14:creationId xmlns:p14="http://schemas.microsoft.com/office/powerpoint/2010/main" val="2638526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직사각형 37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grpSp>
        <p:nvGrpSpPr>
          <p:cNvPr id="43" name="그룹 42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44" name="그룹 43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46" name="모서리가 둥근 직사각형 45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grpSp>
            <p:nvGrpSpPr>
              <p:cNvPr id="47" name="그룹 46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48" name="그룹 47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53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54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55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  <p:grpSp>
              <p:nvGrpSpPr>
                <p:cNvPr id="49" name="그룹 48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5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5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52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</p:grpSp>
        </p:grpSp>
        <p:sp>
          <p:nvSpPr>
            <p:cNvPr id="45" name="모서리가 둥근 직사각형 44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</a:t>
              </a:r>
              <a:r>
                <a:rPr kumimoji="1" lang="ko-KR" altLang="en-US" sz="24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공감</a:t>
              </a:r>
              <a:r>
                <a:rPr kumimoji="1" lang="en-US" altLang="ko-KR" sz="24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·</a:t>
              </a:r>
              <a:r>
                <a:rPr kumimoji="1" lang="ko-KR" altLang="en-US" sz="24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경청 놀이</a:t>
              </a:r>
            </a:p>
          </p:txBody>
        </p:sp>
      </p:grpSp>
      <p:grpSp>
        <p:nvGrpSpPr>
          <p:cNvPr id="39" name="그룹 38"/>
          <p:cNvGrpSpPr/>
          <p:nvPr/>
        </p:nvGrpSpPr>
        <p:grpSpPr>
          <a:xfrm>
            <a:off x="4017596" y="1317927"/>
            <a:ext cx="2623624" cy="638022"/>
            <a:chOff x="4056673" y="1317927"/>
            <a:chExt cx="2623624" cy="638022"/>
          </a:xfrm>
        </p:grpSpPr>
        <p:sp>
          <p:nvSpPr>
            <p:cNvPr id="40" name="직사각형 39"/>
            <p:cNvSpPr/>
            <p:nvPr/>
          </p:nvSpPr>
          <p:spPr>
            <a:xfrm>
              <a:off x="4171657" y="1463506"/>
              <a:ext cx="2428240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예시 자료</a:t>
              </a:r>
            </a:p>
          </p:txBody>
        </p:sp>
        <p:pic>
          <p:nvPicPr>
            <p:cNvPr id="41" name="그림 40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4056673" y="1317927"/>
              <a:ext cx="462280" cy="431481"/>
            </a:xfrm>
            <a:prstGeom prst="rect">
              <a:avLst/>
            </a:prstGeom>
          </p:spPr>
        </p:pic>
        <p:pic>
          <p:nvPicPr>
            <p:cNvPr id="42" name="그림 41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6218017" y="1317927"/>
              <a:ext cx="462280" cy="431481"/>
            </a:xfrm>
            <a:prstGeom prst="rect">
              <a:avLst/>
            </a:prstGeom>
          </p:spPr>
        </p:pic>
      </p:grpSp>
      <p:grpSp>
        <p:nvGrpSpPr>
          <p:cNvPr id="29" name="그룹 28"/>
          <p:cNvGrpSpPr/>
          <p:nvPr/>
        </p:nvGrpSpPr>
        <p:grpSpPr>
          <a:xfrm>
            <a:off x="996676" y="2654711"/>
            <a:ext cx="8773335" cy="1107996"/>
            <a:chOff x="3638287" y="2680363"/>
            <a:chExt cx="8773335" cy="1107996"/>
          </a:xfrm>
        </p:grpSpPr>
        <p:pic>
          <p:nvPicPr>
            <p:cNvPr id="30" name="그림 2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31" name="직사각형 30"/>
            <p:cNvSpPr/>
            <p:nvPr/>
          </p:nvSpPr>
          <p:spPr>
            <a:xfrm>
              <a:off x="3995419" y="2680363"/>
              <a:ext cx="8416203" cy="1107996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친구 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1: </a:t>
              </a: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친구들이랑 방과 후에 떡볶이 먹으러 가기로 했는데 내가 그날 주번이라 청소 끝날 때까지 나를 운동장에서 기다려준다고 했어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 </a:t>
              </a: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그런데 청소 끝나고 갔더니 아무도 없었어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 </a:t>
              </a: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996676" y="3869808"/>
            <a:ext cx="8773335" cy="738664"/>
            <a:chOff x="3638287" y="2680363"/>
            <a:chExt cx="8773335" cy="738664"/>
          </a:xfrm>
        </p:grpSpPr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34" name="직사각형 33"/>
            <p:cNvSpPr/>
            <p:nvPr/>
          </p:nvSpPr>
          <p:spPr>
            <a:xfrm>
              <a:off x="3995419" y="2680363"/>
              <a:ext cx="8416203" cy="738664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4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친구 </a:t>
              </a:r>
              <a:r>
                <a:rPr lang="en-US" altLang="ko-KR" sz="24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2: (                                                                      )</a:t>
              </a:r>
            </a:p>
          </p:txBody>
        </p:sp>
      </p:grpSp>
      <p:sp>
        <p:nvSpPr>
          <p:cNvPr id="56" name="직사각형 55"/>
          <p:cNvSpPr/>
          <p:nvPr/>
        </p:nvSpPr>
        <p:spPr>
          <a:xfrm>
            <a:off x="1353808" y="4561860"/>
            <a:ext cx="8416203" cy="738664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/>
            <a:r>
              <a: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(</a:t>
            </a:r>
            <a:r>
              <a: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사실 요약하기</a:t>
            </a:r>
            <a:r>
              <a: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) </a:t>
            </a:r>
            <a:r>
              <a: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친구들이 기다려준다고 해놓고 가버렸구나</a:t>
            </a:r>
            <a:r>
              <a: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  <a:p>
            <a:pPr latinLnBrk="0"/>
            <a:r>
              <a: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(</a:t>
            </a:r>
            <a:r>
              <a: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감정 알아주기</a:t>
            </a:r>
            <a:r>
              <a: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) </a:t>
            </a:r>
            <a:r>
              <a: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너 정말 속상하고 화났겠다</a:t>
            </a:r>
            <a:r>
              <a: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 </a:t>
            </a:r>
            <a:r>
              <a: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나도 그런 적 있었어</a:t>
            </a:r>
            <a:r>
              <a: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501662" y="5356860"/>
            <a:ext cx="5287148" cy="131110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1009153" y="5508758"/>
            <a:ext cx="3445615" cy="942227"/>
            <a:chOff x="1009154" y="5508758"/>
            <a:chExt cx="3197086" cy="942227"/>
          </a:xfrm>
        </p:grpSpPr>
        <p:sp>
          <p:nvSpPr>
            <p:cNvPr id="58" name="모서리가 둥근 직사각형 57"/>
            <p:cNvSpPr/>
            <p:nvPr/>
          </p:nvSpPr>
          <p:spPr>
            <a:xfrm>
              <a:off x="1009154" y="5508758"/>
              <a:ext cx="2957119" cy="942227"/>
            </a:xfrm>
            <a:prstGeom prst="round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fontAlgn="ctr" latinLnBrk="0"/>
              <a:r>
                <a:rPr lang="ko-KR" altLang="en-US" sz="2000" b="1" spc="-8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활동 후에 어떻게 느꼈는지 </a:t>
              </a:r>
            </a:p>
            <a:p>
              <a:pPr algn="ctr" fontAlgn="ctr" latinLnBrk="0"/>
              <a:r>
                <a:rPr lang="ko-KR" altLang="en-US" sz="2000" b="1" spc="-8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자신의 소감을 적어보세요</a:t>
              </a:r>
              <a:r>
                <a:rPr lang="en-US" altLang="ko-KR" sz="2000" b="1" spc="-8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..</a:t>
              </a:r>
            </a:p>
          </p:txBody>
        </p:sp>
        <p:sp>
          <p:nvSpPr>
            <p:cNvPr id="9" name="이등변 삼각형 8"/>
            <p:cNvSpPr/>
            <p:nvPr/>
          </p:nvSpPr>
          <p:spPr>
            <a:xfrm rot="5400000">
              <a:off x="3877056" y="5827471"/>
              <a:ext cx="353568" cy="304800"/>
            </a:xfrm>
            <a:prstGeom prst="triangle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fontAlgn="ctr" latinLnBrk="0"/>
              <a:endParaRPr lang="ko-KR" altLang="en-US" sz="2000" b="1" spc="-8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0359C627-A1EE-BA91-784A-4CA30C998CFB}"/>
              </a:ext>
            </a:extLst>
          </p:cNvPr>
          <p:cNvSpPr txBox="1"/>
          <p:nvPr/>
        </p:nvSpPr>
        <p:spPr>
          <a:xfrm>
            <a:off x="330959" y="684137"/>
            <a:ext cx="1415342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800" b="1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활동하기</a:t>
            </a:r>
          </a:p>
        </p:txBody>
      </p:sp>
    </p:spTree>
    <p:extLst>
      <p:ext uri="{BB962C8B-B14F-4D97-AF65-F5344CB8AC3E}">
        <p14:creationId xmlns:p14="http://schemas.microsoft.com/office/powerpoint/2010/main" val="39733493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직사각형 37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grpSp>
        <p:nvGrpSpPr>
          <p:cNvPr id="60" name="그룹 59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61" name="그룹 60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63" name="모서리가 둥근 직사각형 62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grpSp>
            <p:nvGrpSpPr>
              <p:cNvPr id="64" name="그룹 63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65" name="그룹 64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7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7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72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  <p:grpSp>
              <p:nvGrpSpPr>
                <p:cNvPr id="66" name="그룹 65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67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68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6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</p:grpSp>
        </p:grpSp>
        <p:sp>
          <p:nvSpPr>
            <p:cNvPr id="62" name="모서리가 둥근 직사각형 61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</a:t>
              </a:r>
              <a:r>
                <a:rPr kumimoji="1" lang="ko-KR" altLang="en-US" sz="24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공감</a:t>
              </a:r>
              <a:r>
                <a:rPr kumimoji="1" lang="en-US" altLang="ko-KR" sz="24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·</a:t>
              </a:r>
              <a:r>
                <a:rPr kumimoji="1" lang="ko-KR" altLang="en-US" sz="24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경청 놀이</a:t>
              </a: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1031240" y="2152537"/>
            <a:ext cx="8630920" cy="408111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60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공감</a:t>
            </a:r>
            <a:r>
              <a:rPr lang="en-US" altLang="ko-KR" sz="60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60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경청 놀이 </a:t>
            </a:r>
            <a:r>
              <a:rPr lang="ko-KR" altLang="en-US" sz="48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활동 후 </a:t>
            </a:r>
          </a:p>
          <a:p>
            <a:pPr algn="ctr" latinLnBrk="0">
              <a:lnSpc>
                <a:spcPct val="120000"/>
              </a:lnSpc>
            </a:pPr>
            <a:r>
              <a:rPr lang="ko-KR" altLang="en-US" sz="48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어떻게 느꼈는지 </a:t>
            </a:r>
          </a:p>
          <a:p>
            <a:pPr algn="ctr" latinLnBrk="0">
              <a:lnSpc>
                <a:spcPct val="120000"/>
              </a:lnSpc>
            </a:pPr>
            <a:r>
              <a:rPr lang="ko-KR" altLang="en-US" sz="48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소감을 </a:t>
            </a:r>
            <a:r>
              <a:rPr lang="ko-KR" altLang="en-US" sz="60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발표</a:t>
            </a:r>
            <a:r>
              <a:rPr lang="ko-KR" altLang="en-US" sz="48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 통해 나눠봅시다</a:t>
            </a:r>
            <a:r>
              <a:rPr lang="en-US" altLang="ko-KR" sz="48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519E90-1300-BEE5-FB2B-DEA3B6E5240D}"/>
              </a:ext>
            </a:extLst>
          </p:cNvPr>
          <p:cNvSpPr txBox="1"/>
          <p:nvPr/>
        </p:nvSpPr>
        <p:spPr>
          <a:xfrm>
            <a:off x="330959" y="684137"/>
            <a:ext cx="1415342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800" b="1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활동하기</a:t>
            </a:r>
          </a:p>
        </p:txBody>
      </p:sp>
    </p:spTree>
    <p:extLst>
      <p:ext uri="{BB962C8B-B14F-4D97-AF65-F5344CB8AC3E}">
        <p14:creationId xmlns:p14="http://schemas.microsoft.com/office/powerpoint/2010/main" val="2288510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직사각형 37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grpSp>
        <p:nvGrpSpPr>
          <p:cNvPr id="60" name="그룹 59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61" name="그룹 60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63" name="모서리가 둥근 직사각형 62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grpSp>
            <p:nvGrpSpPr>
              <p:cNvPr id="64" name="그룹 63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65" name="그룹 64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7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7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72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  <p:grpSp>
              <p:nvGrpSpPr>
                <p:cNvPr id="66" name="그룹 65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67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68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6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</p:grpSp>
        </p:grpSp>
        <p:sp>
          <p:nvSpPr>
            <p:cNvPr id="62" name="모서리가 둥근 직사각형 61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</a:t>
              </a:r>
              <a:r>
                <a:rPr kumimoji="1" lang="ko-KR" altLang="en-US" sz="24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공감</a:t>
              </a:r>
              <a:r>
                <a:rPr kumimoji="1" lang="en-US" altLang="ko-KR" sz="24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·</a:t>
              </a:r>
              <a:r>
                <a:rPr kumimoji="1" lang="ko-KR" altLang="en-US" sz="24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경청 놀이</a:t>
              </a: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1031240" y="3093564"/>
            <a:ext cx="8630920" cy="21990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60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아는 것이 힘이다</a:t>
            </a:r>
            <a:r>
              <a:rPr lang="en-US" altLang="ko-KR" sz="60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 </a:t>
            </a:r>
          </a:p>
          <a:p>
            <a:pPr algn="ctr" latinLnBrk="0">
              <a:lnSpc>
                <a:spcPct val="120000"/>
              </a:lnSpc>
            </a:pPr>
            <a:r>
              <a:rPr lang="ko-KR" altLang="en-US" sz="48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아는 것을 </a:t>
            </a:r>
            <a:r>
              <a:rPr lang="ko-KR" altLang="en-US" sz="60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실천</a:t>
            </a:r>
            <a:r>
              <a:rPr lang="ko-KR" altLang="en-US" sz="48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해야 힘이다</a:t>
            </a:r>
            <a:r>
              <a:rPr lang="en-US" altLang="ko-KR" sz="48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8EC188-9F35-4159-B0FF-C120B21B54F3}"/>
              </a:ext>
            </a:extLst>
          </p:cNvPr>
          <p:cNvSpPr txBox="1"/>
          <p:nvPr/>
        </p:nvSpPr>
        <p:spPr>
          <a:xfrm>
            <a:off x="330959" y="684137"/>
            <a:ext cx="1415342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800" b="1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활동하기</a:t>
            </a:r>
          </a:p>
        </p:txBody>
      </p:sp>
    </p:spTree>
    <p:extLst>
      <p:ext uri="{BB962C8B-B14F-4D97-AF65-F5344CB8AC3E}">
        <p14:creationId xmlns:p14="http://schemas.microsoft.com/office/powerpoint/2010/main" val="3203134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84" y="2185755"/>
            <a:ext cx="4214767" cy="3015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grpSp>
        <p:nvGrpSpPr>
          <p:cNvPr id="5" name="그룹 4">
            <a:extLst>
              <a:ext uri="{FF2B5EF4-FFF2-40B4-BE49-F238E27FC236}">
                <a16:creationId xmlns:a16="http://schemas.microsoft.com/office/drawing/2014/main" id="{C1B6FDB3-BD83-D33D-8CE0-5457539438FF}"/>
              </a:ext>
            </a:extLst>
          </p:cNvPr>
          <p:cNvGrpSpPr/>
          <p:nvPr/>
        </p:nvGrpSpPr>
        <p:grpSpPr>
          <a:xfrm>
            <a:off x="476361" y="1166370"/>
            <a:ext cx="5329412" cy="1671645"/>
            <a:chOff x="633792" y="1595434"/>
            <a:chExt cx="5329412" cy="167164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2830586-BA86-9F9F-1E6D-5A63D3048B09}"/>
                </a:ext>
              </a:extLst>
            </p:cNvPr>
            <p:cNvSpPr txBox="1"/>
            <p:nvPr/>
          </p:nvSpPr>
          <p:spPr>
            <a:xfrm>
              <a:off x="1876605" y="1595434"/>
              <a:ext cx="4086599" cy="101566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latinLnBrk="0">
                <a:spcAft>
                  <a:spcPts val="500"/>
                </a:spcAft>
              </a:pPr>
              <a:r>
                <a:rPr lang="en-US" altLang="ko-KR" sz="6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rPr>
                <a:t>A</a:t>
              </a:r>
              <a:r>
                <a:rPr lang="en-US" altLang="ko-KR" sz="3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C1C9D1"/>
                  </a:solidFill>
                  <a:latin typeface="+mj-ea"/>
                  <a:ea typeface="+mj-ea"/>
                </a:rPr>
                <a:t>nswer</a:t>
              </a:r>
              <a:endParaRPr lang="en-US" altLang="ko-KR" sz="6000" b="1" spc="-30" dirty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C1C9D1"/>
                </a:solidFill>
                <a:latin typeface="+mj-ea"/>
                <a:ea typeface="+mj-ea"/>
              </a:endParaRP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C71F41A7-DB53-86F4-00B3-D04541A8386A}"/>
                </a:ext>
              </a:extLst>
            </p:cNvPr>
            <p:cNvGrpSpPr/>
            <p:nvPr/>
          </p:nvGrpSpPr>
          <p:grpSpPr>
            <a:xfrm>
              <a:off x="633792" y="1660073"/>
              <a:ext cx="4772821" cy="1607006"/>
              <a:chOff x="633792" y="1926773"/>
              <a:chExt cx="4772821" cy="1607006"/>
            </a:xfrm>
          </p:grpSpPr>
          <p:sp>
            <p:nvSpPr>
              <p:cNvPr id="8" name="자유형 7">
                <a:extLst>
                  <a:ext uri="{FF2B5EF4-FFF2-40B4-BE49-F238E27FC236}">
                    <a16:creationId xmlns:a16="http://schemas.microsoft.com/office/drawing/2014/main" id="{F9F81AF6-BFCE-1582-FDD1-64E1EDDDF727}"/>
                  </a:ext>
                </a:extLst>
              </p:cNvPr>
              <p:cNvSpPr/>
              <p:nvPr/>
            </p:nvSpPr>
            <p:spPr>
              <a:xfrm>
                <a:off x="633792" y="1926773"/>
                <a:ext cx="1156936" cy="1141911"/>
              </a:xfrm>
              <a:custGeom>
                <a:avLst/>
                <a:gdLst>
                  <a:gd name="connsiteX0" fmla="*/ 762000 w 1466850"/>
                  <a:gd name="connsiteY0" fmla="*/ 1447800 h 1447800"/>
                  <a:gd name="connsiteX1" fmla="*/ 0 w 1466850"/>
                  <a:gd name="connsiteY1" fmla="*/ 1447800 h 1447800"/>
                  <a:gd name="connsiteX2" fmla="*/ 0 w 1466850"/>
                  <a:gd name="connsiteY2" fmla="*/ 0 h 1447800"/>
                  <a:gd name="connsiteX3" fmla="*/ 1466850 w 1466850"/>
                  <a:gd name="connsiteY3" fmla="*/ 0 h 1447800"/>
                  <a:gd name="connsiteX4" fmla="*/ 1466850 w 1466850"/>
                  <a:gd name="connsiteY4" fmla="*/ 266700 h 1447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6850" h="1447800">
                    <a:moveTo>
                      <a:pt x="762000" y="1447800"/>
                    </a:moveTo>
                    <a:lnTo>
                      <a:pt x="0" y="1447800"/>
                    </a:lnTo>
                    <a:lnTo>
                      <a:pt x="0" y="0"/>
                    </a:lnTo>
                    <a:lnTo>
                      <a:pt x="1466850" y="0"/>
                    </a:lnTo>
                    <a:lnTo>
                      <a:pt x="1466850" y="266700"/>
                    </a:lnTo>
                  </a:path>
                </a:pathLst>
              </a:custGeom>
              <a:noFill/>
              <a:ln w="60325">
                <a:solidFill>
                  <a:srgbClr val="154DA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j-ea"/>
                  <a:ea typeface="+mj-ea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AE90B0B-24A0-FCE6-0D31-7D6A7DD0A976}"/>
                  </a:ext>
                </a:extLst>
              </p:cNvPr>
              <p:cNvSpPr txBox="1"/>
              <p:nvPr/>
            </p:nvSpPr>
            <p:spPr>
              <a:xfrm>
                <a:off x="1320014" y="2518116"/>
                <a:ext cx="4086599" cy="101566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en-US" altLang="ko-KR" sz="6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00B0F0"/>
                    </a:solidFill>
                    <a:latin typeface="+mj-ea"/>
                    <a:ea typeface="+mj-ea"/>
                  </a:rPr>
                  <a:t>Q</a:t>
                </a:r>
                <a:r>
                  <a:rPr lang="en-US" altLang="ko-KR" sz="3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C1C9D1"/>
                    </a:solidFill>
                    <a:latin typeface="+mj-ea"/>
                    <a:ea typeface="+mj-ea"/>
                  </a:rPr>
                  <a:t>uestion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DE86EEF-782F-F068-229A-A5BC7DD005FA}"/>
                  </a:ext>
                </a:extLst>
              </p:cNvPr>
              <p:cNvSpPr txBox="1"/>
              <p:nvPr/>
            </p:nvSpPr>
            <p:spPr>
              <a:xfrm>
                <a:off x="2444651" y="2113435"/>
                <a:ext cx="136534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ko-KR" altLang="en-US" sz="14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154DA1"/>
                    </a:solidFill>
                    <a:latin typeface="+mj-ea"/>
                    <a:ea typeface="+mj-ea"/>
                  </a:rPr>
                  <a:t>질의응답</a:t>
                </a:r>
                <a:endParaRPr lang="en-US" altLang="ko-KR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DB8A6BB-EDDB-3239-177B-3B57172232AB}"/>
              </a:ext>
            </a:extLst>
          </p:cNvPr>
          <p:cNvGrpSpPr/>
          <p:nvPr/>
        </p:nvGrpSpPr>
        <p:grpSpPr>
          <a:xfrm>
            <a:off x="1530903" y="3266335"/>
            <a:ext cx="3789242" cy="1354308"/>
            <a:chOff x="1403907" y="3563119"/>
            <a:chExt cx="3789242" cy="1354308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F4B5F22-793C-FA16-0D46-092BF4AB250B}"/>
                </a:ext>
              </a:extLst>
            </p:cNvPr>
            <p:cNvSpPr/>
            <p:nvPr/>
          </p:nvSpPr>
          <p:spPr>
            <a:xfrm>
              <a:off x="1403907" y="3563119"/>
              <a:ext cx="3789242" cy="923330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defPPr>
                <a:defRPr lang="ko-KR"/>
              </a:defPPr>
              <a:lvl1pPr marL="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383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6767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150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35344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918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0301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73685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27068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atinLnBrk="0"/>
              <a:r>
                <a:rPr lang="en-US" altLang="ko-KR" sz="6000" b="1" spc="-50" dirty="0">
                  <a:ln>
                    <a:solidFill>
                      <a:srgbClr val="4F81BD">
                        <a:shade val="50000"/>
                        <a:alpha val="0"/>
                      </a:srgbClr>
                    </a:solidFill>
                  </a:ln>
                  <a:solidFill>
                    <a:srgbClr val="203864"/>
                  </a:solidFill>
                  <a:latin typeface="+mj-ea"/>
                  <a:ea typeface="+mj-ea"/>
                </a:rPr>
                <a:t>Thank you</a:t>
              </a:r>
              <a:endParaRPr lang="ko-KR" altLang="en-US" sz="6000" b="1" spc="-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rgbClr val="203864"/>
                </a:solidFill>
                <a:latin typeface="+mj-ea"/>
                <a:ea typeface="+mj-ea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831A8CFD-6526-FD24-6703-FCBDEB081D62}"/>
                </a:ext>
              </a:extLst>
            </p:cNvPr>
            <p:cNvGrpSpPr/>
            <p:nvPr/>
          </p:nvGrpSpPr>
          <p:grpSpPr>
            <a:xfrm>
              <a:off x="3817461" y="4577248"/>
              <a:ext cx="1374727" cy="340179"/>
              <a:chOff x="575325" y="1272346"/>
              <a:chExt cx="1512200" cy="340179"/>
            </a:xfrm>
          </p:grpSpPr>
          <p:sp>
            <p:nvSpPr>
              <p:cNvPr id="16" name="모서리가 둥근 직사각형 16">
                <a:extLst>
                  <a:ext uri="{FF2B5EF4-FFF2-40B4-BE49-F238E27FC236}">
                    <a16:creationId xmlns:a16="http://schemas.microsoft.com/office/drawing/2014/main" id="{762EE539-E65A-0C00-3941-B96A28BA9A09}"/>
                  </a:ext>
                </a:extLst>
              </p:cNvPr>
              <p:cNvSpPr/>
              <p:nvPr/>
            </p:nvSpPr>
            <p:spPr>
              <a:xfrm>
                <a:off x="575325" y="1301864"/>
                <a:ext cx="1512200" cy="281142"/>
              </a:xfrm>
              <a:prstGeom prst="roundRect">
                <a:avLst>
                  <a:gd name="adj" fmla="val 50000"/>
                </a:avLst>
              </a:prstGeom>
              <a:solidFill>
                <a:srgbClr val="2038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endParaRPr lang="ko-KR" altLang="en-US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" name="직사각형 16">
                <a:extLst>
                  <a:ext uri="{FF2B5EF4-FFF2-40B4-BE49-F238E27FC236}">
                    <a16:creationId xmlns:a16="http://schemas.microsoft.com/office/drawing/2014/main" id="{F096BBE5-7EFC-84F9-E093-C021D4D74DB8}"/>
                  </a:ext>
                </a:extLst>
              </p:cNvPr>
              <p:cNvSpPr/>
              <p:nvPr/>
            </p:nvSpPr>
            <p:spPr>
              <a:xfrm>
                <a:off x="900181" y="1272346"/>
                <a:ext cx="862488" cy="3401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감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사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합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니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다</a:t>
                </a:r>
              </a:p>
            </p:txBody>
          </p:sp>
        </p:grpSp>
      </p:grpSp>
      <p:pic>
        <p:nvPicPr>
          <p:cNvPr id="21" name="그림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3587" y="3232350"/>
            <a:ext cx="1795395" cy="3206715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3842" y="3232350"/>
            <a:ext cx="1928177" cy="320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960975"/>
      </p:ext>
    </p:extLst>
  </p:cSld>
  <p:clrMapOvr>
    <a:masterClrMapping/>
  </p:clrMapOvr>
</p:sld>
</file>

<file path=ppt/theme/theme1.xml><?xml version="1.0" encoding="utf-8"?>
<a:theme xmlns:a="http://schemas.openxmlformats.org/drawingml/2006/main" name="3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609</Words>
  <Application>Microsoft Office PowerPoint</Application>
  <PresentationFormat>사용자 지정</PresentationFormat>
  <Paragraphs>146</Paragraphs>
  <Slides>11</Slides>
  <Notes>11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6" baseType="lpstr">
      <vt:lpstr>KoPubDotum Medium Regular</vt:lpstr>
      <vt:lpstr>KoPubWorld돋움체 Bold</vt:lpstr>
      <vt:lpstr>맑은 고딕</vt:lpstr>
      <vt:lpstr>Arial</vt:lpstr>
      <vt:lpstr>3_디자인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>Microsoft Corporation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NYPI</cp:lastModifiedBy>
  <cp:revision>520</cp:revision>
  <dcterms:created xsi:type="dcterms:W3CDTF">2018-08-25T03:54:47Z</dcterms:created>
  <dcterms:modified xsi:type="dcterms:W3CDTF">2023-03-06T11:35:47Z</dcterms:modified>
  <cp:version/>
</cp:coreProperties>
</file>