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6" r:id="rId1"/>
  </p:sldMasterIdLst>
  <p:notesMasterIdLst>
    <p:notesMasterId r:id="rId25"/>
  </p:notesMasterIdLst>
  <p:handoutMasterIdLst>
    <p:handoutMasterId r:id="rId26"/>
  </p:handoutMasterIdLst>
  <p:sldIdLst>
    <p:sldId id="425" r:id="rId2"/>
    <p:sldId id="429" r:id="rId3"/>
    <p:sldId id="439" r:id="rId4"/>
    <p:sldId id="440" r:id="rId5"/>
    <p:sldId id="441" r:id="rId6"/>
    <p:sldId id="442" r:id="rId7"/>
    <p:sldId id="443" r:id="rId8"/>
    <p:sldId id="444" r:id="rId9"/>
    <p:sldId id="445" r:id="rId10"/>
    <p:sldId id="446" r:id="rId11"/>
    <p:sldId id="448" r:id="rId12"/>
    <p:sldId id="449" r:id="rId13"/>
    <p:sldId id="450" r:id="rId14"/>
    <p:sldId id="451" r:id="rId15"/>
    <p:sldId id="452" r:id="rId16"/>
    <p:sldId id="453" r:id="rId17"/>
    <p:sldId id="454" r:id="rId18"/>
    <p:sldId id="455" r:id="rId19"/>
    <p:sldId id="456" r:id="rId20"/>
    <p:sldId id="457" r:id="rId21"/>
    <p:sldId id="458" r:id="rId22"/>
    <p:sldId id="459" r:id="rId23"/>
    <p:sldId id="437" r:id="rId24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  <p15:guide id="3" pos="6451">
          <p15:clr>
            <a:srgbClr val="A4A3A4"/>
          </p15:clr>
        </p15:guide>
        <p15:guide id="4" pos="28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/>
  <p:cmAuthor id="2" name="박 종수" initials="박종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83958" autoAdjust="0"/>
  </p:normalViewPr>
  <p:slideViewPr>
    <p:cSldViewPr>
      <p:cViewPr varScale="1">
        <p:scale>
          <a:sx n="60" d="100"/>
          <a:sy n="60" d="100"/>
        </p:scale>
        <p:origin x="96" y="312"/>
      </p:cViewPr>
      <p:guideLst>
        <p:guide orient="horz" pos="2381"/>
        <p:guide pos="3367"/>
        <p:guide pos="6451"/>
        <p:guide pos="283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r">
              <a:defRPr sz="1200"/>
            </a:lvl1pPr>
          </a:lstStyle>
          <a:p>
            <a:pPr lvl="0">
              <a:defRPr/>
            </a:pPr>
            <a:fld id="{C0A65474-27D2-4075-AA73-A4175FBC0988}" type="datetime1">
              <a:rPr lang="ko-KR" altLang="en-US">
                <a:latin typeface="맑은 고딕"/>
                <a:ea typeface="맑은 고딕"/>
              </a:rPr>
              <a:pPr lvl="0">
                <a:defRPr/>
              </a:pPr>
              <a:t>2023-03-06</a:t>
            </a:fld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r">
              <a:defRPr sz="1200"/>
            </a:lvl1pPr>
          </a:lstStyle>
          <a:p>
            <a:pPr lvl="0">
              <a:defRPr/>
            </a:pPr>
            <a:fld id="{115504A7-3036-46FB-961F-0ACA1C6CCEA4}" type="slidenum">
              <a:rPr lang="ko-KR" altLang="en-US">
                <a:latin typeface="맑은 고딕"/>
                <a:ea typeface="맑은 고딕"/>
              </a:rPr>
              <a:pPr lvl="0">
                <a:defRPr/>
              </a:pPr>
              <a:t>‹#›</a:t>
            </a:fld>
            <a:endParaRPr lang="ko-KR" altLang="en-US"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57505A8C-A65A-4570-8A9B-144C9BE57456}" type="datetime1">
              <a:rPr lang="ko-KR" altLang="en-US"/>
              <a:pPr lvl="0">
                <a:defRPr/>
              </a:pPr>
              <a:t>2023-03-06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4F5DAF76-D7CC-491E-9416-03420905295C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n-lt"/>
              </a:rPr>
              <a:t>이번 시간에는 </a:t>
            </a:r>
            <a:r>
              <a:rPr lang="en-US" altLang="ko-KR">
                <a:latin typeface="+mn-lt"/>
              </a:rPr>
              <a:t>‘</a:t>
            </a:r>
            <a:r>
              <a:rPr lang="ko-KR" altLang="en-US">
                <a:latin typeface="+mn-lt"/>
              </a:rPr>
              <a:t>학교폭력 예방의 첫걸음</a:t>
            </a:r>
            <a:r>
              <a:rPr lang="en-US" altLang="ko-KR">
                <a:latin typeface="+mn-lt"/>
              </a:rPr>
              <a:t>’</a:t>
            </a:r>
            <a:r>
              <a:rPr lang="ko-KR" altLang="en-US">
                <a:latin typeface="+mn-lt"/>
              </a:rPr>
              <a:t>라는 주제로 학교폭력에 대해 알아보고 시간을 갖겠습니다</a:t>
            </a:r>
            <a:r>
              <a:rPr lang="en-US" altLang="ko-KR">
                <a:latin typeface="+mn-lt"/>
              </a:rPr>
              <a:t>.</a:t>
            </a:r>
          </a:p>
          <a:p>
            <a:pPr lvl="0">
              <a:defRPr/>
            </a:pPr>
            <a:endParaRPr lang="en-US" altLang="ko-KR">
              <a:latin typeface="+mn-lt"/>
            </a:endParaRPr>
          </a:p>
          <a:p>
            <a:pPr lvl="0">
              <a:defRPr/>
            </a:pPr>
            <a:r>
              <a:rPr lang="ko-KR" altLang="en-US">
                <a:latin typeface="+mn-lt"/>
              </a:rPr>
              <a:t>변경 사항</a:t>
            </a:r>
          </a:p>
          <a:p>
            <a:pPr lvl="0">
              <a:defRPr/>
            </a:pPr>
            <a:r>
              <a:rPr lang="en-US" altLang="ko-KR">
                <a:latin typeface="+mn-lt"/>
              </a:rPr>
              <a:t>2. </a:t>
            </a:r>
            <a:r>
              <a:rPr lang="ko-KR" altLang="en-US">
                <a:latin typeface="+mn-lt"/>
              </a:rPr>
              <a:t>활동순서 정렬</a:t>
            </a:r>
            <a:r>
              <a:rPr lang="en-US" altLang="ko-KR">
                <a:latin typeface="+mn-lt"/>
              </a:rPr>
              <a:t>(</a:t>
            </a:r>
            <a:r>
              <a:rPr lang="ko-KR" altLang="en-US">
                <a:latin typeface="+mn-lt"/>
              </a:rPr>
              <a:t>왼쪽 정렬 </a:t>
            </a:r>
            <a:r>
              <a:rPr lang="en-US" altLang="ko-KR">
                <a:latin typeface="+mn-lt"/>
              </a:rPr>
              <a:t>-&gt; </a:t>
            </a:r>
            <a:r>
              <a:rPr lang="ko-KR" altLang="en-US">
                <a:latin typeface="+mn-lt"/>
              </a:rPr>
              <a:t>가운데 정렬</a:t>
            </a:r>
            <a:r>
              <a:rPr lang="en-US" altLang="ko-KR">
                <a:latin typeface="+mn-lt"/>
              </a:rPr>
              <a:t>)</a:t>
            </a:r>
            <a:r>
              <a:rPr lang="ko-KR" altLang="en-US">
                <a:latin typeface="+mn-lt"/>
              </a:rPr>
              <a:t>과 글의 위치 수정 </a:t>
            </a:r>
            <a:r>
              <a:rPr lang="en-US" altLang="ko-KR">
                <a:latin typeface="+mn-lt"/>
              </a:rPr>
              <a:t>-&gt; </a:t>
            </a:r>
            <a:r>
              <a:rPr lang="ko-KR" altLang="en-US">
                <a:latin typeface="+mn-lt"/>
              </a:rPr>
              <a:t>가시적으로 보기 좋게 수정</a:t>
            </a: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altLang="ko-KR">
                <a:latin typeface="+mn-lt"/>
              </a:rPr>
              <a:t>4. </a:t>
            </a:r>
            <a:r>
              <a:rPr lang="ko-KR" altLang="en-US" sz="1200" b="1" spc="-150">
                <a:latin typeface="+mn-lt"/>
                <a:ea typeface="+mn-ea"/>
              </a:rPr>
              <a:t>단순</a:t>
            </a:r>
            <a:r>
              <a:rPr lang="en-US" altLang="ko-KR" sz="1200" b="1" spc="-150">
                <a:latin typeface="+mn-lt"/>
                <a:ea typeface="+mn-ea"/>
              </a:rPr>
              <a:t>?</a:t>
            </a:r>
            <a:r>
              <a:rPr lang="ko-KR" altLang="en-US" sz="1200" b="1" spc="-150">
                <a:latin typeface="+mn-lt"/>
                <a:ea typeface="+mn-ea"/>
              </a:rPr>
              <a:t> 싸움</a:t>
            </a:r>
            <a:r>
              <a:rPr lang="en-US" altLang="ko-KR" sz="1200" b="1" spc="-150">
                <a:latin typeface="+mn-lt"/>
                <a:ea typeface="+mn-ea"/>
              </a:rPr>
              <a:t>? </a:t>
            </a:r>
            <a:r>
              <a:rPr lang="en-US" altLang="ko-KR" sz="1200" b="1" spc="-150">
                <a:latin typeface="+mn-lt"/>
                <a:ea typeface="+mn-ea"/>
                <a:sym typeface="Wingdings"/>
              </a:rPr>
              <a:t> </a:t>
            </a:r>
            <a:r>
              <a:rPr lang="ko-KR" altLang="en-US" sz="1200" b="1" spc="-150">
                <a:latin typeface="+mn-lt"/>
                <a:ea typeface="+mn-ea"/>
                <a:sym typeface="Wingdings"/>
              </a:rPr>
              <a:t>은밀</a:t>
            </a:r>
            <a:r>
              <a:rPr lang="en-US" altLang="ko-KR" sz="1200" b="1" spc="-150">
                <a:latin typeface="+mn-lt"/>
                <a:ea typeface="+mn-ea"/>
                <a:sym typeface="Wingdings"/>
              </a:rPr>
              <a:t>? </a:t>
            </a:r>
            <a:r>
              <a:rPr lang="ko-KR" altLang="en-US" sz="1200" b="1" spc="-150">
                <a:latin typeface="+mn-lt"/>
                <a:ea typeface="+mn-ea"/>
                <a:sym typeface="Wingdings"/>
              </a:rPr>
              <a:t>지속</a:t>
            </a:r>
            <a:r>
              <a:rPr lang="en-US" altLang="ko-KR" sz="1200" b="1" spc="-150">
                <a:latin typeface="+mn-lt"/>
                <a:ea typeface="+mn-ea"/>
                <a:sym typeface="Wingdings"/>
              </a:rPr>
              <a:t>?  -&gt; </a:t>
            </a:r>
            <a:r>
              <a:rPr lang="ko-KR" altLang="en-US" sz="1200" b="1" spc="-150">
                <a:latin typeface="+mn-lt"/>
                <a:ea typeface="+mn-ea"/>
                <a:sym typeface="Wingdings"/>
              </a:rPr>
              <a:t>띄어쓰기 수정</a:t>
            </a: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altLang="ko-KR" sz="1200" b="1" spc="-150">
                <a:latin typeface="+mn-lt"/>
                <a:ea typeface="+mn-ea"/>
                <a:sym typeface="Wingdings"/>
              </a:rPr>
              <a:t>6. ~ 16.  </a:t>
            </a:r>
            <a:r>
              <a:rPr lang="ko-KR" altLang="en-US" sz="1200" b="1" spc="-150">
                <a:latin typeface="+mn-lt"/>
                <a:ea typeface="+mn-ea"/>
                <a:sym typeface="Wingdings"/>
              </a:rPr>
              <a:t>퀴즈대회 문제를 왼쪽정렬로 수정하고 문제 번호 뒤로 정렬함</a:t>
            </a:r>
            <a:r>
              <a:rPr lang="en-US" altLang="ko-KR" sz="1200" b="1" spc="-150">
                <a:latin typeface="+mn-lt"/>
                <a:ea typeface="+mn-ea"/>
                <a:sym typeface="Wingdings"/>
              </a:rPr>
              <a:t>. -&gt; </a:t>
            </a:r>
            <a:r>
              <a:rPr lang="ko-KR" altLang="en-US" sz="1200" b="1" spc="-150">
                <a:latin typeface="+mn-lt"/>
                <a:ea typeface="+mn-ea"/>
                <a:sym typeface="Wingdings"/>
              </a:rPr>
              <a:t>가운데 정렬로 되어 있는 문제가 읽은데 불편함이 있고</a:t>
            </a:r>
            <a:r>
              <a:rPr lang="en-US" altLang="ko-KR" sz="1200" b="1" spc="-150">
                <a:latin typeface="+mn-lt"/>
                <a:ea typeface="+mn-ea"/>
                <a:sym typeface="Wingdings"/>
              </a:rPr>
              <a:t>, </a:t>
            </a:r>
            <a:r>
              <a:rPr lang="ko-KR" altLang="en-US" sz="1200" b="1" spc="-150">
                <a:latin typeface="+mn-lt"/>
                <a:ea typeface="+mn-ea"/>
                <a:sym typeface="Wingdings"/>
              </a:rPr>
              <a:t>답도 왼쪽정렬로 되어 있어서 왼쪽 정렬로 수정</a:t>
            </a:r>
          </a:p>
          <a:p>
            <a:pPr marL="171450" marR="0" lvl="0" indent="-17145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/>
              <a:buChar char="•"/>
              <a:defRPr/>
            </a:pPr>
            <a:r>
              <a:rPr lang="ko-KR" altLang="en-US" sz="1200" b="1" spc="-150">
                <a:latin typeface="+mn-lt"/>
                <a:ea typeface="+mn-ea"/>
                <a:sym typeface="Wingdings"/>
              </a:rPr>
              <a:t>각 페이지 별 단순 띄어쓰기 등 붉은 밑줄 처리된 부분 수정</a:t>
            </a:r>
          </a:p>
          <a:p>
            <a:pPr marL="171450" marR="0" lvl="0" indent="-17145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/>
              <a:buChar char="•"/>
              <a:defRPr/>
            </a:pPr>
            <a:endParaRPr lang="ko-KR" altLang="en-US" sz="1200" b="1" spc="-150">
              <a:latin typeface="+mn-lt"/>
              <a:ea typeface="+mn-ea"/>
            </a:endParaRPr>
          </a:p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학습목표는 </a:t>
            </a:r>
            <a:r>
              <a:rPr lang="en-US" altLang="ko-KR"/>
              <a:t>‘</a:t>
            </a:r>
            <a:r>
              <a:rPr lang="ko-KR" altLang="en-US"/>
              <a:t>학교폭력의 심각성을 인식하고</a:t>
            </a:r>
            <a:r>
              <a:rPr lang="en-US" altLang="ko-KR"/>
              <a:t>, </a:t>
            </a:r>
            <a:r>
              <a:rPr lang="ko-KR" altLang="en-US"/>
              <a:t>학교폭력의 유형을 말할 수 있다</a:t>
            </a:r>
            <a:r>
              <a:rPr lang="en-US" altLang="ko-KR"/>
              <a:t>.’ </a:t>
            </a:r>
            <a:r>
              <a:rPr lang="ko-KR" altLang="en-US"/>
              <a:t>입니다</a:t>
            </a:r>
            <a:r>
              <a:rPr lang="en-US" altLang="ko-KR"/>
              <a:t>. </a:t>
            </a:r>
            <a:r>
              <a:rPr lang="ko-KR" altLang="en-US"/>
              <a:t>활동 순서는 학교폭력의 심각성을 인식하고</a:t>
            </a:r>
            <a:r>
              <a:rPr lang="en-US" altLang="ko-KR"/>
              <a:t>, </a:t>
            </a:r>
            <a:r>
              <a:rPr lang="ko-KR" altLang="en-US"/>
              <a:t>학교폭력 예방 퀴즈대회를 통해 여러분들의 상식을 점검하고</a:t>
            </a:r>
            <a:r>
              <a:rPr lang="en-US" altLang="ko-KR"/>
              <a:t>, </a:t>
            </a:r>
            <a:r>
              <a:rPr lang="ko-KR" altLang="en-US"/>
              <a:t>마지막으로 학교폭력의 유형을 알아보겠습니다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2020</a:t>
            </a:r>
            <a:r>
              <a:rPr lang="ko-KR" altLang="en-US"/>
              <a:t>년 </a:t>
            </a:r>
            <a:r>
              <a:rPr lang="en-US" altLang="ko-KR"/>
              <a:t>0.9%</a:t>
            </a:r>
            <a:r>
              <a:rPr lang="ko-KR" altLang="en-US"/>
              <a:t>까지 떨어졌던 학교폭력 피해 응답률이 </a:t>
            </a:r>
            <a:r>
              <a:rPr lang="en-US" altLang="ko-KR"/>
              <a:t>2022</a:t>
            </a:r>
            <a:r>
              <a:rPr lang="ko-KR" altLang="en-US"/>
              <a:t>년에는 </a:t>
            </a:r>
            <a:r>
              <a:rPr lang="en-US" altLang="ko-KR"/>
              <a:t>1.79%</a:t>
            </a:r>
            <a:r>
              <a:rPr lang="ko-KR" altLang="en-US"/>
              <a:t>로 </a:t>
            </a:r>
            <a:r>
              <a:rPr lang="en-US" altLang="ko-KR"/>
              <a:t>2013</a:t>
            </a:r>
            <a:r>
              <a:rPr lang="ko-KR" altLang="en-US"/>
              <a:t>년 </a:t>
            </a:r>
            <a:r>
              <a:rPr lang="en-US" altLang="ko-KR"/>
              <a:t>2.2% </a:t>
            </a:r>
            <a:r>
              <a:rPr lang="ko-KR" altLang="en-US"/>
              <a:t>이후 가장 높은 수치를 나타냈습니다</a:t>
            </a:r>
            <a:r>
              <a:rPr lang="en-US" altLang="ko-KR"/>
              <a:t>. </a:t>
            </a:r>
            <a:r>
              <a:rPr lang="ko-KR" altLang="en-US"/>
              <a:t>학교폭력 피해 응답률이 낮아지다가 최근 다시 심각해지고 있는 실정입니다</a:t>
            </a:r>
            <a:r>
              <a:rPr lang="en-US" altLang="ko-KR"/>
              <a:t>. </a:t>
            </a:r>
            <a:r>
              <a:rPr lang="ko-KR" altLang="en-US"/>
              <a:t>산술적으로 보면 우리 반이 아니라면 옆 반의 누군가는 학교폭력의 피해를 호소하고 있다는 것 입니다</a:t>
            </a:r>
            <a:r>
              <a:rPr lang="en-US" altLang="ko-KR"/>
              <a:t>. </a:t>
            </a:r>
            <a:r>
              <a:rPr lang="ko-KR" altLang="en-US"/>
              <a:t>유치원 때부터 이러한 교육이 이루어지고 있는 지금</a:t>
            </a:r>
            <a:r>
              <a:rPr lang="en-US" altLang="ko-KR"/>
              <a:t>, </a:t>
            </a:r>
            <a:r>
              <a:rPr lang="ko-KR" altLang="en-US"/>
              <a:t>왜 이러한 현상이 일어나고 있을까요</a:t>
            </a:r>
            <a:r>
              <a:rPr lang="en-US" altLang="ko-KR"/>
              <a:t>?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그것은 바로 학교폭력의 변화 때문입니다</a:t>
            </a:r>
            <a:r>
              <a:rPr lang="en-US" altLang="ko-KR"/>
              <a:t>. </a:t>
            </a:r>
            <a:r>
              <a:rPr lang="ko-KR" altLang="en-US"/>
              <a:t>과거와 달리 현재는 학교폭력이 점점 교묘해지고 있습니다</a:t>
            </a:r>
            <a:r>
              <a:rPr lang="en-US" altLang="ko-KR"/>
              <a:t>. </a:t>
            </a:r>
            <a:r>
              <a:rPr lang="ko-KR" altLang="en-US"/>
              <a:t>과거에는 단순한 싸움이 주를 이뤘다면 현재는 은밀하고 지속적인 언어폭력</a:t>
            </a:r>
            <a:r>
              <a:rPr lang="en-US" altLang="ko-KR"/>
              <a:t>, </a:t>
            </a:r>
            <a:r>
              <a:rPr lang="ko-KR" altLang="en-US"/>
              <a:t>사이버폭력</a:t>
            </a:r>
            <a:r>
              <a:rPr lang="en-US" altLang="ko-KR"/>
              <a:t>, </a:t>
            </a:r>
            <a:r>
              <a:rPr lang="ko-KR" altLang="en-US"/>
              <a:t>따돌림 등의 형태로 다양화 되었습니다</a:t>
            </a:r>
            <a:r>
              <a:rPr lang="en-US" altLang="ko-KR"/>
              <a:t>. </a:t>
            </a:r>
            <a:r>
              <a:rPr lang="ko-KR" altLang="en-US"/>
              <a:t>특히 학교폭력 중 언어폭력과 사이버폭력이 지속적으로 증가하고 있습니다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지금부터 여러분들의 학교폭력 상식을 점검해보는 시간을 갖도록 하겠습니다</a:t>
            </a:r>
            <a:r>
              <a:rPr lang="en-US" altLang="ko-KR"/>
              <a:t>. (</a:t>
            </a:r>
            <a:r>
              <a:rPr lang="ko-KR" altLang="en-US"/>
              <a:t>학습지 배부</a:t>
            </a:r>
            <a:r>
              <a:rPr lang="en-US" altLang="ko-KR"/>
              <a:t>) </a:t>
            </a:r>
            <a:r>
              <a:rPr lang="ko-KR" altLang="en-US"/>
              <a:t>문제는 </a:t>
            </a:r>
            <a:r>
              <a:rPr lang="en-US" altLang="ko-KR"/>
              <a:t>11</a:t>
            </a:r>
            <a:r>
              <a:rPr lang="ko-KR" altLang="en-US"/>
              <a:t>문항입니다</a:t>
            </a:r>
            <a:r>
              <a:rPr lang="en-US" altLang="ko-KR"/>
              <a:t>. </a:t>
            </a:r>
            <a:r>
              <a:rPr lang="ko-KR" altLang="en-US"/>
              <a:t>모두 퀴즈 왕이 될 수 있도록 꼼꼼하게 읽고 신중하게 답을 달아 주시기 바랍니다</a:t>
            </a:r>
            <a:r>
              <a:rPr lang="en-US" altLang="ko-KR"/>
              <a:t>. &lt;</a:t>
            </a:r>
            <a:r>
              <a:rPr lang="ko-KR" altLang="en-US"/>
              <a:t>결과에 따른 보상 가능</a:t>
            </a:r>
            <a:r>
              <a:rPr lang="en-US" altLang="ko-KR"/>
              <a:t>&gt;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지금부터 정답을 알아보도록 하겠습니다</a:t>
            </a:r>
            <a:r>
              <a:rPr lang="en-US" altLang="ko-KR"/>
              <a:t>. </a:t>
            </a:r>
            <a:r>
              <a:rPr lang="ko-KR" altLang="en-US"/>
              <a:t>문제</a:t>
            </a:r>
            <a:r>
              <a:rPr lang="en-US" altLang="ko-KR"/>
              <a:t>1) </a:t>
            </a:r>
            <a:r>
              <a:rPr lang="ko-KR" altLang="en-US"/>
              <a:t>학교폭력은 학생들끼리 학교 안에서만 일어난 폭력을 말한다</a:t>
            </a:r>
            <a:r>
              <a:rPr lang="en-US" altLang="ko-KR"/>
              <a:t>. </a:t>
            </a:r>
            <a:r>
              <a:rPr lang="ko-KR" altLang="en-US"/>
              <a:t>정답은 </a:t>
            </a:r>
            <a:r>
              <a:rPr lang="en-US" altLang="ko-KR"/>
              <a:t>X</a:t>
            </a:r>
            <a:r>
              <a:rPr lang="ko-KR" altLang="en-US"/>
              <a:t>입니다</a:t>
            </a:r>
            <a:r>
              <a:rPr lang="en-US" altLang="ko-KR"/>
              <a:t>. </a:t>
            </a:r>
            <a:r>
              <a:rPr lang="ko-KR" altLang="en-US"/>
              <a:t>학교폭력은 그 대상이 학생이라면 장소에 관계없이 학교폭력에 해당하며</a:t>
            </a:r>
            <a:r>
              <a:rPr lang="en-US" altLang="ko-KR"/>
              <a:t>, </a:t>
            </a:r>
            <a:r>
              <a:rPr lang="ko-KR" altLang="en-US"/>
              <a:t>어떤 유형으로 특정할 수 없더라도 상대가 피해를 호소한다면 학교폭력이 될 수 있습니다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문제 </a:t>
            </a:r>
            <a:r>
              <a:rPr lang="en-US" altLang="ko-KR"/>
              <a:t>2. </a:t>
            </a:r>
            <a:r>
              <a:rPr lang="ko-KR" altLang="en-US" sz="120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친구가 나를 기분 나쁘게 쳐다보는 것 같아서 “뭘 봐</a:t>
            </a:r>
            <a:r>
              <a:rPr lang="en-US" altLang="ko-KR" sz="120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?”</a:t>
            </a:r>
            <a:r>
              <a:rPr lang="ko-KR" altLang="en-US" sz="120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라고 인상을 쓰며 말하고</a:t>
            </a:r>
            <a:r>
              <a:rPr lang="en-US" altLang="ko-KR" sz="120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, </a:t>
            </a:r>
            <a:r>
              <a:rPr lang="ko-KR" altLang="en-US" sz="120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그 친구의 팔을 꽉 잡아 흔들었더니 친구의 팔에 멍이 들었다</a:t>
            </a:r>
            <a:r>
              <a:rPr lang="en-US" altLang="ko-KR" sz="120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이 경우도 학교폭력이다</a:t>
            </a:r>
            <a:r>
              <a:rPr lang="en-US" altLang="ko-KR" sz="120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정답은 </a:t>
            </a:r>
            <a:r>
              <a:rPr lang="en-US" altLang="ko-KR" sz="120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O</a:t>
            </a:r>
            <a:r>
              <a:rPr lang="ko-KR" altLang="en-US" sz="120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입니다</a:t>
            </a:r>
            <a:r>
              <a:rPr lang="en-US" altLang="ko-KR" sz="120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물리적으로 힘을 가해 피해를 입혔으므로 학교폭력에 해당합니다</a:t>
            </a:r>
            <a:r>
              <a:rPr lang="en-US" altLang="ko-KR" sz="120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rPr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문제 </a:t>
            </a:r>
            <a:r>
              <a:rPr lang="en-US" altLang="ko-KR"/>
              <a:t>3.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쉬는 시간에 화장실을 갔는데 싸움이 벌어지고 있었다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그냥 아이들 옆에서 함께 팔짱을 끼고 구경만 했으므로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,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나는 아무 잘못이 없다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정답은 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X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입니다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학교폭력이 발생했을 때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,</a:t>
            </a:r>
            <a:r>
              <a:rPr lang="ko-KR" altLang="en-US" sz="1200" baseline="0">
                <a:solidFill>
                  <a:srgbClr val="984807"/>
                </a:solidFill>
                <a:latin typeface="맑은 고딕"/>
                <a:ea typeface="맑은 고딕"/>
              </a:rPr>
              <a:t> 방관하는 것은 묵시적 가담행위에 속합니다</a:t>
            </a:r>
            <a:r>
              <a:rPr lang="en-US" altLang="ko-KR" sz="1200" baseline="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 baseline="0">
                <a:solidFill>
                  <a:srgbClr val="984807"/>
                </a:solidFill>
                <a:latin typeface="맑은 고딕"/>
                <a:ea typeface="맑은 고딕"/>
              </a:rPr>
              <a:t>학교폭력을 목격한다면 즉시 신고하거나 피해자를 보호하기 위한 조치를 취해야 합니다</a:t>
            </a:r>
            <a:r>
              <a:rPr lang="en-US" altLang="ko-KR" sz="1200" baseline="0">
                <a:solidFill>
                  <a:srgbClr val="984807"/>
                </a:solidFill>
                <a:latin typeface="맑은 고딕"/>
                <a:ea typeface="맑은 고딕"/>
              </a:rPr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문제 </a:t>
            </a:r>
            <a:r>
              <a:rPr lang="en-US" altLang="ko-KR"/>
              <a:t>4.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우연히 코인노래방에서 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A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와 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B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가 같이 있는 모습을 보고 몰래 사진을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찍어 친한 친구 몇 명에게 알렸다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두 눈으로 직접 본 사실을 말한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것이므로 학교폭력이 아니다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정답은</a:t>
            </a:r>
            <a:r>
              <a:rPr lang="ko-KR" altLang="en-US" sz="1200" baseline="0">
                <a:solidFill>
                  <a:srgbClr val="984807"/>
                </a:solidFill>
                <a:latin typeface="맑은 고딕"/>
                <a:ea typeface="맑은 고딕"/>
              </a:rPr>
              <a:t> </a:t>
            </a:r>
            <a:r>
              <a:rPr lang="en-US" altLang="ko-KR" sz="1200" baseline="0">
                <a:solidFill>
                  <a:srgbClr val="984807"/>
                </a:solidFill>
                <a:latin typeface="맑은 고딕"/>
                <a:ea typeface="맑은 고딕"/>
              </a:rPr>
              <a:t>X</a:t>
            </a:r>
            <a:r>
              <a:rPr lang="ko-KR" altLang="en-US" sz="1200" baseline="0">
                <a:solidFill>
                  <a:srgbClr val="984807"/>
                </a:solidFill>
                <a:latin typeface="맑은 고딕"/>
                <a:ea typeface="맑은 고딕"/>
              </a:rPr>
              <a:t>입니다</a:t>
            </a:r>
            <a:r>
              <a:rPr lang="en-US" altLang="ko-KR" sz="1200" baseline="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 baseline="0">
                <a:solidFill>
                  <a:srgbClr val="984807"/>
                </a:solidFill>
                <a:latin typeface="맑은 고딕"/>
                <a:ea typeface="맑은 고딕"/>
              </a:rPr>
              <a:t>사실을 말했다 하더라도 당사자가 불쾌감을 느낀다면 학교폭력에 해당합니다</a:t>
            </a:r>
            <a:r>
              <a:rPr lang="en-US" altLang="ko-KR" sz="1200" baseline="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 baseline="0">
                <a:solidFill>
                  <a:srgbClr val="984807"/>
                </a:solidFill>
                <a:latin typeface="맑은 고딕"/>
                <a:ea typeface="맑은 고딕"/>
              </a:rPr>
              <a:t>만일 허위사실이었다면 더 큰 처벌을 받을 수 있습니다</a:t>
            </a:r>
            <a:r>
              <a:rPr lang="en-US" altLang="ko-KR" sz="1200" baseline="0">
                <a:solidFill>
                  <a:srgbClr val="984807"/>
                </a:solidFill>
                <a:latin typeface="맑은 고딕"/>
                <a:ea typeface="맑은 고딕"/>
              </a:rPr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문제 </a:t>
            </a:r>
            <a:r>
              <a:rPr lang="en-US" altLang="ko-KR"/>
              <a:t>5.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경찰서로 신고 된 학교폭력 사안 때문에 학교로부터 연락이 왔다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나는 중학생</a:t>
            </a:r>
            <a:r>
              <a:rPr lang="ko-KR" altLang="en-US" sz="1200" spc="-100">
                <a:solidFill>
                  <a:srgbClr val="984807"/>
                </a:solidFill>
                <a:latin typeface="맑은 고딕"/>
                <a:ea typeface="맑은 고딕"/>
              </a:rPr>
              <a:t>이므로 학교에서 조사를 받고 학교폭력대책심위위원회에서 결정된 조치만 받으면 된다</a:t>
            </a:r>
            <a:r>
              <a:rPr lang="en-US" altLang="ko-KR" sz="1200" spc="-1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 spc="-100">
                <a:solidFill>
                  <a:srgbClr val="984807"/>
                </a:solidFill>
                <a:latin typeface="맑은 고딕"/>
                <a:ea typeface="맑은 고딕"/>
              </a:rPr>
              <a:t>정답은 </a:t>
            </a:r>
            <a:r>
              <a:rPr lang="en-US" altLang="ko-KR" sz="1200" spc="-100">
                <a:solidFill>
                  <a:srgbClr val="984807"/>
                </a:solidFill>
                <a:latin typeface="맑은 고딕"/>
                <a:ea typeface="맑은 고딕"/>
              </a:rPr>
              <a:t>X</a:t>
            </a:r>
            <a:r>
              <a:rPr lang="ko-KR" altLang="en-US" sz="1200" spc="-100">
                <a:solidFill>
                  <a:srgbClr val="984807"/>
                </a:solidFill>
                <a:latin typeface="맑은 고딕"/>
                <a:ea typeface="맑은 고딕"/>
              </a:rPr>
              <a:t>입니다</a:t>
            </a:r>
            <a:r>
              <a:rPr lang="en-US" altLang="ko-KR" sz="1200" spc="-100">
                <a:solidFill>
                  <a:srgbClr val="984807"/>
                </a:solidFill>
                <a:latin typeface="맑은 고딕"/>
                <a:ea typeface="맑은 고딕"/>
              </a:rPr>
              <a:t>.</a:t>
            </a:r>
            <a:r>
              <a:rPr lang="en-US" altLang="ko-KR" sz="1200" spc="-100" baseline="0">
                <a:solidFill>
                  <a:srgbClr val="984807"/>
                </a:solidFill>
                <a:latin typeface="맑은 고딕"/>
                <a:ea typeface="맑은 고딕"/>
              </a:rPr>
              <a:t> </a:t>
            </a:r>
            <a:r>
              <a:rPr lang="ko-KR" altLang="en-US" sz="1200" spc="-100" baseline="0">
                <a:solidFill>
                  <a:srgbClr val="984807"/>
                </a:solidFill>
                <a:latin typeface="맑은 고딕"/>
                <a:ea typeface="맑은 고딕"/>
              </a:rPr>
              <a:t>학교에서의 교육적 조치와 민형사상 처벌은 별개입니다</a:t>
            </a:r>
            <a:r>
              <a:rPr lang="en-US" altLang="ko-KR" sz="1200" spc="-100" baseline="0">
                <a:solidFill>
                  <a:srgbClr val="984807"/>
                </a:solidFill>
                <a:latin typeface="맑은 고딕"/>
                <a:ea typeface="맑은 고딕"/>
              </a:rPr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문제 </a:t>
            </a:r>
            <a:r>
              <a:rPr lang="en-US" altLang="ko-KR"/>
              <a:t>7.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친한 친구들만 있는 단체 채팅방에서 뒷이야기나 저격하는 글을 써도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친한 친구들끼리는 비밀이므로 전혀 문제가 되지 않는다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정답은 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X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입니다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단체 채팅방은 열린 공간이므로 명예훼손이나 모욕죄가 성립하며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,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인터넷 상의 대화는 비밀이 유지되기 어렵기 때문에</a:t>
            </a:r>
            <a:r>
              <a:rPr lang="ko-KR" altLang="en-US" sz="1200" baseline="0">
                <a:solidFill>
                  <a:srgbClr val="984807"/>
                </a:solidFill>
                <a:latin typeface="맑은 고딕"/>
                <a:ea typeface="맑은 고딕"/>
              </a:rPr>
              <a:t> 특히 조심해야 합니다</a:t>
            </a:r>
            <a:r>
              <a:rPr lang="en-US" altLang="ko-KR" sz="1200" baseline="0">
                <a:solidFill>
                  <a:srgbClr val="984807"/>
                </a:solidFill>
                <a:latin typeface="맑은 고딕"/>
                <a:ea typeface="맑은 고딕"/>
              </a:rPr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문제 </a:t>
            </a:r>
            <a:r>
              <a:rPr lang="en-US" altLang="ko-KR"/>
              <a:t>8.</a:t>
            </a:r>
            <a:r>
              <a:rPr lang="en-US" altLang="ko-KR" sz="1400">
                <a:solidFill>
                  <a:srgbClr val="984807"/>
                </a:solidFill>
                <a:latin typeface="맑은 고딕"/>
                <a:ea typeface="맑은 고딕"/>
              </a:rPr>
              <a:t> 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A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가 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SNS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에 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B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를 험담하는 글을 올렸다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C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는 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B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가 누군지 모르는 사람이라서 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B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에 대해 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A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에게 물어보았다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B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라는 사람의 얘기를 들으니 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B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라는 사람의 성격이 별로 안 좋아 보여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, C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도 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A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의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글에 동의 하는 글을 올렸다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C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는 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B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를 모르기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때문에 학교폭력이 아니다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정답은 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X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입니다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요즘 늘어나고 있는 사이버폭력의 사례입니다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모르는 사람이라 할지라도 상대가 기분 나쁠 일은 하지 말아야 합니다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/>
              <a:t>문제 </a:t>
            </a:r>
            <a:r>
              <a:rPr lang="en-US" altLang="ko-KR"/>
              <a:t>9. </a:t>
            </a:r>
            <a:r>
              <a:rPr lang="ko-KR" altLang="en-US" sz="1200" spc="-50">
                <a:solidFill>
                  <a:srgbClr val="984807"/>
                </a:solidFill>
                <a:latin typeface="맑은 고딕"/>
                <a:ea typeface="맑은 고딕"/>
              </a:rPr>
              <a:t>운동장에서 점심시간에 축구를 하다가 </a:t>
            </a:r>
            <a:r>
              <a:rPr lang="en-US" altLang="ko-KR" sz="1200" spc="-50">
                <a:solidFill>
                  <a:srgbClr val="984807"/>
                </a:solidFill>
                <a:latin typeface="맑은 고딕"/>
                <a:ea typeface="맑은 고딕"/>
              </a:rPr>
              <a:t>3</a:t>
            </a:r>
            <a:r>
              <a:rPr lang="ko-KR" altLang="en-US" sz="1200" spc="-50">
                <a:solidFill>
                  <a:srgbClr val="984807"/>
                </a:solidFill>
                <a:latin typeface="맑은 고딕"/>
                <a:ea typeface="맑은 고딕"/>
              </a:rPr>
              <a:t>학년 학생이 </a:t>
            </a:r>
            <a:r>
              <a:rPr lang="en-US" altLang="ko-KR" sz="1200" spc="-50">
                <a:solidFill>
                  <a:srgbClr val="984807"/>
                </a:solidFill>
                <a:latin typeface="맑은 고딕"/>
                <a:ea typeface="맑은 고딕"/>
              </a:rPr>
              <a:t>2</a:t>
            </a:r>
            <a:r>
              <a:rPr lang="ko-KR" altLang="en-US" sz="1200" spc="-50">
                <a:solidFill>
                  <a:srgbClr val="984807"/>
                </a:solidFill>
                <a:latin typeface="맑은 고딕"/>
                <a:ea typeface="맑은 고딕"/>
              </a:rPr>
              <a:t>학년 학생이 찬 공에</a:t>
            </a:r>
            <a:r>
              <a:rPr lang="en-US" altLang="ko-KR" sz="1200" spc="-50">
                <a:solidFill>
                  <a:srgbClr val="984807"/>
                </a:solidFill>
                <a:latin typeface="맑은 고딕"/>
                <a:ea typeface="맑은 고딕"/>
              </a:rPr>
              <a:t> </a:t>
            </a:r>
            <a:r>
              <a:rPr lang="ko-KR" altLang="en-US" sz="1200" spc="-50">
                <a:solidFill>
                  <a:srgbClr val="984807"/>
                </a:solidFill>
                <a:latin typeface="맑은 고딕"/>
                <a:ea typeface="맑은 고딕"/>
              </a:rPr>
              <a:t>얼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굴을 맞았다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얼굴을 맞은 이유로 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3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학년 학생은 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2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학년 학생에게 벌을 세웠다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3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학년 학생의 행동은 학교폭력의 어떤 유형에 속하는가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?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정답은 강요입니다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latin typeface="맑은 고딕"/>
                <a:ea typeface="맑은 고딕"/>
              </a:rPr>
              <a:t>강요는 폭행이나 협박으로 의무가 아닌 일을 하게 하는 것으로 학교폭력입니다</a:t>
            </a:r>
            <a:r>
              <a:rPr lang="en-US" altLang="ko-KR" sz="1200">
                <a:latin typeface="맑은 고딕"/>
                <a:ea typeface="맑은 고딕"/>
              </a:rPr>
              <a:t>. </a:t>
            </a:r>
            <a:r>
              <a:rPr lang="ko-KR" altLang="en-US" sz="1200">
                <a:latin typeface="맑은 고딕"/>
                <a:ea typeface="맑은 고딕"/>
              </a:rPr>
              <a:t>후배는 선배에게 벌 받을 의무가 없기에 선배의 행동은 학교폭력에 해당됩니다</a:t>
            </a:r>
            <a:r>
              <a:rPr lang="en-US" altLang="ko-KR" sz="1200">
                <a:latin typeface="맑은 고딕"/>
                <a:ea typeface="맑은 고딕"/>
              </a:rPr>
              <a:t>. </a:t>
            </a:r>
            <a:endParaRPr lang="ko-KR" altLang="en-US" sz="1200">
              <a:latin typeface="맑은 고딕"/>
              <a:ea typeface="맑은 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ko-KR" altLang="en-US"/>
              <a:t>문제 </a:t>
            </a:r>
            <a:r>
              <a:rPr lang="en-US" altLang="ko-KR"/>
              <a:t>10. </a:t>
            </a:r>
            <a:r>
              <a:rPr lang="ko-KR" altLang="en-US" sz="1400">
                <a:solidFill>
                  <a:srgbClr val="984807"/>
                </a:solidFill>
                <a:latin typeface="맑은 고딕"/>
                <a:ea typeface="맑은 고딕"/>
              </a:rPr>
              <a:t>선배는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후배에게 돈을 언제까지 갚겠다는 말도 없이 수십 번씩 빌려갔다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이와 같은 행동은 학교폭력의 어떤 유형에 속하는가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?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 정답은 금품갈취입니다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갚을 생각도 없으면서 돈을 요구하는 것은 금품갈취에 해당됩니다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적은 금액일지라도 빌린 돈은 꼭 갚아야 합니다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</a:t>
            </a:r>
          </a:p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8000">
              <a:lnSpc>
                <a:spcPct val="150000"/>
              </a:lnSpc>
              <a:defRPr/>
            </a:pPr>
            <a:r>
              <a:rPr lang="ko-KR" altLang="en-US"/>
              <a:t>문제 </a:t>
            </a:r>
            <a:r>
              <a:rPr lang="en-US" altLang="ko-KR"/>
              <a:t>11.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나는 평소 함께 다니는 친구들과 함께 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A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에게 장난으로 별명을 부르고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,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다른 친구들과 어울리지 못하도록 행동을 했다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이런 행동은 학교폭력의 어떤 유형에 속하는가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? </a:t>
            </a:r>
            <a:r>
              <a:rPr lang="ko-KR" altLang="en-US" sz="1200">
                <a:solidFill>
                  <a:srgbClr val="984807"/>
                </a:solidFill>
                <a:latin typeface="맑은 고딕"/>
                <a:ea typeface="맑은 고딕"/>
              </a:rPr>
              <a:t>정답은 따돌림입니다</a:t>
            </a:r>
            <a:r>
              <a:rPr lang="en-US" altLang="ko-KR" sz="1200">
                <a:solidFill>
                  <a:srgbClr val="984807"/>
                </a:solidFill>
                <a:latin typeface="맑은 고딕"/>
                <a:ea typeface="맑은 고딕"/>
              </a:rPr>
              <a:t>. </a:t>
            </a:r>
            <a:r>
              <a:rPr lang="ko-KR" altLang="en-US" sz="1200" b="0" spc="30">
                <a:latin typeface="맑은 고딕"/>
                <a:ea typeface="맑은 고딕"/>
              </a:rPr>
              <a:t>싫어하는 말로 놀리기</a:t>
            </a:r>
            <a:r>
              <a:rPr lang="en-US" altLang="ko-KR" sz="1200" b="0" spc="30">
                <a:latin typeface="맑은 고딕"/>
                <a:ea typeface="맑은 고딕"/>
              </a:rPr>
              <a:t>, </a:t>
            </a:r>
            <a:r>
              <a:rPr lang="ko-KR" altLang="en-US" sz="1200" b="0" spc="30">
                <a:latin typeface="맑은 고딕"/>
                <a:ea typeface="맑은 고딕"/>
              </a:rPr>
              <a:t>다른 학생들과 어울리는 것을 방해하는 행위는 모두 </a:t>
            </a:r>
            <a:r>
              <a:rPr lang="ko-KR" altLang="en-US" sz="1200" b="0">
                <a:latin typeface="맑은 고딕"/>
                <a:ea typeface="맑은 고딕"/>
              </a:rPr>
              <a:t>따돌림에 해당됩니다</a:t>
            </a:r>
            <a:r>
              <a:rPr lang="en-US" altLang="ko-KR" sz="1200" b="0">
                <a:latin typeface="맑은 고딕"/>
                <a:ea typeface="맑은 고딕"/>
              </a:rPr>
              <a:t>. </a:t>
            </a:r>
            <a:r>
              <a:rPr lang="ko-KR" altLang="en-US" sz="1200" b="0" spc="-50">
                <a:solidFill>
                  <a:schemeClr val="accent2"/>
                </a:solidFill>
                <a:latin typeface="맑은 고딕"/>
                <a:ea typeface="맑은 고딕"/>
              </a:rPr>
              <a:t>장난이라고 여기는 사소한 행위도 상대가 괴롭힘으로 느낀다면 학교폭력입니다</a:t>
            </a:r>
            <a:r>
              <a:rPr lang="en-US" altLang="ko-KR" sz="1200" b="0" spc="-50">
                <a:solidFill>
                  <a:schemeClr val="accent2"/>
                </a:solidFill>
                <a:latin typeface="맑은 고딕"/>
                <a:ea typeface="맑은 고딕"/>
              </a:rPr>
              <a:t>. </a:t>
            </a:r>
          </a:p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몇 문제나 맞추었나요</a:t>
            </a:r>
            <a:r>
              <a:rPr lang="en-US" altLang="ko-KR"/>
              <a:t>? </a:t>
            </a:r>
            <a:r>
              <a:rPr lang="ko-KR" altLang="en-US"/>
              <a:t>생각보다 헷갈리는 학교폭력이 많이 있습니다</a:t>
            </a:r>
            <a:r>
              <a:rPr lang="en-US" altLang="ko-KR"/>
              <a:t>. </a:t>
            </a:r>
            <a:r>
              <a:rPr lang="ko-KR" altLang="en-US"/>
              <a:t>가장 중요하고 학교폭력을 쉽게 예방하는 길은 상대가 불쾌해 하는 행동을 하지 않는 것 입니다</a:t>
            </a:r>
            <a:r>
              <a:rPr lang="en-US" altLang="ko-KR"/>
              <a:t>. ‘</a:t>
            </a:r>
            <a:r>
              <a:rPr lang="ko-KR" altLang="en-US"/>
              <a:t>내가 이런 일을 당한다면 기분이 나쁠까</a:t>
            </a:r>
            <a:r>
              <a:rPr lang="en-US" altLang="ko-KR"/>
              <a:t>? </a:t>
            </a:r>
            <a:r>
              <a:rPr lang="ko-KR" altLang="en-US"/>
              <a:t>이런 일을 당한 사람 중 기분이 나쁘다고 느낄 사람이 있을까</a:t>
            </a:r>
            <a:r>
              <a:rPr lang="en-US" altLang="ko-KR"/>
              <a:t>?’ </a:t>
            </a:r>
            <a:r>
              <a:rPr lang="ko-KR" altLang="en-US"/>
              <a:t>이러한 질문에 </a:t>
            </a:r>
            <a:r>
              <a:rPr lang="en-US" altLang="ko-KR"/>
              <a:t>yes</a:t>
            </a:r>
            <a:r>
              <a:rPr lang="ko-KR" altLang="en-US"/>
              <a:t>라는 답을 한다면 그것이 바로 학교폭력입니다</a:t>
            </a:r>
            <a:r>
              <a:rPr lang="en-US" altLang="ko-KR"/>
              <a:t>. </a:t>
            </a:r>
            <a:r>
              <a:rPr lang="ko-KR" altLang="en-US"/>
              <a:t>학교폭력에 대한 잘못된 상식을 가지고 있었다면 이번 기회에 학교폭력에 대해 확실하게 이해하기 바랍니다</a:t>
            </a:r>
            <a:r>
              <a:rPr lang="en-US" altLang="ko-KR"/>
              <a:t>. &lt;</a:t>
            </a:r>
            <a:r>
              <a:rPr lang="ko-KR" altLang="en-US"/>
              <a:t>선생님의 노하우를 활용한 훈화 또는 학생 토론을 이끌어 나갈 수 있습니다</a:t>
            </a:r>
            <a:r>
              <a:rPr lang="en-US" altLang="ko-KR"/>
              <a:t>.&gt;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그럼 모두가 학교폭력 상식 왕이 될 수 있도록 학교폭력 유형을 알아보며 정리해 보겠습니다</a:t>
            </a:r>
            <a:r>
              <a:rPr lang="en-US" altLang="ko-KR"/>
              <a:t>. </a:t>
            </a:r>
            <a:r>
              <a:rPr lang="ko-KR" altLang="en-US"/>
              <a:t>신체폭력은 일정한 장소에서 쉽게 나오지 못하도록 하는 행위인 감금</a:t>
            </a:r>
            <a:r>
              <a:rPr lang="en-US" altLang="ko-KR"/>
              <a:t>, </a:t>
            </a:r>
            <a:r>
              <a:rPr lang="ko-KR" altLang="en-US"/>
              <a:t>장난을 빙자한 꼬집기</a:t>
            </a:r>
            <a:r>
              <a:rPr lang="en-US" altLang="ko-KR"/>
              <a:t>, </a:t>
            </a:r>
            <a:r>
              <a:rPr lang="ko-KR" altLang="en-US"/>
              <a:t>때리기</a:t>
            </a:r>
            <a:r>
              <a:rPr lang="en-US" altLang="ko-KR"/>
              <a:t>, </a:t>
            </a:r>
            <a:r>
              <a:rPr lang="ko-KR" altLang="en-US"/>
              <a:t>힘껏 밀치기 등 상대학생이 폭력으로 인식하는 행위</a:t>
            </a:r>
            <a:r>
              <a:rPr lang="en-US" altLang="ko-KR"/>
              <a:t>, </a:t>
            </a:r>
            <a:r>
              <a:rPr lang="ko-KR" altLang="en-US"/>
              <a:t>신체를 손</a:t>
            </a:r>
            <a:r>
              <a:rPr lang="en-US" altLang="ko-KR"/>
              <a:t>, </a:t>
            </a:r>
            <a:r>
              <a:rPr lang="ko-KR" altLang="en-US"/>
              <a:t>발로 때리는 등 고통을 가하는 행위인 상해</a:t>
            </a:r>
            <a:r>
              <a:rPr lang="en-US" altLang="ko-KR"/>
              <a:t>, </a:t>
            </a:r>
            <a:r>
              <a:rPr lang="ko-KR" altLang="en-US"/>
              <a:t>폭행</a:t>
            </a:r>
            <a:r>
              <a:rPr lang="en-US" altLang="ko-KR"/>
              <a:t>, </a:t>
            </a:r>
            <a:r>
              <a:rPr lang="ko-KR" altLang="en-US"/>
              <a:t>상대방을 속이거나 유혹해서 일정한 장소로 데리고 가는 행위인 유인 등이 있습니다</a:t>
            </a:r>
            <a:r>
              <a:rPr lang="en-US" altLang="ko-KR"/>
              <a:t>. </a:t>
            </a:r>
            <a:r>
              <a:rPr lang="ko-KR" altLang="en-US"/>
              <a:t>일반적으로 </a:t>
            </a:r>
            <a:r>
              <a:rPr lang="en-US" altLang="ko-KR"/>
              <a:t>‘</a:t>
            </a:r>
            <a:r>
              <a:rPr lang="ko-KR" altLang="en-US"/>
              <a:t>신체폭력</a:t>
            </a:r>
            <a:r>
              <a:rPr lang="en-US" altLang="ko-KR"/>
              <a:t>=</a:t>
            </a:r>
            <a:r>
              <a:rPr lang="ko-KR" altLang="en-US"/>
              <a:t>상해</a:t>
            </a:r>
            <a:r>
              <a:rPr lang="en-US" altLang="ko-KR"/>
              <a:t>,</a:t>
            </a:r>
            <a:r>
              <a:rPr lang="ko-KR" altLang="en-US"/>
              <a:t>폭행</a:t>
            </a:r>
            <a:r>
              <a:rPr lang="en-US" altLang="ko-KR"/>
              <a:t>’</a:t>
            </a:r>
            <a:r>
              <a:rPr lang="ko-KR" altLang="en-US"/>
              <a:t> 이라고 잘못된 개념을 가지고 있는 경우도 있는데 신체폭력도 종류가 다양하다는 것을 알아야 합니다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 sz="1200">
                <a:latin typeface="+mn-lt"/>
              </a:rPr>
              <a:t>따돌림은 상대방을 의도적이고 반복적으로 피하는 행위</a:t>
            </a:r>
            <a:r>
              <a:rPr lang="en-US" altLang="ko-KR" sz="1200">
                <a:latin typeface="+mn-lt"/>
              </a:rPr>
              <a:t>, </a:t>
            </a:r>
            <a:r>
              <a:rPr lang="ko-KR" altLang="en-US" sz="1200">
                <a:latin typeface="+mn-lt"/>
              </a:rPr>
              <a:t>싫어하는 말로 바보취급 등 놀리기</a:t>
            </a:r>
            <a:r>
              <a:rPr lang="en-US" altLang="ko-KR" sz="1200">
                <a:latin typeface="+mn-lt"/>
              </a:rPr>
              <a:t>, </a:t>
            </a:r>
            <a:r>
              <a:rPr lang="ko-KR" altLang="en-US" sz="1200">
                <a:latin typeface="+mn-lt"/>
              </a:rPr>
              <a:t>빈정거림</a:t>
            </a:r>
            <a:r>
              <a:rPr lang="en-US" altLang="ko-KR" sz="1200">
                <a:latin typeface="+mn-lt"/>
              </a:rPr>
              <a:t>, </a:t>
            </a:r>
            <a:r>
              <a:rPr lang="ko-KR" altLang="en-US" sz="1200">
                <a:latin typeface="+mn-lt"/>
              </a:rPr>
              <a:t>면박주기</a:t>
            </a:r>
            <a:r>
              <a:rPr lang="en-US" altLang="ko-KR" sz="1200">
                <a:latin typeface="+mn-lt"/>
              </a:rPr>
              <a:t>, </a:t>
            </a:r>
            <a:r>
              <a:rPr lang="ko-KR" altLang="en-US" sz="1200">
                <a:latin typeface="+mn-lt"/>
              </a:rPr>
              <a:t>겁주는 행동</a:t>
            </a:r>
            <a:r>
              <a:rPr lang="en-US" altLang="ko-KR" sz="1200">
                <a:latin typeface="+mn-lt"/>
              </a:rPr>
              <a:t>, </a:t>
            </a:r>
            <a:r>
              <a:rPr lang="ko-KR" altLang="en-US" sz="1200">
                <a:latin typeface="+mn-lt"/>
              </a:rPr>
              <a:t>골탕먹이기</a:t>
            </a:r>
            <a:r>
              <a:rPr lang="en-US" altLang="ko-KR" sz="1200">
                <a:latin typeface="+mn-lt"/>
              </a:rPr>
              <a:t>, </a:t>
            </a:r>
            <a:r>
              <a:rPr lang="ko-KR" altLang="en-US" sz="1200">
                <a:latin typeface="+mn-lt"/>
              </a:rPr>
              <a:t>비웃기 등의 행위</a:t>
            </a:r>
            <a:r>
              <a:rPr lang="en-US" altLang="ko-KR" sz="1200">
                <a:latin typeface="+mn-lt"/>
              </a:rPr>
              <a:t>, </a:t>
            </a:r>
            <a:r>
              <a:rPr lang="ko-KR" altLang="en-US" sz="1200">
                <a:latin typeface="+mn-lt"/>
              </a:rPr>
              <a:t>다른 학생들과 어울리지 못하도록 막는 행위 등이 있습니다</a:t>
            </a:r>
            <a:r>
              <a:rPr lang="en-US" altLang="ko-KR" sz="1200">
                <a:latin typeface="+mn-lt"/>
              </a:rPr>
              <a:t>.</a:t>
            </a:r>
            <a:r>
              <a:rPr lang="ko-KR" altLang="en-US" sz="1200">
                <a:latin typeface="+mn-lt"/>
              </a:rPr>
              <a:t> 따돌림은 자신도 모르게 이루어지는 경우가 있으므로 조심해야 하며</a:t>
            </a:r>
            <a:r>
              <a:rPr lang="en-US" altLang="ko-KR" sz="1200">
                <a:latin typeface="+mn-lt"/>
              </a:rPr>
              <a:t>, </a:t>
            </a:r>
            <a:r>
              <a:rPr lang="ko-KR" altLang="en-US" sz="1200">
                <a:latin typeface="+mn-lt"/>
              </a:rPr>
              <a:t>서로 배려하고 존중하는 학급문화를 만드는 것이 중요합니다</a:t>
            </a:r>
            <a:r>
              <a:rPr lang="en-US" altLang="ko-KR" sz="1200">
                <a:latin typeface="+mn-lt"/>
              </a:rPr>
              <a:t>.</a:t>
            </a:r>
            <a:endParaRPr lang="ko-KR" altLang="en-US" sz="1200">
              <a:latin typeface="+mn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사이버 따돌림은 사이버모욕</a:t>
            </a:r>
            <a:r>
              <a:rPr lang="en-US" altLang="ko-KR"/>
              <a:t>, </a:t>
            </a:r>
            <a:r>
              <a:rPr lang="ko-KR" altLang="en-US"/>
              <a:t>사이버명예훼손</a:t>
            </a:r>
            <a:r>
              <a:rPr lang="en-US" altLang="ko-KR"/>
              <a:t>, </a:t>
            </a:r>
            <a:r>
              <a:rPr lang="ko-KR" altLang="en-US"/>
              <a:t>사이버 스토킹</a:t>
            </a:r>
            <a:r>
              <a:rPr lang="en-US" altLang="ko-KR"/>
              <a:t>, </a:t>
            </a:r>
            <a:r>
              <a:rPr lang="ko-KR" altLang="en-US"/>
              <a:t>인증놀이</a:t>
            </a:r>
            <a:r>
              <a:rPr lang="en-US" altLang="ko-KR"/>
              <a:t>, </a:t>
            </a:r>
            <a:r>
              <a:rPr lang="ko-KR" altLang="en-US"/>
              <a:t>사이버음란물 유통</a:t>
            </a:r>
            <a:r>
              <a:rPr lang="en-US" altLang="ko-KR"/>
              <a:t>, </a:t>
            </a:r>
            <a:r>
              <a:rPr lang="ko-KR" altLang="en-US"/>
              <a:t>대화명 테러</a:t>
            </a:r>
            <a:r>
              <a:rPr lang="en-US" altLang="ko-KR"/>
              <a:t>, </a:t>
            </a:r>
            <a:r>
              <a:rPr lang="ko-KR" altLang="en-US"/>
              <a:t>게임 부주 강요 등 정보통신기기를 이용하여 괴롭히는 행위</a:t>
            </a:r>
          </a:p>
          <a:p>
            <a:pPr lvl="0">
              <a:defRPr/>
            </a:pPr>
            <a:r>
              <a:rPr lang="ko-KR" altLang="en-US"/>
              <a:t>특정인에 대한 허위 글이나 개인의 사생활에 관한 사실을 인터넷</a:t>
            </a:r>
            <a:r>
              <a:rPr lang="en-US" altLang="ko-KR"/>
              <a:t>, SNS </a:t>
            </a:r>
            <a:r>
              <a:rPr lang="ko-KR" altLang="en-US"/>
              <a:t>등을 통해 불특정 다수에 공개하는 행위</a:t>
            </a:r>
          </a:p>
          <a:p>
            <a:pPr lvl="0">
              <a:defRPr/>
            </a:pPr>
            <a:r>
              <a:rPr lang="ko-KR" altLang="en-US"/>
              <a:t>특정인에 대해 모욕적인 언사나 욕설 등을 인터넷 게시판</a:t>
            </a:r>
            <a:r>
              <a:rPr lang="en-US" altLang="ko-KR"/>
              <a:t>, </a:t>
            </a:r>
            <a:r>
              <a:rPr lang="ko-KR" altLang="en-US"/>
              <a:t>채팅방</a:t>
            </a:r>
            <a:r>
              <a:rPr lang="en-US" altLang="ko-KR"/>
              <a:t>, </a:t>
            </a:r>
            <a:r>
              <a:rPr lang="ko-KR" altLang="en-US"/>
              <a:t>카페 등에 올리는 행위</a:t>
            </a:r>
          </a:p>
          <a:p>
            <a:pPr lvl="0">
              <a:defRPr/>
            </a:pPr>
            <a:r>
              <a:rPr lang="ko-KR" altLang="en-US"/>
              <a:t>공포심이나 불안감을 유발하는 문자</a:t>
            </a:r>
            <a:r>
              <a:rPr lang="en-US" altLang="ko-KR"/>
              <a:t>, </a:t>
            </a:r>
            <a:r>
              <a:rPr lang="ko-KR" altLang="en-US"/>
              <a:t>음향</a:t>
            </a:r>
            <a:r>
              <a:rPr lang="en-US" altLang="ko-KR"/>
              <a:t>, </a:t>
            </a:r>
            <a:r>
              <a:rPr lang="ko-KR" altLang="en-US"/>
              <a:t>영상 등을 정보통신망을 통해 반복적으로 보내는 행위 등이 있습니다</a:t>
            </a:r>
            <a:r>
              <a:rPr lang="en-US" altLang="ko-KR"/>
              <a:t>. </a:t>
            </a:r>
            <a:r>
              <a:rPr lang="ko-KR" altLang="en-US"/>
              <a:t>인터넷은 자신의 의도와는 다르게 해석될 수가 있으므로 특히 조심해야 합니다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언어폭력은 여러 사람 앞에서 상대방의 명예를 훼손하는 구체적인 말을 하거나 그런 내용의 글을 인터넷</a:t>
            </a:r>
            <a:r>
              <a:rPr lang="en-US" altLang="ko-KR"/>
              <a:t>, SNS </a:t>
            </a:r>
            <a:r>
              <a:rPr lang="ko-KR" altLang="en-US"/>
              <a:t>등으로 퍼뜨리는 행위인 명예훼손</a:t>
            </a:r>
            <a:r>
              <a:rPr lang="en-US" altLang="ko-KR"/>
              <a:t>, </a:t>
            </a:r>
            <a:r>
              <a:rPr lang="ko-KR" altLang="en-US"/>
              <a:t>내용이 진실이라고 하더라도 범죄이고</a:t>
            </a:r>
            <a:r>
              <a:rPr lang="en-US" altLang="ko-KR"/>
              <a:t>, </a:t>
            </a:r>
            <a:r>
              <a:rPr lang="ko-KR" altLang="en-US"/>
              <a:t>허위인 경우에는 형법상 가중처벌 대상이 됩니다</a:t>
            </a:r>
            <a:r>
              <a:rPr lang="en-US" altLang="ko-KR"/>
              <a:t>.</a:t>
            </a:r>
          </a:p>
          <a:p>
            <a:pPr lvl="0">
              <a:defRPr/>
            </a:pPr>
            <a:r>
              <a:rPr lang="ko-KR" altLang="en-US"/>
              <a:t>여러 사람 앞에서 모욕적인 용어를 지속적으로 말하거나 그런 내용의 글을 인터넷</a:t>
            </a:r>
            <a:r>
              <a:rPr lang="en-US" altLang="ko-KR"/>
              <a:t>, SNS </a:t>
            </a:r>
            <a:r>
              <a:rPr lang="ko-KR" altLang="en-US"/>
              <a:t>등으로 퍼뜨리는 행위 신체 등에 해를 끼칠 듯한 언행과 문자메시지 등으로 겁을 주는 행위 등이 있으며 언어폭력의 경우 가장 흔하게 나타나는 학교폭력 유형으로 가장 조심해야 할 부분입니다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강요는 빵 셔틀</a:t>
            </a:r>
            <a:r>
              <a:rPr lang="en-US" altLang="ko-KR"/>
              <a:t>, </a:t>
            </a:r>
            <a:r>
              <a:rPr lang="ko-KR" altLang="en-US"/>
              <a:t>와이파이 셔틀</a:t>
            </a:r>
            <a:r>
              <a:rPr lang="en-US" altLang="ko-KR"/>
              <a:t>, </a:t>
            </a:r>
            <a:r>
              <a:rPr lang="ko-KR" altLang="en-US"/>
              <a:t>과제 대행</a:t>
            </a:r>
            <a:r>
              <a:rPr lang="en-US" altLang="ko-KR"/>
              <a:t>, </a:t>
            </a:r>
            <a:r>
              <a:rPr lang="ko-KR" altLang="en-US"/>
              <a:t>게임 대행</a:t>
            </a:r>
            <a:r>
              <a:rPr lang="en-US" altLang="ko-KR"/>
              <a:t>, </a:t>
            </a:r>
            <a:r>
              <a:rPr lang="ko-KR" altLang="en-US"/>
              <a:t>심부름 등 의사에 반하는 행동을 강제로 요구하는 행위 강제적 심부름</a:t>
            </a:r>
            <a:r>
              <a:rPr lang="en-US" altLang="ko-KR"/>
              <a:t>, </a:t>
            </a:r>
            <a:r>
              <a:rPr lang="ko-KR" altLang="en-US"/>
              <a:t>폭행 또는 협박으로 상대방의 권리 행사를 방해하거나 해야 할 의무가 없는 일을 하게 하는 행위 등이 있습니다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금품갈취는 돌려 줄 생각이 없으면서 돈을 요구하는 행위</a:t>
            </a:r>
            <a:r>
              <a:rPr lang="en-US" altLang="ko-KR"/>
              <a:t>, </a:t>
            </a:r>
            <a:r>
              <a:rPr lang="ko-KR" altLang="en-US"/>
              <a:t>옷</a:t>
            </a:r>
            <a:r>
              <a:rPr lang="en-US" altLang="ko-KR"/>
              <a:t>, </a:t>
            </a:r>
            <a:r>
              <a:rPr lang="ko-KR" altLang="en-US"/>
              <a:t>문구류 등을 빌린다며 가져간 뒤 되돌려주지 않는 행위</a:t>
            </a:r>
            <a:r>
              <a:rPr lang="en-US" altLang="ko-KR"/>
              <a:t>, </a:t>
            </a:r>
            <a:r>
              <a:rPr lang="ko-KR" altLang="en-US"/>
              <a:t>일부러 물품을 망가뜨리는 행위</a:t>
            </a:r>
            <a:r>
              <a:rPr lang="en-US" altLang="ko-KR"/>
              <a:t>, </a:t>
            </a:r>
            <a:r>
              <a:rPr lang="ko-KR" altLang="en-US"/>
              <a:t>돈을 걷어오라고 하는 행위 등이 있습니다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지금까지 </a:t>
            </a:r>
            <a:r>
              <a:rPr lang="en-US" altLang="ko-KR"/>
              <a:t>‘</a:t>
            </a:r>
            <a:r>
              <a:rPr lang="ko-KR" altLang="en-US"/>
              <a:t>학교폭력</a:t>
            </a:r>
            <a:r>
              <a:rPr lang="en-US" altLang="ko-KR"/>
              <a:t> </a:t>
            </a:r>
            <a:r>
              <a:rPr lang="ko-KR" altLang="en-US"/>
              <a:t>예방의 첫걸음</a:t>
            </a:r>
            <a:r>
              <a:rPr lang="en-US" altLang="ko-KR"/>
              <a:t>’</a:t>
            </a:r>
            <a:r>
              <a:rPr lang="ko-KR" altLang="en-US"/>
              <a:t>라는 주제로 학교폭력에 대해 알아보았습니다</a:t>
            </a:r>
            <a:r>
              <a:rPr lang="en-US" altLang="ko-KR"/>
              <a:t>. </a:t>
            </a:r>
            <a:r>
              <a:rPr lang="ko-KR" altLang="en-US"/>
              <a:t>역지사지라는 말을 아시죠</a:t>
            </a:r>
            <a:r>
              <a:rPr lang="en-US" altLang="ko-KR"/>
              <a:t>? </a:t>
            </a:r>
            <a:r>
              <a:rPr lang="ko-KR" altLang="en-US"/>
              <a:t>내가 만일 이런 일을 당했다면 어떤 기분일지 생각해보고 조금이라도 기분이 나쁠 것 같다면 친구관계에서 해서는 안 되는 일이라는 것을 명심해야 합니다</a:t>
            </a:r>
            <a:r>
              <a:rPr lang="en-US" altLang="ko-KR"/>
              <a:t>. </a:t>
            </a:r>
            <a:r>
              <a:rPr lang="ko-KR" altLang="en-US"/>
              <a:t>학교폭력에 대한 상식을 넓혀 다 함께 배려하고 어울리며 행복하고 건강한 학급을 향해 나아가길 바랍니다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emf"/><Relationship Id="rId11" Type="http://schemas.openxmlformats.org/officeDocument/2006/relationships/image" Target="../media/image10.gif"/><Relationship Id="rId5" Type="http://schemas.openxmlformats.org/officeDocument/2006/relationships/image" Target="../media/image4.wmf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중학교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1216083" y="1653209"/>
            <a:ext cx="8229973" cy="1074698"/>
            <a:chOff x="1211687" y="1653209"/>
            <a:chExt cx="8229973" cy="1074698"/>
          </a:xfrm>
        </p:grpSpPr>
        <p:sp>
          <p:nvSpPr>
            <p:cNvPr id="7" name="직사각형 6"/>
            <p:cNvSpPr/>
            <p:nvPr/>
          </p:nvSpPr>
          <p:spPr>
            <a:xfrm>
              <a:off x="1529373" y="1686548"/>
              <a:ext cx="7625862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4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학교폭력 예방의 </a:t>
              </a:r>
              <a:r>
                <a:rPr kumimoji="1" lang="ko-KR" altLang="en-US" sz="5400" b="1" spc="-1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첫</a:t>
              </a:r>
              <a:r>
                <a:rPr kumimoji="1" lang="en-US" altLang="ko-KR" sz="54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5400" b="1" spc="-1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걸음</a:t>
              </a:r>
              <a:endParaRPr kumimoji="1" lang="ko-KR" altLang="en-US" sz="5400" b="1" spc="-1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73BD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>
              <a:off x="1211687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 flipH="1" flipV="1">
              <a:off x="8754336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17"/>
          <p:cNvGrpSpPr/>
          <p:nvPr/>
        </p:nvGrpSpPr>
        <p:grpSpPr>
          <a:xfrm>
            <a:off x="3586076" y="1131764"/>
            <a:ext cx="3560823" cy="447998"/>
            <a:chOff x="3689700" y="1131764"/>
            <a:chExt cx="3521246" cy="447998"/>
          </a:xfrm>
        </p:grpSpPr>
        <p:sp>
          <p:nvSpPr>
            <p:cNvPr id="19" name="자유형 18"/>
            <p:cNvSpPr/>
            <p:nvPr/>
          </p:nvSpPr>
          <p:spPr>
            <a:xfrm>
              <a:off x="3689700" y="1131764"/>
              <a:ext cx="720896" cy="447998"/>
            </a:xfrm>
            <a:custGeom>
              <a:avLst/>
              <a:gdLst>
                <a:gd name="connsiteX0" fmla="*/ 0 w 720896"/>
                <a:gd name="connsiteY0" fmla="*/ 0 h 447998"/>
                <a:gd name="connsiteX1" fmla="*/ 720896 w 720896"/>
                <a:gd name="connsiteY1" fmla="*/ 0 h 447998"/>
                <a:gd name="connsiteX2" fmla="*/ 720896 w 720896"/>
                <a:gd name="connsiteY2" fmla="*/ 447998 h 447998"/>
                <a:gd name="connsiteX3" fmla="*/ 0 w 720896"/>
                <a:gd name="connsiteY3" fmla="*/ 447998 h 447998"/>
                <a:gd name="connsiteX4" fmla="*/ 125266 w 720896"/>
                <a:gd name="connsiteY4" fmla="*/ 212008 h 447998"/>
                <a:gd name="connsiteX5" fmla="*/ 0 w 720896"/>
                <a:gd name="connsiteY5" fmla="*/ 0 h 44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96" h="447998">
                  <a:moveTo>
                    <a:pt x="0" y="0"/>
                  </a:moveTo>
                  <a:lnTo>
                    <a:pt x="720896" y="0"/>
                  </a:lnTo>
                  <a:lnTo>
                    <a:pt x="720896" y="447998"/>
                  </a:lnTo>
                  <a:lnTo>
                    <a:pt x="0" y="447998"/>
                  </a:lnTo>
                  <a:lnTo>
                    <a:pt x="125266" y="2120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solidFill>
                  <a:schemeClr val="tx1"/>
                </a:solidFill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 flipH="1">
              <a:off x="4400900" y="1131764"/>
              <a:ext cx="720896" cy="447998"/>
            </a:xfrm>
            <a:custGeom>
              <a:avLst/>
              <a:gdLst>
                <a:gd name="connsiteX0" fmla="*/ 0 w 720896"/>
                <a:gd name="connsiteY0" fmla="*/ 0 h 447998"/>
                <a:gd name="connsiteX1" fmla="*/ 720896 w 720896"/>
                <a:gd name="connsiteY1" fmla="*/ 0 h 447998"/>
                <a:gd name="connsiteX2" fmla="*/ 720896 w 720896"/>
                <a:gd name="connsiteY2" fmla="*/ 447998 h 447998"/>
                <a:gd name="connsiteX3" fmla="*/ 0 w 720896"/>
                <a:gd name="connsiteY3" fmla="*/ 447998 h 447998"/>
                <a:gd name="connsiteX4" fmla="*/ 125266 w 720896"/>
                <a:gd name="connsiteY4" fmla="*/ 212008 h 447998"/>
                <a:gd name="connsiteX5" fmla="*/ 0 w 720896"/>
                <a:gd name="connsiteY5" fmla="*/ 0 h 44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96" h="447998">
                  <a:moveTo>
                    <a:pt x="0" y="0"/>
                  </a:moveTo>
                  <a:lnTo>
                    <a:pt x="720896" y="0"/>
                  </a:lnTo>
                  <a:lnTo>
                    <a:pt x="720896" y="447998"/>
                  </a:lnTo>
                  <a:lnTo>
                    <a:pt x="0" y="447998"/>
                  </a:lnTo>
                  <a:lnTo>
                    <a:pt x="125266" y="2120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solidFill>
                  <a:schemeClr val="tx1"/>
                </a:solidFill>
              </a:endParaRPr>
            </a:p>
          </p:txBody>
        </p:sp>
        <p:sp>
          <p:nvSpPr>
            <p:cNvPr id="25" name="자유형 24"/>
            <p:cNvSpPr/>
            <p:nvPr/>
          </p:nvSpPr>
          <p:spPr>
            <a:xfrm flipH="1">
              <a:off x="4889850" y="1131764"/>
              <a:ext cx="720896" cy="447998"/>
            </a:xfrm>
            <a:custGeom>
              <a:avLst/>
              <a:gdLst>
                <a:gd name="connsiteX0" fmla="*/ 0 w 720896"/>
                <a:gd name="connsiteY0" fmla="*/ 0 h 447998"/>
                <a:gd name="connsiteX1" fmla="*/ 720896 w 720896"/>
                <a:gd name="connsiteY1" fmla="*/ 0 h 447998"/>
                <a:gd name="connsiteX2" fmla="*/ 720896 w 720896"/>
                <a:gd name="connsiteY2" fmla="*/ 447998 h 447998"/>
                <a:gd name="connsiteX3" fmla="*/ 0 w 720896"/>
                <a:gd name="connsiteY3" fmla="*/ 447998 h 447998"/>
                <a:gd name="connsiteX4" fmla="*/ 125266 w 720896"/>
                <a:gd name="connsiteY4" fmla="*/ 212008 h 447998"/>
                <a:gd name="connsiteX5" fmla="*/ 0 w 720896"/>
                <a:gd name="connsiteY5" fmla="*/ 0 h 44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96" h="447998">
                  <a:moveTo>
                    <a:pt x="0" y="0"/>
                  </a:moveTo>
                  <a:lnTo>
                    <a:pt x="720896" y="0"/>
                  </a:lnTo>
                  <a:lnTo>
                    <a:pt x="720896" y="447998"/>
                  </a:lnTo>
                  <a:lnTo>
                    <a:pt x="0" y="447998"/>
                  </a:lnTo>
                  <a:lnTo>
                    <a:pt x="125266" y="2120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solidFill>
                  <a:schemeClr val="tx1"/>
                </a:solidFill>
              </a:endParaRPr>
            </a:p>
          </p:txBody>
        </p:sp>
        <p:sp>
          <p:nvSpPr>
            <p:cNvPr id="35" name="자유형 34"/>
            <p:cNvSpPr/>
            <p:nvPr/>
          </p:nvSpPr>
          <p:spPr>
            <a:xfrm flipH="1">
              <a:off x="5362290" y="1131764"/>
              <a:ext cx="720896" cy="447998"/>
            </a:xfrm>
            <a:custGeom>
              <a:avLst/>
              <a:gdLst>
                <a:gd name="connsiteX0" fmla="*/ 0 w 720896"/>
                <a:gd name="connsiteY0" fmla="*/ 0 h 447998"/>
                <a:gd name="connsiteX1" fmla="*/ 720896 w 720896"/>
                <a:gd name="connsiteY1" fmla="*/ 0 h 447998"/>
                <a:gd name="connsiteX2" fmla="*/ 720896 w 720896"/>
                <a:gd name="connsiteY2" fmla="*/ 447998 h 447998"/>
                <a:gd name="connsiteX3" fmla="*/ 0 w 720896"/>
                <a:gd name="connsiteY3" fmla="*/ 447998 h 447998"/>
                <a:gd name="connsiteX4" fmla="*/ 125266 w 720896"/>
                <a:gd name="connsiteY4" fmla="*/ 212008 h 447998"/>
                <a:gd name="connsiteX5" fmla="*/ 0 w 720896"/>
                <a:gd name="connsiteY5" fmla="*/ 0 h 44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96" h="447998">
                  <a:moveTo>
                    <a:pt x="0" y="0"/>
                  </a:moveTo>
                  <a:lnTo>
                    <a:pt x="720896" y="0"/>
                  </a:lnTo>
                  <a:lnTo>
                    <a:pt x="720896" y="447998"/>
                  </a:lnTo>
                  <a:lnTo>
                    <a:pt x="0" y="447998"/>
                  </a:lnTo>
                  <a:lnTo>
                    <a:pt x="125266" y="2120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solidFill>
                  <a:schemeClr val="tx1"/>
                </a:solidFill>
              </a:endParaRPr>
            </a:p>
          </p:txBody>
        </p:sp>
        <p:sp>
          <p:nvSpPr>
            <p:cNvPr id="33" name="자유형 32"/>
            <p:cNvSpPr/>
            <p:nvPr/>
          </p:nvSpPr>
          <p:spPr>
            <a:xfrm flipH="1">
              <a:off x="5926170" y="1131764"/>
              <a:ext cx="720896" cy="447998"/>
            </a:xfrm>
            <a:custGeom>
              <a:avLst/>
              <a:gdLst>
                <a:gd name="connsiteX0" fmla="*/ 0 w 720896"/>
                <a:gd name="connsiteY0" fmla="*/ 0 h 447998"/>
                <a:gd name="connsiteX1" fmla="*/ 720896 w 720896"/>
                <a:gd name="connsiteY1" fmla="*/ 0 h 447998"/>
                <a:gd name="connsiteX2" fmla="*/ 720896 w 720896"/>
                <a:gd name="connsiteY2" fmla="*/ 447998 h 447998"/>
                <a:gd name="connsiteX3" fmla="*/ 0 w 720896"/>
                <a:gd name="connsiteY3" fmla="*/ 447998 h 447998"/>
                <a:gd name="connsiteX4" fmla="*/ 125266 w 720896"/>
                <a:gd name="connsiteY4" fmla="*/ 212008 h 447998"/>
                <a:gd name="connsiteX5" fmla="*/ 0 w 720896"/>
                <a:gd name="connsiteY5" fmla="*/ 0 h 44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96" h="447998">
                  <a:moveTo>
                    <a:pt x="0" y="0"/>
                  </a:moveTo>
                  <a:lnTo>
                    <a:pt x="720896" y="0"/>
                  </a:lnTo>
                  <a:lnTo>
                    <a:pt x="720896" y="447998"/>
                  </a:lnTo>
                  <a:lnTo>
                    <a:pt x="0" y="447998"/>
                  </a:lnTo>
                  <a:lnTo>
                    <a:pt x="125266" y="2120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solidFill>
                  <a:schemeClr val="tx1"/>
                </a:solidFill>
              </a:endParaRPr>
            </a:p>
          </p:txBody>
        </p:sp>
        <p:sp>
          <p:nvSpPr>
            <p:cNvPr id="34" name="자유형 33"/>
            <p:cNvSpPr/>
            <p:nvPr/>
          </p:nvSpPr>
          <p:spPr>
            <a:xfrm flipH="1">
              <a:off x="6490050" y="1131764"/>
              <a:ext cx="720896" cy="447998"/>
            </a:xfrm>
            <a:custGeom>
              <a:avLst/>
              <a:gdLst>
                <a:gd name="connsiteX0" fmla="*/ 0 w 720896"/>
                <a:gd name="connsiteY0" fmla="*/ 0 h 447998"/>
                <a:gd name="connsiteX1" fmla="*/ 720896 w 720896"/>
                <a:gd name="connsiteY1" fmla="*/ 0 h 447998"/>
                <a:gd name="connsiteX2" fmla="*/ 720896 w 720896"/>
                <a:gd name="connsiteY2" fmla="*/ 447998 h 447998"/>
                <a:gd name="connsiteX3" fmla="*/ 0 w 720896"/>
                <a:gd name="connsiteY3" fmla="*/ 447998 h 447998"/>
                <a:gd name="connsiteX4" fmla="*/ 125266 w 720896"/>
                <a:gd name="connsiteY4" fmla="*/ 212008 h 447998"/>
                <a:gd name="connsiteX5" fmla="*/ 0 w 720896"/>
                <a:gd name="connsiteY5" fmla="*/ 0 h 44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96" h="447998">
                  <a:moveTo>
                    <a:pt x="0" y="0"/>
                  </a:moveTo>
                  <a:lnTo>
                    <a:pt x="720896" y="0"/>
                  </a:lnTo>
                  <a:lnTo>
                    <a:pt x="720896" y="447998"/>
                  </a:lnTo>
                  <a:lnTo>
                    <a:pt x="0" y="447998"/>
                  </a:lnTo>
                  <a:lnTo>
                    <a:pt x="125266" y="2120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solidFill>
                  <a:schemeClr val="tx1"/>
                </a:solidFill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3879187" y="1124931"/>
            <a:ext cx="305168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ctr" latinLnBrk="0"/>
            <a:r>
              <a:rPr lang="ko-KR" altLang="en-US" sz="2400" b="1" spc="-15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인식 및 대처</a:t>
            </a: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2581" y="3378110"/>
            <a:ext cx="1632177" cy="291519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2410" y="3378110"/>
            <a:ext cx="1752888" cy="291519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수업열기 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292951"/>
                <a:ext cx="2559055" cy="101935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학교폭력의 심각성 인식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282545"/>
                <a:ext cx="2559055" cy="15495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학교폭력 예방 퀴즈대회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 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282545"/>
                <a:ext cx="2559055" cy="15495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학교폭력 유형 알아보기</a:t>
                </a: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645279"/>
            <a:ext cx="9774731" cy="39953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학교폭력의 심각성을 인식하고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학교폭력의 유형을 말할 수 있다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399424" y="1140750"/>
            <a:ext cx="4765794" cy="430887"/>
            <a:chOff x="399424" y="768542"/>
            <a:chExt cx="4765794" cy="4308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목표</a:t>
              </a:r>
            </a:p>
          </p:txBody>
        </p:sp>
        <p:sp>
          <p:nvSpPr>
            <p:cNvPr id="48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64" name="그룹 63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65" name="그룹 64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7" name="모서리가 둥근 직사각형 66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68" name="그룹 67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9" name="그룹 68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70" name="그룹 69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66" name="모서리가 둥근 직사각형 65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06140" y="585225"/>
              <a:ext cx="1413686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3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  <a:endParaRPr kumimoji="1" lang="ko-KR" altLang="en-US" sz="26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학교폭력의 심각성 인식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893277" y="1317927"/>
            <a:ext cx="6906846" cy="638021"/>
            <a:chOff x="1932354" y="1317927"/>
            <a:chExt cx="6906846" cy="638021"/>
          </a:xfrm>
        </p:grpSpPr>
        <p:sp>
          <p:nvSpPr>
            <p:cNvPr id="63" name="직사각형 62"/>
            <p:cNvSpPr/>
            <p:nvPr/>
          </p:nvSpPr>
          <p:spPr>
            <a:xfrm>
              <a:off x="1932354" y="1463505"/>
              <a:ext cx="690684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 피해 응답률</a:t>
              </a:r>
            </a:p>
          </p:txBody>
        </p:sp>
        <p:pic>
          <p:nvPicPr>
            <p:cNvPr id="80" name="그림 7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941808" y="1317927"/>
              <a:ext cx="462280" cy="431481"/>
            </a:xfrm>
            <a:prstGeom prst="rect">
              <a:avLst/>
            </a:prstGeom>
          </p:spPr>
        </p:pic>
        <p:pic>
          <p:nvPicPr>
            <p:cNvPr id="81" name="그림 8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367465" y="1317927"/>
              <a:ext cx="462280" cy="431481"/>
            </a:xfrm>
            <a:prstGeom prst="rect">
              <a:avLst/>
            </a:prstGeom>
          </p:spPr>
        </p:pic>
      </p:grpSp>
      <p:pic>
        <p:nvPicPr>
          <p:cNvPr id="35" name="그림 34">
            <a:extLst>
              <a:ext uri="{FF2B5EF4-FFF2-40B4-BE49-F238E27FC236}">
                <a16:creationId xmlns:a16="http://schemas.microsoft.com/office/drawing/2014/main" id="{C6EAAF72-4C78-4705-98C7-D562F4945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4674" y="2815106"/>
            <a:ext cx="5204053" cy="3249632"/>
          </a:xfrm>
          <a:prstGeom prst="rect">
            <a:avLst/>
          </a:prstGeom>
        </p:spPr>
      </p:pic>
      <p:sp>
        <p:nvSpPr>
          <p:cNvPr id="37" name="직사각형 36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‘2022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 학교폭력 실태조사 결과 발표’ 교육부 보도자료 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2022.9.6.</a:t>
            </a: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9155257E-5803-4687-96D0-3989190CBFA2}"/>
              </a:ext>
            </a:extLst>
          </p:cNvPr>
          <p:cNvGrpSpPr/>
          <p:nvPr/>
        </p:nvGrpSpPr>
        <p:grpSpPr>
          <a:xfrm>
            <a:off x="7468507" y="2336800"/>
            <a:ext cx="1090136" cy="1091384"/>
            <a:chOff x="11334313" y="3180024"/>
            <a:chExt cx="790632" cy="768956"/>
          </a:xfrm>
        </p:grpSpPr>
        <p:sp>
          <p:nvSpPr>
            <p:cNvPr id="39" name="포인트가 24개인 별 153">
              <a:extLst>
                <a:ext uri="{FF2B5EF4-FFF2-40B4-BE49-F238E27FC236}">
                  <a16:creationId xmlns:a16="http://schemas.microsoft.com/office/drawing/2014/main" id="{086E8241-0EC5-47FC-A7B4-27743C791F54}"/>
                </a:ext>
              </a:extLst>
            </p:cNvPr>
            <p:cNvSpPr/>
            <p:nvPr/>
          </p:nvSpPr>
          <p:spPr>
            <a:xfrm>
              <a:off x="11334313" y="3180024"/>
              <a:ext cx="790632" cy="768956"/>
            </a:xfrm>
            <a:prstGeom prst="star24">
              <a:avLst>
                <a:gd name="adj" fmla="val 43582"/>
              </a:avLst>
            </a:prstGeom>
            <a:solidFill>
              <a:srgbClr val="EE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3600" b="1" spc="-150">
                <a:solidFill>
                  <a:prstClr val="white"/>
                </a:solidFill>
              </a:endParaRP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1DCD5585-F109-418B-91E2-2F65149F7571}"/>
                </a:ext>
              </a:extLst>
            </p:cNvPr>
            <p:cNvSpPr/>
            <p:nvPr/>
          </p:nvSpPr>
          <p:spPr>
            <a:xfrm>
              <a:off x="11364717" y="3408371"/>
              <a:ext cx="710014" cy="312264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spAutoFit/>
            </a:bodyPr>
            <a:lstStyle/>
            <a:p>
              <a:pPr algn="ctr" defTabSz="873446" latinLnBrk="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US" altLang="ko-KR" sz="1600" b="1" spc="-1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pitchFamily="34" charset="0"/>
                </a:rPr>
                <a:t>2013</a:t>
              </a:r>
              <a:r>
                <a:rPr lang="ko-KR" altLang="en-US" sz="1600" b="1" spc="-1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pitchFamily="34" charset="0"/>
                </a:rPr>
                <a:t>년</a:t>
              </a:r>
            </a:p>
            <a:p>
              <a:pPr algn="ctr" defTabSz="873446" latinLnBrk="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ko-KR" altLang="en-US" sz="1600" b="1" spc="-1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pitchFamily="34" charset="0"/>
                </a:rPr>
                <a:t>이후 최대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503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64" name="그룹 63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65" name="그룹 64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7" name="모서리가 둥근 직사각형 66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68" name="그룹 67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9" name="그룹 68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70" name="그룹 69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66" name="모서리가 둥근 직사각형 65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06140" y="585225"/>
              <a:ext cx="1374609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3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  <a:endParaRPr kumimoji="1" lang="ko-KR" altLang="en-US" sz="26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학교폭력의 심각성 인식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893277" y="1317927"/>
            <a:ext cx="6906846" cy="638021"/>
            <a:chOff x="1932354" y="1317927"/>
            <a:chExt cx="6906846" cy="638021"/>
          </a:xfrm>
        </p:grpSpPr>
        <p:sp>
          <p:nvSpPr>
            <p:cNvPr id="63" name="직사각형 62"/>
            <p:cNvSpPr/>
            <p:nvPr/>
          </p:nvSpPr>
          <p:spPr>
            <a:xfrm>
              <a:off x="1932354" y="1463505"/>
              <a:ext cx="690684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점점 교묘해지는 학교폭력</a:t>
              </a:r>
            </a:p>
          </p:txBody>
        </p:sp>
        <p:pic>
          <p:nvPicPr>
            <p:cNvPr id="80" name="그림 7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613562" y="1317927"/>
              <a:ext cx="462280" cy="431481"/>
            </a:xfrm>
            <a:prstGeom prst="rect">
              <a:avLst/>
            </a:prstGeom>
          </p:spPr>
        </p:pic>
        <p:pic>
          <p:nvPicPr>
            <p:cNvPr id="81" name="그림 8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711342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37" name="직사각형 36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‘2022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 학교폭력 실태조사 결과 발표’ 교육부 보도자료 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2022.9.6.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CF89730-DE24-4900-A24D-784011A6A5C0}"/>
              </a:ext>
            </a:extLst>
          </p:cNvPr>
          <p:cNvSpPr txBox="1"/>
          <p:nvPr/>
        </p:nvSpPr>
        <p:spPr>
          <a:xfrm>
            <a:off x="1682263" y="2592934"/>
            <a:ext cx="73288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ko-KR" altLang="en-US" sz="20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학교폭력의 유형은 과거와 현재</a:t>
            </a:r>
            <a:r>
              <a:rPr lang="en-US" altLang="ko-KR" sz="20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어떻게 달라졌나요</a:t>
            </a:r>
            <a:r>
              <a:rPr lang="en-US" altLang="ko-KR" sz="20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27293" y="3061158"/>
            <a:ext cx="3238814" cy="369332"/>
          </a:xfrm>
          <a:prstGeom prst="rect">
            <a:avLst/>
          </a:prstGeom>
          <a:noFill/>
          <a:ln w="28575">
            <a:solidFill>
              <a:srgbClr val="EE6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단순</a:t>
            </a:r>
            <a:r>
              <a:rPr lang="en-US" altLang="ko-KR" sz="1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r>
              <a:rPr lang="ko-KR" altLang="en-US" sz="1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싸움</a:t>
            </a:r>
            <a:r>
              <a:rPr lang="en-US" altLang="ko-KR" sz="1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lang="en-US" altLang="ko-KR" sz="1800" b="1" spc="-1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800" b="1" spc="-1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은밀</a:t>
            </a:r>
            <a:r>
              <a:rPr lang="en-US" altLang="ko-KR" sz="1800" b="1" spc="-1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? </a:t>
            </a:r>
            <a:r>
              <a:rPr lang="ko-KR" altLang="en-US" sz="1800" b="1" spc="-1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지속</a:t>
            </a:r>
            <a:r>
              <a:rPr lang="en-US" altLang="ko-KR" sz="1800" b="1" spc="-1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?</a:t>
            </a:r>
            <a:endParaRPr lang="ko-KR" altLang="en-US" sz="18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양쪽 모서리가 둥근 사각형 16">
            <a:extLst>
              <a:ext uri="{FF2B5EF4-FFF2-40B4-BE49-F238E27FC236}">
                <a16:creationId xmlns:a16="http://schemas.microsoft.com/office/drawing/2014/main" id="{1843234F-2894-4937-A55D-7301E1B7FB62}"/>
              </a:ext>
            </a:extLst>
          </p:cNvPr>
          <p:cNvSpPr/>
          <p:nvPr/>
        </p:nvSpPr>
        <p:spPr>
          <a:xfrm>
            <a:off x="2184157" y="3544538"/>
            <a:ext cx="6325086" cy="419457"/>
          </a:xfrm>
          <a:prstGeom prst="round2Same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fontAlgn="ctr" latinLnBrk="0"/>
            <a:r>
              <a:rPr lang="ko-KR" altLang="en-US" sz="20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발생 중 가장 심각한 유형은</a:t>
            </a:r>
            <a:r>
              <a:rPr lang="en-US" altLang="ko-KR" sz="20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20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1" name="그림 40">
            <a:extLst>
              <a:ext uri="{FF2B5EF4-FFF2-40B4-BE49-F238E27FC236}">
                <a16:creationId xmlns:a16="http://schemas.microsoft.com/office/drawing/2014/main" id="{E5E99C3B-7DBE-4563-BED8-A51723F5B9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939" y="3954554"/>
            <a:ext cx="8837521" cy="232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97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 animBg="1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922584" cy="561768"/>
              <a:chOff x="1" y="504396"/>
              <a:chExt cx="1922584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421502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예방 퀴즈대회 </a:t>
              </a: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25" name="그룹 24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27" name="모서리가 둥근 직사각형 26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28" name="그룹 27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29" name="그룹 28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3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30" name="그룹 29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26" name="모서리가 둥근 직사각형 25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031240" y="3586304"/>
            <a:ext cx="8630920" cy="9787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48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예방 퀴즈대회</a:t>
            </a:r>
          </a:p>
        </p:txBody>
      </p:sp>
    </p:spTree>
    <p:extLst>
      <p:ext uri="{BB962C8B-B14F-4D97-AF65-F5344CB8AC3E}">
        <p14:creationId xmlns:p14="http://schemas.microsoft.com/office/powerpoint/2010/main" val="208693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예방 퀴즈대회 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1940852" y="1296825"/>
            <a:ext cx="6835142" cy="638022"/>
            <a:chOff x="1940852" y="1296825"/>
            <a:chExt cx="6835142" cy="638022"/>
          </a:xfrm>
        </p:grpSpPr>
        <p:sp>
          <p:nvSpPr>
            <p:cNvPr id="39" name="직사각형 38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 예방 퀴즈 대회 정답 해설</a:t>
              </a:r>
            </a:p>
          </p:txBody>
        </p:sp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940852" y="1296825"/>
              <a:ext cx="462280" cy="431481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313714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42" name="그룹 4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3" name="그룹 4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46" name="그룹 4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7" name="그룹 4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48" name="그룹 4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44" name="모서리가 둥근 직사각형 4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6CF89730-DE24-4900-A24D-784011A6A5C0}"/>
              </a:ext>
            </a:extLst>
          </p:cNvPr>
          <p:cNvSpPr txBox="1"/>
          <p:nvPr/>
        </p:nvSpPr>
        <p:spPr>
          <a:xfrm>
            <a:off x="869464" y="2592934"/>
            <a:ext cx="89544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학교폭력은 학생들끼리 학교 안에서만 일어난 폭력을 말한다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56" name="Picture 8" descr="D:\프로젝트\아이콘\플랫아이콘_02\1461065260_sign-error.png">
            <a:extLst>
              <a:ext uri="{FF2B5EF4-FFF2-40B4-BE49-F238E27FC236}">
                <a16:creationId xmlns:a16="http://schemas.microsoft.com/office/drawing/2014/main" id="{A9584172-4CE2-4AC1-851C-9A4B372F1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777" y="3046669"/>
            <a:ext cx="1065847" cy="106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직사각형 56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(2019).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사안처리 가이드북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세종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908331" y="4217788"/>
            <a:ext cx="8954684" cy="186204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학교 내외에서 학생을 대상으로 발생한 상해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폭행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감금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협박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약취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유인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명예훼손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모욕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공갈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강요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강제적인 심부름 및 성폭력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따돌림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사이버 따돌림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정보통신망을 이용한 음란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폭력 정보 등에 의하여 신체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정신 또는 재산상의 피해를 수반하는 행위입니다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  <a:p>
            <a:pPr algn="ctr" latinLnBrk="0">
              <a:lnSpc>
                <a:spcPct val="110000"/>
              </a:lnSpc>
            </a:pP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학교 밖에서 친구를 괴롭히는 것도 학교폭력입니다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926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예방 퀴즈대회 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1940852" y="1296825"/>
            <a:ext cx="6835142" cy="638022"/>
            <a:chOff x="1940852" y="1296825"/>
            <a:chExt cx="6835142" cy="638022"/>
          </a:xfrm>
        </p:grpSpPr>
        <p:sp>
          <p:nvSpPr>
            <p:cNvPr id="39" name="직사각형 38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 예방 퀴즈 대회 정답 해설</a:t>
              </a:r>
            </a:p>
          </p:txBody>
        </p:sp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940852" y="1296825"/>
              <a:ext cx="462280" cy="431481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313714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42" name="그룹 4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3" name="그룹 4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46" name="그룹 4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7" name="그룹 4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48" name="그룹 4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44" name="모서리가 둥근 직사각형 4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6CF89730-DE24-4900-A24D-784011A6A5C0}"/>
              </a:ext>
            </a:extLst>
          </p:cNvPr>
          <p:cNvSpPr txBox="1"/>
          <p:nvPr/>
        </p:nvSpPr>
        <p:spPr>
          <a:xfrm>
            <a:off x="869464" y="2592934"/>
            <a:ext cx="895447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spcBef>
                <a:spcPts val="600"/>
              </a:spcBef>
            </a:pP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친구가 나를 기분 나쁘게 쳐다보는 것 같아서 “뭘 봐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?”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라고 인상을 </a:t>
            </a:r>
            <a:endParaRPr lang="en-US" altLang="ko-KR" sz="22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spcBef>
                <a:spcPts val="600"/>
              </a:spcBef>
            </a:pP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쓰며 말하고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 친구의 팔을 꽉 잡아 흔들었더니 친구의 팔에 멍이 </a:t>
            </a:r>
            <a:endParaRPr lang="en-US" altLang="ko-KR" sz="22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spcBef>
                <a:spcPts val="600"/>
              </a:spcBef>
            </a:pP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들었다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경우도 학교폭력이다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(2019).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사안처리 가이드북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세종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908331" y="4897727"/>
            <a:ext cx="8954684" cy="111722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다른 사람에게 정당하지 않게 물리적으로 힘을 가하는 것 자체가 폭행입니다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단지 팔목을 세게 잡았다고 하더라도 고의적으로 힘을 가한 것이기에 학교폭력에 해당됩니다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4813777" y="3794904"/>
            <a:ext cx="1065847" cy="1065847"/>
            <a:chOff x="3712052" y="4685739"/>
            <a:chExt cx="1065847" cy="1065847"/>
          </a:xfrm>
        </p:grpSpPr>
        <p:grpSp>
          <p:nvGrpSpPr>
            <p:cNvPr id="59" name="그룹 58"/>
            <p:cNvGrpSpPr/>
            <p:nvPr/>
          </p:nvGrpSpPr>
          <p:grpSpPr>
            <a:xfrm>
              <a:off x="3712052" y="4685739"/>
              <a:ext cx="1065847" cy="1065847"/>
              <a:chOff x="3712052" y="4685739"/>
              <a:chExt cx="1065847" cy="1065847"/>
            </a:xfrm>
          </p:grpSpPr>
          <p:pic>
            <p:nvPicPr>
              <p:cNvPr id="62" name="Picture 8" descr="D:\프로젝트\아이콘\플랫아이콘_02\1461065260_sign-error.png">
                <a:extLst>
                  <a:ext uri="{FF2B5EF4-FFF2-40B4-BE49-F238E27FC236}">
                    <a16:creationId xmlns:a16="http://schemas.microsoft.com/office/drawing/2014/main" id="{A9584172-4CE2-4AC1-851C-9A4B372F1C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2052" y="4685739"/>
                <a:ext cx="1065847" cy="10658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3" name="타원 62"/>
              <p:cNvSpPr/>
              <p:nvPr/>
            </p:nvSpPr>
            <p:spPr>
              <a:xfrm>
                <a:off x="3921919" y="4921721"/>
                <a:ext cx="621506" cy="621506"/>
              </a:xfrm>
              <a:prstGeom prst="ellipse">
                <a:avLst/>
              </a:prstGeom>
              <a:solidFill>
                <a:srgbClr val="E74C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</p:grpSp>
        <p:sp>
          <p:nvSpPr>
            <p:cNvPr id="60" name="도넛 59"/>
            <p:cNvSpPr/>
            <p:nvPr/>
          </p:nvSpPr>
          <p:spPr>
            <a:xfrm>
              <a:off x="3962768" y="4936455"/>
              <a:ext cx="564414" cy="564414"/>
            </a:xfrm>
            <a:prstGeom prst="donut">
              <a:avLst>
                <a:gd name="adj" fmla="val 19934"/>
              </a:avLst>
            </a:prstGeom>
            <a:solidFill>
              <a:srgbClr val="ECF0F1"/>
            </a:solidFill>
            <a:ln>
              <a:noFill/>
            </a:ln>
            <a:effectLst>
              <a:outerShdw dist="38100" dir="5400000" algn="t" rotWithShape="0">
                <a:srgbClr val="BE382A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</p:spTree>
    <p:extLst>
      <p:ext uri="{BB962C8B-B14F-4D97-AF65-F5344CB8AC3E}">
        <p14:creationId xmlns:p14="http://schemas.microsoft.com/office/powerpoint/2010/main" val="297676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예방 퀴즈대회 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1940852" y="1296825"/>
            <a:ext cx="6835142" cy="638022"/>
            <a:chOff x="1940852" y="1296825"/>
            <a:chExt cx="6835142" cy="638022"/>
          </a:xfrm>
        </p:grpSpPr>
        <p:sp>
          <p:nvSpPr>
            <p:cNvPr id="39" name="직사각형 38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 예방 퀴즈 대회 정답 해설</a:t>
              </a:r>
            </a:p>
          </p:txBody>
        </p:sp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940852" y="1296825"/>
              <a:ext cx="462280" cy="431481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313714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42" name="그룹 4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3" name="그룹 4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46" name="그룹 4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7" name="그룹 4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48" name="그룹 4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44" name="모서리가 둥근 직사각형 4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6CF89730-DE24-4900-A24D-784011A6A5C0}"/>
              </a:ext>
            </a:extLst>
          </p:cNvPr>
          <p:cNvSpPr txBox="1"/>
          <p:nvPr/>
        </p:nvSpPr>
        <p:spPr>
          <a:xfrm>
            <a:off x="869464" y="2592934"/>
            <a:ext cx="895447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spcBef>
                <a:spcPts val="600"/>
              </a:spcBef>
            </a:pPr>
            <a:r>
              <a:rPr lang="ko-KR" altLang="en-US" sz="24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</a:t>
            </a:r>
            <a:r>
              <a:rPr lang="en-US" altLang="ko-KR" sz="24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24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쉬는 시간에 화장실을 갔는데 싸움이 벌어지고 있었다</a:t>
            </a:r>
            <a:r>
              <a:rPr lang="en-US" altLang="ko-KR" sz="24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atinLnBrk="0">
              <a:spcBef>
                <a:spcPts val="600"/>
              </a:spcBef>
            </a:pPr>
            <a:r>
              <a:rPr lang="ko-KR" altLang="en-US" sz="24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그냥 아이들 옆에서 함께 팔짱을 끼고 구경만 했으므로</a:t>
            </a:r>
            <a:r>
              <a:rPr lang="en-US" altLang="ko-KR" sz="24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latinLnBrk="0">
              <a:spcBef>
                <a:spcPts val="600"/>
              </a:spcBef>
            </a:pPr>
            <a:r>
              <a:rPr lang="en-US" altLang="ko-KR" sz="24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24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나는 아무 잘못이 없다</a:t>
            </a:r>
            <a:r>
              <a:rPr lang="en-US" altLang="ko-KR" sz="24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(2019).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사안처리 가이드북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세종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908331" y="4632004"/>
            <a:ext cx="8954684" cy="1625060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폭행이 일어났음에도 아무런 조치를 취하지 않은 것은 ‘묵시적 가담 행위’ 에 속합니다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밀폐된 공간에서 상대방에게 공포심으로 저항의지를 포기하게 했다는 점에서 잘못이 있습니다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따라서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 경우는 폭행의 정도에 따라 함께 처벌을 받습니다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</p:txBody>
      </p:sp>
      <p:pic>
        <p:nvPicPr>
          <p:cNvPr id="36" name="Picture 8" descr="D:\프로젝트\아이콘\플랫아이콘_02\1461065260_sign-error.png">
            <a:extLst>
              <a:ext uri="{FF2B5EF4-FFF2-40B4-BE49-F238E27FC236}">
                <a16:creationId xmlns:a16="http://schemas.microsoft.com/office/drawing/2014/main" id="{A9584172-4CE2-4AC1-851C-9A4B372F1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777" y="3476516"/>
            <a:ext cx="1065847" cy="106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21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예방 퀴즈대회 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1940852" y="1296825"/>
            <a:ext cx="6835142" cy="638022"/>
            <a:chOff x="1940852" y="1296825"/>
            <a:chExt cx="6835142" cy="638022"/>
          </a:xfrm>
        </p:grpSpPr>
        <p:sp>
          <p:nvSpPr>
            <p:cNvPr id="39" name="직사각형 38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 예방 퀴즈 대회 정답 해설</a:t>
              </a:r>
            </a:p>
          </p:txBody>
        </p:sp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940852" y="1296825"/>
              <a:ext cx="462280" cy="431481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313714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42" name="그룹 4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3" name="그룹 4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46" name="그룹 4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7" name="그룹 4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48" name="그룹 4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44" name="모서리가 둥근 직사각형 4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6CF89730-DE24-4900-A24D-784011A6A5C0}"/>
              </a:ext>
            </a:extLst>
          </p:cNvPr>
          <p:cNvSpPr txBox="1"/>
          <p:nvPr/>
        </p:nvSpPr>
        <p:spPr>
          <a:xfrm>
            <a:off x="869464" y="2592934"/>
            <a:ext cx="895447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spcBef>
                <a:spcPts val="600"/>
              </a:spcBef>
            </a:pP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우연히 코인노래방에서 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같이 있는 모습을 보고 몰래 사진을 </a:t>
            </a:r>
            <a:endParaRPr lang="en-US" altLang="ko-KR" sz="22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spcBef>
                <a:spcPts val="600"/>
              </a:spcBef>
            </a:pP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찍어 친한 친구 몇 명에게 알렸다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두 눈으로 직접 본 사실을 말한  </a:t>
            </a:r>
            <a:endParaRPr lang="en-US" altLang="ko-KR" sz="22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spcBef>
                <a:spcPts val="600"/>
              </a:spcBef>
            </a:pP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것이므로 학교폭력이 아니다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(2019).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사안처리 가이드북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세종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908331" y="4725789"/>
            <a:ext cx="8954684" cy="148963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개인정보를 유포시키는 것은 그 내용이 비록 사실이라 할지라도 </a:t>
            </a:r>
          </a:p>
          <a:p>
            <a:pPr latinLnBrk="0">
              <a:lnSpc>
                <a:spcPct val="110000"/>
              </a:lnSpc>
            </a:pPr>
            <a:r>
              <a:rPr lang="ko-KR" altLang="en-US" sz="22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개인정보법에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위반되며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명예훼손죄로 처벌 받고 학교폭력으로도 처벌 받습니다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  <a:p>
            <a:pPr algn="ctr" latinLnBrk="0">
              <a:lnSpc>
                <a:spcPct val="110000"/>
              </a:lnSpc>
            </a:pP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SNS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에서는 모든 것이 기록에 남습니다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! </a:t>
            </a:r>
          </a:p>
        </p:txBody>
      </p:sp>
      <p:pic>
        <p:nvPicPr>
          <p:cNvPr id="36" name="Picture 8" descr="D:\프로젝트\아이콘\플랫아이콘_02\1461065260_sign-error.png">
            <a:extLst>
              <a:ext uri="{FF2B5EF4-FFF2-40B4-BE49-F238E27FC236}">
                <a16:creationId xmlns:a16="http://schemas.microsoft.com/office/drawing/2014/main" id="{A9584172-4CE2-4AC1-851C-9A4B372F1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777" y="3679716"/>
            <a:ext cx="1065847" cy="106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21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374609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예방 퀴즈대회 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1940852" y="1296825"/>
            <a:ext cx="6835142" cy="638022"/>
            <a:chOff x="1940852" y="1296825"/>
            <a:chExt cx="6835142" cy="638022"/>
          </a:xfrm>
        </p:grpSpPr>
        <p:sp>
          <p:nvSpPr>
            <p:cNvPr id="39" name="직사각형 38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 예방 퀴즈 대회 정답 해설</a:t>
              </a:r>
            </a:p>
          </p:txBody>
        </p:sp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940852" y="1296825"/>
              <a:ext cx="462280" cy="431481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313714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42" name="그룹 4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3" name="그룹 4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46" name="그룹 4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7" name="그룹 4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48" name="그룹 4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44" name="모서리가 둥근 직사각형 4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6CF89730-DE24-4900-A24D-784011A6A5C0}"/>
              </a:ext>
            </a:extLst>
          </p:cNvPr>
          <p:cNvSpPr txBox="1"/>
          <p:nvPr/>
        </p:nvSpPr>
        <p:spPr>
          <a:xfrm>
            <a:off x="869464" y="2592934"/>
            <a:ext cx="895447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spcBef>
                <a:spcPts val="600"/>
              </a:spcBef>
            </a:pP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5)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경찰서로 신고 된 학교폭력 사안 때문에 학교로부터 연락이 왔다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       </a:t>
            </a:r>
          </a:p>
          <a:p>
            <a:pPr latinLnBrk="0">
              <a:spcBef>
                <a:spcPts val="600"/>
              </a:spcBef>
            </a:pP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나는 중학생이므로 학교에서 조사를 받고 </a:t>
            </a:r>
            <a:endParaRPr lang="en-US" altLang="ko-KR" sz="22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spcBef>
                <a:spcPts val="600"/>
              </a:spcBef>
            </a:pP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</a:t>
            </a:r>
            <a:r>
              <a:rPr lang="ko-KR" altLang="en-US" sz="2200" b="1" spc="-150" dirty="0" err="1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학교폭력대책심위위원회에서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결정된 조치만 받으면 된다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(2019).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사안처리 가이드북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세종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908331" y="4725789"/>
            <a:ext cx="8954684" cy="1591205"/>
          </a:xfrm>
          <a:prstGeom prst="rect">
            <a:avLst/>
          </a:prstGeom>
        </p:spPr>
        <p:txBody>
          <a:bodyPr wrap="square" tIns="0" rIns="0" bIns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2200" b="1" spc="-30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학교폭력대책심위위원회의</a:t>
            </a:r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결정된 조치를 받았더라도</a:t>
            </a:r>
            <a:r>
              <a:rPr lang="en-US" altLang="ko-KR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경찰서에서 진행되는 형사 처벌과는 별개이며 정신적 피해 등 그 외에 민사소송도 요구될 수 있습니다</a:t>
            </a:r>
            <a:r>
              <a:rPr lang="en-US" altLang="ko-KR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  <a:p>
            <a:pPr latinLnBrk="0">
              <a:lnSpc>
                <a:spcPct val="110000"/>
              </a:lnSpc>
            </a:pPr>
            <a:r>
              <a:rPr lang="en-US" altLang="ko-KR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참고</a:t>
            </a:r>
            <a:r>
              <a:rPr lang="en-US" altLang="ko-KR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 </a:t>
            </a:r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가해학생 선도를 위한 교육조치</a:t>
            </a:r>
            <a:endParaRPr lang="en-US" altLang="ko-KR" sz="2200" b="1" spc="-3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latinLnBrk="0">
              <a:lnSpc>
                <a:spcPct val="110000"/>
              </a:lnSpc>
            </a:pPr>
            <a:r>
              <a:rPr lang="en-US" altLang="ko-KR" sz="14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1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호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피해학생에 대한 서면사과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), 2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호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피해학생 및 신고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․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고발 학생에 대한 접촉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협박 및 보복행위의 금지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3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호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/>
            </a:r>
            <a:b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</a:b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학교에서의 봉사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), 4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호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사회봉사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), 5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호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400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학내외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전문가에 의한 특별교육이수 및 심리치료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), 6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호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출석정지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), 7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호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학급교체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</a:t>
            </a:r>
          </a:p>
        </p:txBody>
      </p:sp>
      <p:pic>
        <p:nvPicPr>
          <p:cNvPr id="36" name="Picture 8" descr="D:\프로젝트\아이콘\플랫아이콘_02\1461065260_sign-error.png">
            <a:extLst>
              <a:ext uri="{FF2B5EF4-FFF2-40B4-BE49-F238E27FC236}">
                <a16:creationId xmlns:a16="http://schemas.microsoft.com/office/drawing/2014/main" id="{A9584172-4CE2-4AC1-851C-9A4B372F1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777" y="3722896"/>
            <a:ext cx="1065847" cy="106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21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예방 퀴즈대회 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1940852" y="1296825"/>
            <a:ext cx="6835142" cy="638022"/>
            <a:chOff x="1940852" y="1296825"/>
            <a:chExt cx="6835142" cy="638022"/>
          </a:xfrm>
        </p:grpSpPr>
        <p:sp>
          <p:nvSpPr>
            <p:cNvPr id="39" name="직사각형 38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 예방 퀴즈 대회 정답 해설</a:t>
              </a:r>
            </a:p>
          </p:txBody>
        </p:sp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940852" y="1296825"/>
              <a:ext cx="462280" cy="431481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313714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42" name="그룹 4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3" name="그룹 4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46" name="그룹 4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7" name="그룹 4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48" name="그룹 4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44" name="모서리가 둥근 직사각형 4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6CF89730-DE24-4900-A24D-784011A6A5C0}"/>
              </a:ext>
            </a:extLst>
          </p:cNvPr>
          <p:cNvSpPr txBox="1"/>
          <p:nvPr/>
        </p:nvSpPr>
        <p:spPr>
          <a:xfrm>
            <a:off x="869464" y="2592934"/>
            <a:ext cx="895447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spcBef>
                <a:spcPts val="600"/>
              </a:spcBef>
            </a:pPr>
            <a:r>
              <a:rPr lang="ko-KR" altLang="en-US" sz="2200" b="1" spc="-150" dirty="0" smtClean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</a:t>
            </a:r>
            <a:r>
              <a:rPr lang="en-US" altLang="ko-KR" sz="2200" b="1" spc="-150" dirty="0" smtClean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6)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친한 친구들만 있는 단체채팅방에서 뒷이야기나 저격하는 글을 써도 </a:t>
            </a:r>
            <a:endParaRPr lang="en-US" altLang="ko-KR" sz="22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spcBef>
                <a:spcPts val="600"/>
              </a:spcBef>
            </a:pP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친한 친구들끼리는 비밀이므로 전혀 문제가 되지 않는다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(2019).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사안처리 가이드북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세종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36" name="Picture 8" descr="D:\프로젝트\아이콘\플랫아이콘_02\1461065260_sign-error.png">
            <a:extLst>
              <a:ext uri="{FF2B5EF4-FFF2-40B4-BE49-F238E27FC236}">
                <a16:creationId xmlns:a16="http://schemas.microsoft.com/office/drawing/2014/main" id="{A9584172-4CE2-4AC1-851C-9A4B372F1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777" y="3343654"/>
            <a:ext cx="1065847" cy="106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직사각형 31"/>
          <p:cNvSpPr/>
          <p:nvPr/>
        </p:nvSpPr>
        <p:spPr>
          <a:xfrm>
            <a:off x="908331" y="4475697"/>
            <a:ext cx="8954684" cy="223445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22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단체채팅방은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대화방에 참여하지 않으면 내용을 알기 어렵기 때문에 폐쇄성이 있는 공간이라고 생각하여 개인 메신저로 생각하는 경우가 많습니다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하지만 대화내용이 보존되고 손쉽게 내용을 복사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유포할 수 있다는 점에서 공개적인 공간으로 봅니다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즉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단체채팅방은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여러 명이 있는 열린 공간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이므로 공개적으로 비방하는 행위들은 명예훼손이나 모욕죄가 성립됩니다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9622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예방 퀴즈대회 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1940852" y="1296825"/>
            <a:ext cx="6835142" cy="638022"/>
            <a:chOff x="1940852" y="1296825"/>
            <a:chExt cx="6835142" cy="638022"/>
          </a:xfrm>
        </p:grpSpPr>
        <p:sp>
          <p:nvSpPr>
            <p:cNvPr id="39" name="직사각형 38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 예방 퀴즈 대회 정답 해설</a:t>
              </a:r>
            </a:p>
          </p:txBody>
        </p:sp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940852" y="1296825"/>
              <a:ext cx="462280" cy="431481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313714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42" name="그룹 4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3" name="그룹 4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46" name="그룹 4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7" name="그룹 4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48" name="그룹 4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44" name="모서리가 둥근 직사각형 4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6CF89730-DE24-4900-A24D-784011A6A5C0}"/>
              </a:ext>
            </a:extLst>
          </p:cNvPr>
          <p:cNvSpPr txBox="1"/>
          <p:nvPr/>
        </p:nvSpPr>
        <p:spPr>
          <a:xfrm>
            <a:off x="869464" y="2592934"/>
            <a:ext cx="8954474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spcBef>
                <a:spcPts val="600"/>
              </a:spcBef>
            </a:pPr>
            <a:r>
              <a:rPr lang="ko-KR" altLang="en-US" sz="2200" b="1" spc="-150" dirty="0" smtClean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</a:t>
            </a:r>
            <a:r>
              <a:rPr lang="en-US" altLang="ko-KR" sz="2200" b="1" spc="-150" dirty="0" smtClean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7) 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SNS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험담하는 글을 올렸다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C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</a:t>
            </a:r>
            <a:r>
              <a:rPr lang="ko-KR" altLang="en-US" sz="2200" b="1" spc="-150" dirty="0" err="1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누군지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모르는</a:t>
            </a:r>
            <a:endParaRPr lang="en-US" altLang="ko-KR" sz="22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spcBef>
                <a:spcPts val="600"/>
              </a:spcBef>
            </a:pP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사람이라서 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대해 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에게 물어보았다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B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라는 사람의 얘기를 들으니 </a:t>
            </a:r>
            <a:endParaRPr lang="en-US" altLang="ko-KR" sz="22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spcBef>
                <a:spcPts val="600"/>
              </a:spcBef>
            </a:pP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B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라는 사람의 성격이 별로 안 좋아 보여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C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 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글에 동의 하는 글을 </a:t>
            </a:r>
            <a:endParaRPr lang="en-US" altLang="ko-KR" sz="22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spcBef>
                <a:spcPts val="600"/>
              </a:spcBef>
            </a:pP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올렸다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C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모르기 때문에 학교폭력이 아니다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(2019).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사안처리 가이드북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세종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908331" y="5140005"/>
            <a:ext cx="8954684" cy="111722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요즘 유행하는 사이버폭력의 유형으로 과거에는 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SNS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를 통해 아는 사람에 대한 험담을 했다면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최근에는 모르는 사람에 대한 험담 사례가 늘고 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대상이 학생이고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상대가 기분이 나쁘다면 사이버폭력에 해당합니다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pic>
        <p:nvPicPr>
          <p:cNvPr id="36" name="Picture 8" descr="D:\프로젝트\아이콘\플랫아이콘_02\1461065260_sign-error.png">
            <a:extLst>
              <a:ext uri="{FF2B5EF4-FFF2-40B4-BE49-F238E27FC236}">
                <a16:creationId xmlns:a16="http://schemas.microsoft.com/office/drawing/2014/main" id="{A9584172-4CE2-4AC1-851C-9A4B372F1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483" y="4123008"/>
            <a:ext cx="1065847" cy="106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87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예방 퀴즈대회 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1940852" y="1296825"/>
            <a:ext cx="6835142" cy="638022"/>
            <a:chOff x="1940852" y="1296825"/>
            <a:chExt cx="6835142" cy="638022"/>
          </a:xfrm>
        </p:grpSpPr>
        <p:sp>
          <p:nvSpPr>
            <p:cNvPr id="39" name="직사각형 38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 예방 퀴즈 대회 정답 해설</a:t>
              </a:r>
            </a:p>
          </p:txBody>
        </p:sp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940852" y="1296825"/>
              <a:ext cx="462280" cy="431481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313714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42" name="그룹 4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3" name="그룹 4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46" name="그룹 4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7" name="그룹 4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48" name="그룹 4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44" name="모서리가 둥근 직사각형 4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6CF89730-DE24-4900-A24D-784011A6A5C0}"/>
              </a:ext>
            </a:extLst>
          </p:cNvPr>
          <p:cNvSpPr txBox="1"/>
          <p:nvPr/>
        </p:nvSpPr>
        <p:spPr>
          <a:xfrm>
            <a:off x="869464" y="2592934"/>
            <a:ext cx="8954474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spcBef>
                <a:spcPts val="600"/>
              </a:spcBef>
            </a:pPr>
            <a:r>
              <a:rPr lang="ko-KR" altLang="en-US" sz="2200" b="1" spc="-150" dirty="0" smtClean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</a:t>
            </a:r>
            <a:r>
              <a:rPr lang="en-US" altLang="ko-KR" sz="2200" b="1" spc="-150" dirty="0" smtClean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en-US" altLang="ko-KR" sz="2200" b="1" spc="-150" dirty="0" smtClean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운동장에서 점심시간에 축구를 하다가 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학년 학생이 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학년 학생이 </a:t>
            </a:r>
            <a:endParaRPr lang="en-US" altLang="ko-KR" sz="22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spcBef>
                <a:spcPts val="600"/>
              </a:spcBef>
            </a:pP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찬 공에 얼굴을 맞았다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얼굴을 맞은 이유로 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학년 학생은 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학년 </a:t>
            </a:r>
            <a:endParaRPr lang="en-US" altLang="ko-KR" sz="22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spcBef>
                <a:spcPts val="600"/>
              </a:spcBef>
            </a:pP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학생에게 벌을 세웠다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3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학년 학생의 행동은 학교폭력의 어떤 유형에 </a:t>
            </a:r>
            <a:endParaRPr lang="en-US" altLang="ko-KR" sz="22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spcBef>
                <a:spcPts val="600"/>
              </a:spcBef>
            </a:pP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속하는가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(2019).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사안처리 가이드북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세종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908331" y="5140005"/>
            <a:ext cx="8954684" cy="111722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강요는 폭행이나 협박으로 의무가 아닌 일을 하게 하는 일로 학교폭력입니다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후배는 선배에게 벌 받을 의무가 없기에 선배의 행동은 학교폭력에 해당됩니다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2205892" y="4153445"/>
            <a:ext cx="6281616" cy="923330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60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강요</a:t>
            </a:r>
          </a:p>
        </p:txBody>
      </p:sp>
    </p:spTree>
    <p:extLst>
      <p:ext uri="{BB962C8B-B14F-4D97-AF65-F5344CB8AC3E}">
        <p14:creationId xmlns:p14="http://schemas.microsoft.com/office/powerpoint/2010/main" val="302090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1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예방 퀴즈대회 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1940852" y="1296825"/>
            <a:ext cx="6835142" cy="638022"/>
            <a:chOff x="1940852" y="1296825"/>
            <a:chExt cx="6835142" cy="638022"/>
          </a:xfrm>
        </p:grpSpPr>
        <p:sp>
          <p:nvSpPr>
            <p:cNvPr id="39" name="직사각형 38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 예방 퀴즈 대회 정답 해설</a:t>
              </a:r>
            </a:p>
          </p:txBody>
        </p:sp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940852" y="1296825"/>
              <a:ext cx="462280" cy="431481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313714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42" name="그룹 4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3" name="그룹 4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46" name="그룹 4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7" name="그룹 4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48" name="그룹 4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44" name="모서리가 둥근 직사각형 4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6CF89730-DE24-4900-A24D-784011A6A5C0}"/>
              </a:ext>
            </a:extLst>
          </p:cNvPr>
          <p:cNvSpPr txBox="1"/>
          <p:nvPr/>
        </p:nvSpPr>
        <p:spPr>
          <a:xfrm>
            <a:off x="869464" y="2592934"/>
            <a:ext cx="895447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spcBef>
                <a:spcPts val="600"/>
              </a:spcBef>
            </a:pPr>
            <a:r>
              <a:rPr lang="ko-KR" altLang="en-US" sz="2200" b="1" spc="-150" dirty="0" smtClean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</a:t>
            </a:r>
            <a:r>
              <a:rPr lang="en-US" altLang="ko-KR" sz="2200" b="1" spc="-150" dirty="0" smtClean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9)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선배는 후배에게 돈을 언제까지 갚겠다는 말도 없이 수십 번씩 </a:t>
            </a:r>
            <a:endParaRPr lang="en-US" altLang="ko-KR" sz="22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spcBef>
                <a:spcPts val="600"/>
              </a:spcBef>
            </a:pP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빌려갔다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이와 같은 행동은 학교폭력의 어떤 유형에 속하는가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(2019).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사안처리 가이드북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세종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908331" y="5140005"/>
            <a:ext cx="8954684" cy="74481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갚을 생각도 없으면서 돈을 요구하는 것은 금품갈취에 해당됩니다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  <a:p>
            <a:pPr latinLnBrk="0">
              <a:lnSpc>
                <a:spcPct val="110000"/>
              </a:lnSpc>
            </a:pP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적은 금액일지라도 빌린 돈은 꼭 갚아야 합니다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2205892" y="3720070"/>
            <a:ext cx="6281616" cy="923330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60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금품갈취</a:t>
            </a:r>
          </a:p>
        </p:txBody>
      </p:sp>
    </p:spTree>
    <p:extLst>
      <p:ext uri="{BB962C8B-B14F-4D97-AF65-F5344CB8AC3E}">
        <p14:creationId xmlns:p14="http://schemas.microsoft.com/office/powerpoint/2010/main" val="374872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1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예방 퀴즈대회 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1940852" y="1296825"/>
            <a:ext cx="6835142" cy="638022"/>
            <a:chOff x="1940852" y="1296825"/>
            <a:chExt cx="6835142" cy="638022"/>
          </a:xfrm>
        </p:grpSpPr>
        <p:sp>
          <p:nvSpPr>
            <p:cNvPr id="39" name="직사각형 38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 예방 퀴즈 대회 정답 해설</a:t>
              </a:r>
            </a:p>
          </p:txBody>
        </p:sp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940852" y="1296825"/>
              <a:ext cx="462280" cy="431481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313714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42" name="그룹 4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3" name="그룹 4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46" name="그룹 4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7" name="그룹 4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48" name="그룹 4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44" name="모서리가 둥근 직사각형 4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6CF89730-DE24-4900-A24D-784011A6A5C0}"/>
              </a:ext>
            </a:extLst>
          </p:cNvPr>
          <p:cNvSpPr txBox="1"/>
          <p:nvPr/>
        </p:nvSpPr>
        <p:spPr>
          <a:xfrm>
            <a:off x="869464" y="2592934"/>
            <a:ext cx="895447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spcBef>
                <a:spcPts val="600"/>
              </a:spcBef>
            </a:pP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</a:t>
            </a:r>
            <a:r>
              <a:rPr lang="en-US" altLang="ko-KR" sz="2200" b="1" spc="-150" dirty="0" smtClean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10)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나는 평소 함께 다니는 친구들과 함께 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에게 장난으로 별명을</a:t>
            </a:r>
            <a:endParaRPr lang="en-US" altLang="ko-KR" sz="22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spcBef>
                <a:spcPts val="600"/>
              </a:spcBef>
            </a:pP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부르고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다른 친구들과 어울리지 못하도록 행동을 했다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이런 행동은 </a:t>
            </a:r>
            <a:endParaRPr lang="en-US" altLang="ko-KR" sz="2200" b="1" spc="-150" dirty="0">
              <a:solidFill>
                <a:srgbClr val="0269B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spcBef>
                <a:spcPts val="600"/>
              </a:spcBef>
            </a:pP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</a:t>
            </a:r>
            <a:r>
              <a:rPr lang="ko-KR" altLang="en-US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학교폭력의 어떤 유형에 속하는가</a:t>
            </a:r>
            <a:r>
              <a:rPr lang="en-US" altLang="ko-KR" sz="2200" b="1" spc="-150" dirty="0"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(2019).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사안처리 가이드북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세종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908331" y="5077482"/>
            <a:ext cx="8954684" cy="148963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싫어하는 말로 놀리기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다른 학생들과 어울리는 것을 방해하는 행위는 모두 따돌림에 해당됩니다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  <a:p>
            <a:pPr latinLnBrk="0">
              <a:lnSpc>
                <a:spcPct val="110000"/>
              </a:lnSpc>
            </a:pP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장난이라고 여기는 사소한 행위도 상대가 괴롭힘으로 느낀다면 학교폭력입니다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2205892" y="3937421"/>
            <a:ext cx="6281616" cy="923330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60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따돌림</a:t>
            </a:r>
          </a:p>
        </p:txBody>
      </p:sp>
    </p:spTree>
    <p:extLst>
      <p:ext uri="{BB962C8B-B14F-4D97-AF65-F5344CB8AC3E}">
        <p14:creationId xmlns:p14="http://schemas.microsoft.com/office/powerpoint/2010/main" val="24713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1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예방 퀴즈대회 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2205892" y="1296825"/>
            <a:ext cx="6281616" cy="638022"/>
            <a:chOff x="2205892" y="1296825"/>
            <a:chExt cx="6281616" cy="638022"/>
          </a:xfrm>
        </p:grpSpPr>
        <p:sp>
          <p:nvSpPr>
            <p:cNvPr id="39" name="직사각형 38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 예방  퀴즈 대회 정답</a:t>
              </a:r>
            </a:p>
          </p:txBody>
        </p:sp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315991" y="1296825"/>
              <a:ext cx="462280" cy="431481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930761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42" name="그룹 4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3" name="그룹 4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46" name="그룹 4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7" name="그룹 4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48" name="그룹 4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5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44" name="모서리가 둥근 직사각형 4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112039"/>
              </p:ext>
            </p:extLst>
          </p:nvPr>
        </p:nvGraphicFramePr>
        <p:xfrm>
          <a:off x="943504" y="2516353"/>
          <a:ext cx="8806392" cy="4103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4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7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433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618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번호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번호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18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18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18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1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강요</a:t>
                      </a:r>
                      <a:endParaRPr lang="ko-KR" altLang="en-US" sz="21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18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1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금품갈취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618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1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따돌림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618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1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049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0997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유형 알아보기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" name="그룹 10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6" name="그룹 1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2" name="모서리가 둥근 직사각형 11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2205892" y="1296825"/>
            <a:ext cx="6281616" cy="638022"/>
            <a:chOff x="2205892" y="1296825"/>
            <a:chExt cx="6281616" cy="638022"/>
          </a:xfrm>
        </p:grpSpPr>
        <p:sp>
          <p:nvSpPr>
            <p:cNvPr id="25" name="직사각형 24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학교폭력의 유형 알아보기</a:t>
              </a:r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706760" y="1296825"/>
              <a:ext cx="462280" cy="431481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555622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28" name="그룹 27"/>
          <p:cNvGrpSpPr/>
          <p:nvPr/>
        </p:nvGrpSpPr>
        <p:grpSpPr>
          <a:xfrm flipH="1">
            <a:off x="1116479" y="3464683"/>
            <a:ext cx="2048750" cy="2179344"/>
            <a:chOff x="3141065" y="3371250"/>
            <a:chExt cx="1854125" cy="1972313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0" name="Rectangle 304"/>
            <p:cNvSpPr>
              <a:spLocks noChangeArrowheads="1"/>
            </p:cNvSpPr>
            <p:nvPr/>
          </p:nvSpPr>
          <p:spPr bwMode="auto">
            <a:xfrm>
              <a:off x="3182898" y="3994602"/>
              <a:ext cx="1770459" cy="584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신체폭력</a:t>
              </a: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3444454" y="2633609"/>
            <a:ext cx="6604263" cy="738664"/>
            <a:chOff x="3638287" y="2680363"/>
            <a:chExt cx="6604263" cy="738664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33" name="직사각형 32"/>
            <p:cNvSpPr/>
            <p:nvPr/>
          </p:nvSpPr>
          <p:spPr>
            <a:xfrm>
              <a:off x="3995420" y="2680363"/>
              <a:ext cx="6247130" cy="7386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일정한 장소에서 쉽게 나오지 못하도록 하는 행위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감금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) 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3444454" y="3631374"/>
            <a:ext cx="6604263" cy="738664"/>
            <a:chOff x="3638287" y="2680363"/>
            <a:chExt cx="6604263" cy="738664"/>
          </a:xfrm>
        </p:grpSpPr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39" name="직사각형 38"/>
            <p:cNvSpPr/>
            <p:nvPr/>
          </p:nvSpPr>
          <p:spPr>
            <a:xfrm>
              <a:off x="3995420" y="2680363"/>
              <a:ext cx="6247130" cy="7386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장난을 빙자한 꼬집기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때리기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힘껏 밀치기 등</a:t>
              </a:r>
            </a:p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상대학생이 폭력으로 인식하는 행위 </a:t>
              </a: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3444454" y="4629139"/>
            <a:ext cx="6604263" cy="738664"/>
            <a:chOff x="3638287" y="2680363"/>
            <a:chExt cx="6604263" cy="738664"/>
          </a:xfrm>
        </p:grpSpPr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42" name="직사각형 41"/>
            <p:cNvSpPr/>
            <p:nvPr/>
          </p:nvSpPr>
          <p:spPr>
            <a:xfrm>
              <a:off x="3995420" y="2680363"/>
              <a:ext cx="6247130" cy="7386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신체를 손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발로 때리는 등 고통을 가하는 행위</a:t>
              </a:r>
            </a:p>
            <a:p>
              <a:pPr latinLnBrk="0"/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상해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폭행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3444454" y="5626903"/>
            <a:ext cx="6604263" cy="738664"/>
            <a:chOff x="3638287" y="2680363"/>
            <a:chExt cx="6604263" cy="738664"/>
          </a:xfrm>
        </p:grpSpPr>
        <p:pic>
          <p:nvPicPr>
            <p:cNvPr id="44" name="그림 4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45" name="직사각형 44"/>
            <p:cNvSpPr/>
            <p:nvPr/>
          </p:nvSpPr>
          <p:spPr>
            <a:xfrm>
              <a:off x="3995420" y="2680363"/>
              <a:ext cx="6247130" cy="7386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상대방을 속이거나 유혹해서 일정한 장소로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/>
              </a:r>
              <a:b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</a:b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데리고 가는 행위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유인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(2019).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사안처리 가이드북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세종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2391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유형 알아보기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" name="그룹 10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6" name="그룹 1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2" name="모서리가 둥근 직사각형 11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2205892" y="1296825"/>
            <a:ext cx="6281616" cy="638022"/>
            <a:chOff x="2205892" y="1296825"/>
            <a:chExt cx="6281616" cy="638022"/>
          </a:xfrm>
        </p:grpSpPr>
        <p:sp>
          <p:nvSpPr>
            <p:cNvPr id="25" name="직사각형 24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학교폭력의 유형 알아보기</a:t>
              </a:r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706760" y="1296825"/>
              <a:ext cx="462280" cy="431481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555622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28" name="그룹 27"/>
          <p:cNvGrpSpPr/>
          <p:nvPr/>
        </p:nvGrpSpPr>
        <p:grpSpPr>
          <a:xfrm flipH="1">
            <a:off x="1116479" y="3464683"/>
            <a:ext cx="2048750" cy="2179344"/>
            <a:chOff x="3141065" y="3371250"/>
            <a:chExt cx="1854125" cy="1972313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0" name="Rectangle 304"/>
            <p:cNvSpPr>
              <a:spLocks noChangeArrowheads="1"/>
            </p:cNvSpPr>
            <p:nvPr/>
          </p:nvSpPr>
          <p:spPr bwMode="auto">
            <a:xfrm>
              <a:off x="3182898" y="3994602"/>
              <a:ext cx="1770459" cy="584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따돌림</a:t>
              </a: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3444454" y="3032193"/>
            <a:ext cx="6604263" cy="2729580"/>
            <a:chOff x="3444454" y="3032193"/>
            <a:chExt cx="6604263" cy="2729580"/>
          </a:xfrm>
        </p:grpSpPr>
        <p:grpSp>
          <p:nvGrpSpPr>
            <p:cNvPr id="31" name="그룹 30"/>
            <p:cNvGrpSpPr/>
            <p:nvPr/>
          </p:nvGrpSpPr>
          <p:grpSpPr>
            <a:xfrm>
              <a:off x="3444454" y="3032193"/>
              <a:ext cx="6604263" cy="369332"/>
              <a:chOff x="3638287" y="2680363"/>
              <a:chExt cx="6604263" cy="369332"/>
            </a:xfrm>
          </p:grpSpPr>
          <p:pic>
            <p:nvPicPr>
              <p:cNvPr id="32" name="그림 3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699583"/>
                <a:ext cx="368827" cy="330408"/>
              </a:xfrm>
              <a:prstGeom prst="rect">
                <a:avLst/>
              </a:prstGeom>
            </p:spPr>
          </p:pic>
          <p:sp>
            <p:nvSpPr>
              <p:cNvPr id="33" name="직사각형 32"/>
              <p:cNvSpPr/>
              <p:nvPr/>
            </p:nvSpPr>
            <p:spPr>
              <a:xfrm>
                <a:off x="3995420" y="2680363"/>
                <a:ext cx="6247130" cy="369332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상대방을 의도적이고 반복적으로 피하는 행위</a:t>
                </a:r>
              </a:p>
            </p:txBody>
          </p:sp>
        </p:grpSp>
        <p:grpSp>
          <p:nvGrpSpPr>
            <p:cNvPr id="37" name="그룹 36"/>
            <p:cNvGrpSpPr/>
            <p:nvPr/>
          </p:nvGrpSpPr>
          <p:grpSpPr>
            <a:xfrm>
              <a:off x="3444454" y="3842985"/>
              <a:ext cx="6604263" cy="1107996"/>
              <a:chOff x="3638287" y="2680363"/>
              <a:chExt cx="6604263" cy="1107996"/>
            </a:xfrm>
          </p:grpSpPr>
          <p:pic>
            <p:nvPicPr>
              <p:cNvPr id="38" name="그림 3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699583"/>
                <a:ext cx="368827" cy="330408"/>
              </a:xfrm>
              <a:prstGeom prst="rect">
                <a:avLst/>
              </a:prstGeom>
            </p:spPr>
          </p:pic>
          <p:sp>
            <p:nvSpPr>
              <p:cNvPr id="39" name="직사각형 38"/>
              <p:cNvSpPr/>
              <p:nvPr/>
            </p:nvSpPr>
            <p:spPr>
              <a:xfrm>
                <a:off x="3995420" y="2680363"/>
                <a:ext cx="6247130" cy="1107996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싫어하는 말로 바보취급 등 놀리기</a:t>
                </a:r>
                <a:r>
                  <a:rPr lang="en-US" altLang="ko-KR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빈정거림</a:t>
                </a:r>
                <a:r>
                  <a:rPr lang="en-US" altLang="ko-KR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</a:t>
                </a:r>
              </a:p>
              <a:p>
                <a:pPr latinLnBrk="0"/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면박주기</a:t>
                </a:r>
                <a:r>
                  <a:rPr lang="en-US" altLang="ko-KR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겁주는 행동</a:t>
                </a:r>
                <a:r>
                  <a:rPr lang="en-US" altLang="ko-KR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골탕먹이기</a:t>
                </a:r>
                <a:r>
                  <a:rPr lang="en-US" altLang="ko-KR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비웃기</a:t>
                </a:r>
                <a:r>
                  <a:rPr lang="en-US" altLang="ko-KR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/>
                </a:r>
                <a:br>
                  <a:rPr lang="en-US" altLang="ko-KR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</a:br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등의 행위</a:t>
                </a:r>
              </a:p>
            </p:txBody>
          </p:sp>
        </p:grpSp>
        <p:grpSp>
          <p:nvGrpSpPr>
            <p:cNvPr id="40" name="그룹 39"/>
            <p:cNvGrpSpPr/>
            <p:nvPr/>
          </p:nvGrpSpPr>
          <p:grpSpPr>
            <a:xfrm>
              <a:off x="3444454" y="5392441"/>
              <a:ext cx="6604263" cy="369332"/>
              <a:chOff x="3638287" y="2680363"/>
              <a:chExt cx="6604263" cy="369332"/>
            </a:xfrm>
          </p:grpSpPr>
          <p:pic>
            <p:nvPicPr>
              <p:cNvPr id="41" name="그림 4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699583"/>
                <a:ext cx="368827" cy="330408"/>
              </a:xfrm>
              <a:prstGeom prst="rect">
                <a:avLst/>
              </a:prstGeom>
            </p:spPr>
          </p:pic>
          <p:sp>
            <p:nvSpPr>
              <p:cNvPr id="42" name="직사각형 41"/>
              <p:cNvSpPr/>
              <p:nvPr/>
            </p:nvSpPr>
            <p:spPr>
              <a:xfrm>
                <a:off x="3995420" y="2680363"/>
                <a:ext cx="6247130" cy="369332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다른 학생들과 어울리지 못하도록 막는 행위</a:t>
                </a:r>
              </a:p>
            </p:txBody>
          </p:sp>
        </p:grpSp>
      </p:grpSp>
      <p:sp>
        <p:nvSpPr>
          <p:cNvPr id="46" name="직사각형 45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(2019).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사안처리 가이드북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세종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4198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유형 알아보기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" name="그룹 10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6" name="그룹 1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2" name="모서리가 둥근 직사각형 11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2205892" y="1296825"/>
            <a:ext cx="6281616" cy="638022"/>
            <a:chOff x="2205892" y="1296825"/>
            <a:chExt cx="6281616" cy="638022"/>
          </a:xfrm>
        </p:grpSpPr>
        <p:sp>
          <p:nvSpPr>
            <p:cNvPr id="25" name="직사각형 24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학교폭력의 유형 알아보기</a:t>
              </a:r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706760" y="1296825"/>
              <a:ext cx="462280" cy="431481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555622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28" name="그룹 27"/>
          <p:cNvGrpSpPr/>
          <p:nvPr/>
        </p:nvGrpSpPr>
        <p:grpSpPr>
          <a:xfrm flipH="1">
            <a:off x="1116479" y="3464683"/>
            <a:ext cx="2048750" cy="2179344"/>
            <a:chOff x="3141065" y="3371250"/>
            <a:chExt cx="1854125" cy="1972313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0" name="Rectangle 304"/>
            <p:cNvSpPr>
              <a:spLocks noChangeArrowheads="1"/>
            </p:cNvSpPr>
            <p:nvPr/>
          </p:nvSpPr>
          <p:spPr bwMode="auto">
            <a:xfrm>
              <a:off x="3182898" y="3743917"/>
              <a:ext cx="1770459" cy="108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사이버</a:t>
              </a:r>
            </a:p>
            <a:p>
              <a:pPr algn="ctr">
                <a:defRPr/>
              </a:pPr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따돌림</a:t>
              </a:r>
            </a:p>
          </p:txBody>
        </p:sp>
      </p:grpSp>
      <p:sp>
        <p:nvSpPr>
          <p:cNvPr id="43" name="직사각형 42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(2019).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사안처리 가이드북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세종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444454" y="2633609"/>
            <a:ext cx="6604263" cy="3726078"/>
            <a:chOff x="3444454" y="2633609"/>
            <a:chExt cx="6604263" cy="3726078"/>
          </a:xfrm>
        </p:grpSpPr>
        <p:grpSp>
          <p:nvGrpSpPr>
            <p:cNvPr id="44" name="그룹 43"/>
            <p:cNvGrpSpPr/>
            <p:nvPr/>
          </p:nvGrpSpPr>
          <p:grpSpPr>
            <a:xfrm>
              <a:off x="3444454" y="2633609"/>
              <a:ext cx="6604263" cy="923330"/>
              <a:chOff x="3638287" y="2680363"/>
              <a:chExt cx="6604263" cy="923330"/>
            </a:xfrm>
          </p:grpSpPr>
          <p:pic>
            <p:nvPicPr>
              <p:cNvPr id="45" name="그림 4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683953"/>
                <a:ext cx="368827" cy="330408"/>
              </a:xfrm>
              <a:prstGeom prst="rect">
                <a:avLst/>
              </a:prstGeom>
            </p:spPr>
          </p:pic>
          <p:sp>
            <p:nvSpPr>
              <p:cNvPr id="46" name="직사각형 45"/>
              <p:cNvSpPr/>
              <p:nvPr/>
            </p:nvSpPr>
            <p:spPr>
              <a:xfrm>
                <a:off x="3995420" y="2680363"/>
                <a:ext cx="6247130" cy="923330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사이버모욕</a:t>
                </a:r>
                <a:r>
                  <a:rPr lang="en-US" altLang="ko-KR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사이버명예훼손</a:t>
                </a:r>
                <a:r>
                  <a:rPr lang="en-US" altLang="ko-KR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000" b="1" spc="-15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사이버스토킹</a:t>
                </a:r>
                <a:r>
                  <a:rPr lang="en-US" altLang="ko-KR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인증놀이</a:t>
                </a:r>
                <a:r>
                  <a:rPr lang="en-US" altLang="ko-KR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사이버음란물 유통</a:t>
                </a:r>
                <a:r>
                  <a:rPr lang="en-US" altLang="ko-KR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000" b="1" spc="-15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대화명</a:t>
                </a: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 테러</a:t>
                </a:r>
                <a:r>
                  <a:rPr lang="en-US" altLang="ko-KR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000" b="1" spc="-15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게임부주</a:t>
                </a: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 강요 등</a:t>
                </a:r>
              </a:p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정보통신기기를 이용하여 괴롭히는 행위</a:t>
                </a:r>
              </a:p>
            </p:txBody>
          </p:sp>
        </p:grpSp>
        <p:grpSp>
          <p:nvGrpSpPr>
            <p:cNvPr id="47" name="그룹 46"/>
            <p:cNvGrpSpPr/>
            <p:nvPr/>
          </p:nvGrpSpPr>
          <p:grpSpPr>
            <a:xfrm>
              <a:off x="3444454" y="3670451"/>
              <a:ext cx="6604263" cy="923330"/>
              <a:chOff x="3638287" y="2680363"/>
              <a:chExt cx="6604263" cy="923330"/>
            </a:xfrm>
          </p:grpSpPr>
          <p:pic>
            <p:nvPicPr>
              <p:cNvPr id="48" name="그림 4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683953"/>
                <a:ext cx="368827" cy="330408"/>
              </a:xfrm>
              <a:prstGeom prst="rect">
                <a:avLst/>
              </a:prstGeom>
            </p:spPr>
          </p:pic>
          <p:sp>
            <p:nvSpPr>
              <p:cNvPr id="49" name="직사각형 48"/>
              <p:cNvSpPr/>
              <p:nvPr/>
            </p:nvSpPr>
            <p:spPr>
              <a:xfrm>
                <a:off x="3995420" y="2680363"/>
                <a:ext cx="6247130" cy="923330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특정인에 대한 허위 글이나 개인의 사생활에 관한</a:t>
                </a:r>
              </a:p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사실을 인터넷</a:t>
                </a:r>
                <a:r>
                  <a:rPr lang="en-US" altLang="ko-KR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SNS </a:t>
                </a: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등을 통해 불특정 다수에</a:t>
                </a:r>
              </a:p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공개하는 행위</a:t>
                </a:r>
              </a:p>
            </p:txBody>
          </p:sp>
        </p:grpSp>
        <p:grpSp>
          <p:nvGrpSpPr>
            <p:cNvPr id="50" name="그룹 49"/>
            <p:cNvGrpSpPr/>
            <p:nvPr/>
          </p:nvGrpSpPr>
          <p:grpSpPr>
            <a:xfrm>
              <a:off x="3444454" y="4707293"/>
              <a:ext cx="6604263" cy="923330"/>
              <a:chOff x="3638287" y="2680363"/>
              <a:chExt cx="6604263" cy="923330"/>
            </a:xfrm>
          </p:grpSpPr>
          <p:pic>
            <p:nvPicPr>
              <p:cNvPr id="51" name="그림 5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683953"/>
                <a:ext cx="368827" cy="330408"/>
              </a:xfrm>
              <a:prstGeom prst="rect">
                <a:avLst/>
              </a:prstGeom>
            </p:spPr>
          </p:pic>
          <p:sp>
            <p:nvSpPr>
              <p:cNvPr id="52" name="직사각형 51"/>
              <p:cNvSpPr/>
              <p:nvPr/>
            </p:nvSpPr>
            <p:spPr>
              <a:xfrm>
                <a:off x="3995420" y="2680363"/>
                <a:ext cx="6247130" cy="923330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특정인에 대해 모욕적인 언사나 욕설 등을</a:t>
                </a:r>
              </a:p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인터넷 게시판</a:t>
                </a:r>
                <a:r>
                  <a:rPr lang="en-US" altLang="ko-KR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000" b="1" spc="-15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채팅방</a:t>
                </a:r>
                <a:r>
                  <a:rPr lang="en-US" altLang="ko-KR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카페 등에 올리는 행위</a:t>
                </a:r>
              </a:p>
              <a:p>
                <a:pPr latinLnBrk="0"/>
                <a:r>
                  <a:rPr lang="en-US" altLang="ko-KR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(</a:t>
                </a: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특정인에 대한 </a:t>
                </a:r>
                <a:r>
                  <a:rPr lang="ko-KR" altLang="en-US" sz="2000" b="1" spc="-15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저격글이</a:t>
                </a: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 한 형태임</a:t>
                </a:r>
                <a:r>
                  <a:rPr lang="en-US" altLang="ko-KR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)</a:t>
                </a:r>
              </a:p>
            </p:txBody>
          </p:sp>
        </p:grpSp>
        <p:grpSp>
          <p:nvGrpSpPr>
            <p:cNvPr id="53" name="그룹 52"/>
            <p:cNvGrpSpPr/>
            <p:nvPr/>
          </p:nvGrpSpPr>
          <p:grpSpPr>
            <a:xfrm>
              <a:off x="3444454" y="5744134"/>
              <a:ext cx="6604263" cy="615553"/>
              <a:chOff x="3638287" y="2680363"/>
              <a:chExt cx="6604263" cy="615553"/>
            </a:xfrm>
          </p:grpSpPr>
          <p:pic>
            <p:nvPicPr>
              <p:cNvPr id="54" name="그림 5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683953"/>
                <a:ext cx="368827" cy="330408"/>
              </a:xfrm>
              <a:prstGeom prst="rect">
                <a:avLst/>
              </a:prstGeom>
            </p:spPr>
          </p:pic>
          <p:sp>
            <p:nvSpPr>
              <p:cNvPr id="55" name="직사각형 54"/>
              <p:cNvSpPr/>
              <p:nvPr/>
            </p:nvSpPr>
            <p:spPr>
              <a:xfrm>
                <a:off x="3995420" y="2680363"/>
                <a:ext cx="6247130" cy="61555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공포심이나 불안감을 유발하는 문자</a:t>
                </a:r>
                <a:r>
                  <a:rPr lang="en-US" altLang="ko-KR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음향</a:t>
                </a:r>
                <a:r>
                  <a:rPr lang="en-US" altLang="ko-KR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영상 등을 정보통신망을 통해 반복적으로 보내는 행위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5033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유형 알아보기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" name="그룹 10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6" name="그룹 1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2" name="모서리가 둥근 직사각형 11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2205892" y="1296825"/>
            <a:ext cx="6281616" cy="638022"/>
            <a:chOff x="2205892" y="1296825"/>
            <a:chExt cx="6281616" cy="638022"/>
          </a:xfrm>
        </p:grpSpPr>
        <p:sp>
          <p:nvSpPr>
            <p:cNvPr id="25" name="직사각형 24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학교폭력의 유형 알아보기</a:t>
              </a:r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706760" y="1296825"/>
              <a:ext cx="462280" cy="431481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555622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28" name="그룹 27"/>
          <p:cNvGrpSpPr/>
          <p:nvPr/>
        </p:nvGrpSpPr>
        <p:grpSpPr>
          <a:xfrm flipH="1">
            <a:off x="1116479" y="3464683"/>
            <a:ext cx="2048750" cy="2179344"/>
            <a:chOff x="3141065" y="3371250"/>
            <a:chExt cx="1854125" cy="1972313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0" name="Rectangle 304"/>
            <p:cNvSpPr>
              <a:spLocks noChangeArrowheads="1"/>
            </p:cNvSpPr>
            <p:nvPr/>
          </p:nvSpPr>
          <p:spPr bwMode="auto">
            <a:xfrm>
              <a:off x="3182898" y="3994602"/>
              <a:ext cx="1770459" cy="584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언어폭력</a:t>
              </a: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(2019).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사안처리 가이드북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세종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43" name="그룹 42"/>
          <p:cNvGrpSpPr/>
          <p:nvPr/>
        </p:nvGrpSpPr>
        <p:grpSpPr>
          <a:xfrm>
            <a:off x="3444454" y="2629384"/>
            <a:ext cx="6604263" cy="1543108"/>
            <a:chOff x="3638287" y="2676138"/>
            <a:chExt cx="6604263" cy="1543108"/>
          </a:xfrm>
        </p:grpSpPr>
        <p:pic>
          <p:nvPicPr>
            <p:cNvPr id="44" name="그림 4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676138"/>
              <a:ext cx="368827" cy="330408"/>
            </a:xfrm>
            <a:prstGeom prst="rect">
              <a:avLst/>
            </a:prstGeom>
          </p:spPr>
        </p:pic>
        <p:sp>
          <p:nvSpPr>
            <p:cNvPr id="45" name="직사각형 44"/>
            <p:cNvSpPr/>
            <p:nvPr/>
          </p:nvSpPr>
          <p:spPr>
            <a:xfrm>
              <a:off x="3995420" y="2680363"/>
              <a:ext cx="6247130" cy="153888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여러 사람 앞에서 상대방의 명예를 훼손하는 구체적인 말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성격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능력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배경 등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을 하거나 그런 내용의 글을</a:t>
              </a:r>
            </a:p>
            <a:p>
              <a:pPr latinLnBrk="0"/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인터넷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SNS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등으로 퍼뜨리는 행위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명예훼손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</a:p>
            <a:p>
              <a:pPr latinLnBrk="0"/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※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내용이 진실이라고 하더라도 범죄이고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허위인 경우에는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/>
              </a:r>
              <a:b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</a:b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  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형법상 가중처벌 대상이 됨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3444454" y="4485911"/>
            <a:ext cx="6604263" cy="927555"/>
            <a:chOff x="3638287" y="2676138"/>
            <a:chExt cx="6604263" cy="927555"/>
          </a:xfrm>
        </p:grpSpPr>
        <p:pic>
          <p:nvPicPr>
            <p:cNvPr id="48" name="그림 4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676138"/>
              <a:ext cx="368827" cy="330408"/>
            </a:xfrm>
            <a:prstGeom prst="rect">
              <a:avLst/>
            </a:prstGeom>
          </p:spPr>
        </p:pic>
        <p:sp>
          <p:nvSpPr>
            <p:cNvPr id="49" name="직사각형 48"/>
            <p:cNvSpPr/>
            <p:nvPr/>
          </p:nvSpPr>
          <p:spPr>
            <a:xfrm>
              <a:off x="3995420" y="2680363"/>
              <a:ext cx="6247130" cy="92333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여러 사람 앞에서 모욕적인 용어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생김새에 대한 놀림 등 상대방을 비하하는 내용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를 지속적으로 말하거나 그런 내용의 글을 인터넷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SNS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등으로 퍼뜨리는 행위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모욕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3444454" y="5726884"/>
            <a:ext cx="6604263" cy="619778"/>
            <a:chOff x="3638287" y="2676138"/>
            <a:chExt cx="6604263" cy="619778"/>
          </a:xfrm>
        </p:grpSpPr>
        <p:pic>
          <p:nvPicPr>
            <p:cNvPr id="51" name="그림 5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676138"/>
              <a:ext cx="368827" cy="330408"/>
            </a:xfrm>
            <a:prstGeom prst="rect">
              <a:avLst/>
            </a:prstGeom>
          </p:spPr>
        </p:pic>
        <p:sp>
          <p:nvSpPr>
            <p:cNvPr id="52" name="직사각형 51"/>
            <p:cNvSpPr/>
            <p:nvPr/>
          </p:nvSpPr>
          <p:spPr>
            <a:xfrm>
              <a:off x="3995420" y="2680363"/>
              <a:ext cx="6247130" cy="61555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신체 등에 해를 끼칠 듯한 언행과 문자메시지 등으로</a:t>
              </a:r>
            </a:p>
            <a:p>
              <a:pPr latinLnBrk="0"/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겁을 주는 행위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협박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9850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유형 알아보기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" name="그룹 10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6" name="그룹 1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2" name="모서리가 둥근 직사각형 11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2205892" y="1296825"/>
            <a:ext cx="6281616" cy="638022"/>
            <a:chOff x="2205892" y="1296825"/>
            <a:chExt cx="6281616" cy="638022"/>
          </a:xfrm>
        </p:grpSpPr>
        <p:sp>
          <p:nvSpPr>
            <p:cNvPr id="25" name="직사각형 24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학교폭력의 유형 알아보기</a:t>
              </a:r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706760" y="1296825"/>
              <a:ext cx="462280" cy="431481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555622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28" name="그룹 27"/>
          <p:cNvGrpSpPr/>
          <p:nvPr/>
        </p:nvGrpSpPr>
        <p:grpSpPr>
          <a:xfrm flipH="1">
            <a:off x="1116479" y="3464683"/>
            <a:ext cx="2048750" cy="2179344"/>
            <a:chOff x="3141065" y="3371250"/>
            <a:chExt cx="1854125" cy="1972313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0" name="Rectangle 304"/>
            <p:cNvSpPr>
              <a:spLocks noChangeArrowheads="1"/>
            </p:cNvSpPr>
            <p:nvPr/>
          </p:nvSpPr>
          <p:spPr bwMode="auto">
            <a:xfrm>
              <a:off x="3182898" y="3994602"/>
              <a:ext cx="1770459" cy="584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강요</a:t>
              </a: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(2019).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사안처리 가이드북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세종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444454" y="2993117"/>
            <a:ext cx="6467693" cy="2913350"/>
            <a:chOff x="3444454" y="2993117"/>
            <a:chExt cx="6467693" cy="2913350"/>
          </a:xfrm>
        </p:grpSpPr>
        <p:grpSp>
          <p:nvGrpSpPr>
            <p:cNvPr id="43" name="그룹 42"/>
            <p:cNvGrpSpPr/>
            <p:nvPr/>
          </p:nvGrpSpPr>
          <p:grpSpPr>
            <a:xfrm>
              <a:off x="3444454" y="2993117"/>
              <a:ext cx="6467693" cy="1477328"/>
              <a:chOff x="3638287" y="2680363"/>
              <a:chExt cx="6467693" cy="1477328"/>
            </a:xfrm>
          </p:grpSpPr>
          <p:pic>
            <p:nvPicPr>
              <p:cNvPr id="44" name="그림 4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699584"/>
                <a:ext cx="368827" cy="330408"/>
              </a:xfrm>
              <a:prstGeom prst="rect">
                <a:avLst/>
              </a:prstGeom>
            </p:spPr>
          </p:pic>
          <p:sp>
            <p:nvSpPr>
              <p:cNvPr id="45" name="직사각형 44"/>
              <p:cNvSpPr/>
              <p:nvPr/>
            </p:nvSpPr>
            <p:spPr>
              <a:xfrm>
                <a:off x="3995420" y="2680363"/>
                <a:ext cx="6110560" cy="1477328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속칭 빵 셔틀</a:t>
                </a:r>
                <a:r>
                  <a:rPr lang="en-US" altLang="ko-KR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400" b="1" spc="-15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와이파이</a:t>
                </a:r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 셔틀</a:t>
                </a:r>
                <a:r>
                  <a:rPr lang="en-US" altLang="ko-KR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과제 대행</a:t>
                </a:r>
                <a:r>
                  <a:rPr lang="en-US" altLang="ko-KR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게임 대행</a:t>
                </a:r>
                <a:r>
                  <a:rPr lang="en-US" altLang="ko-KR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</a:t>
                </a:r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심부름 등 의사에 반하는 행동을 강제로 요구하는 행위</a:t>
                </a:r>
              </a:p>
              <a:p>
                <a:pPr latinLnBrk="0"/>
                <a:r>
                  <a:rPr lang="en-US" altLang="ko-KR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(</a:t>
                </a:r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강제적 심부름</a:t>
                </a:r>
                <a:r>
                  <a:rPr lang="en-US" altLang="ko-KR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)</a:t>
                </a:r>
              </a:p>
            </p:txBody>
          </p:sp>
        </p:grpSp>
        <p:grpSp>
          <p:nvGrpSpPr>
            <p:cNvPr id="41" name="그룹 40"/>
            <p:cNvGrpSpPr/>
            <p:nvPr/>
          </p:nvGrpSpPr>
          <p:grpSpPr>
            <a:xfrm>
              <a:off x="3444454" y="4798471"/>
              <a:ext cx="6467693" cy="1107996"/>
              <a:chOff x="3638287" y="2680363"/>
              <a:chExt cx="6467693" cy="1107996"/>
            </a:xfrm>
          </p:grpSpPr>
          <p:pic>
            <p:nvPicPr>
              <p:cNvPr id="42" name="그림 4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699584"/>
                <a:ext cx="368827" cy="330408"/>
              </a:xfrm>
              <a:prstGeom prst="rect">
                <a:avLst/>
              </a:prstGeom>
            </p:spPr>
          </p:pic>
          <p:sp>
            <p:nvSpPr>
              <p:cNvPr id="53" name="직사각형 52"/>
              <p:cNvSpPr/>
              <p:nvPr/>
            </p:nvSpPr>
            <p:spPr>
              <a:xfrm>
                <a:off x="3995420" y="2680363"/>
                <a:ext cx="6110560" cy="1107996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폭행 또는 협박으로 상대방의 권리 행사를 방해하거나 해야 할 의무가 없는 일을 하게 하는 행위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61295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유형 알아보기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" name="그룹 10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6" name="그룹 1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2" name="모서리가 둥근 직사각형 11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2205892" y="1296825"/>
            <a:ext cx="6281616" cy="638022"/>
            <a:chOff x="2205892" y="1296825"/>
            <a:chExt cx="6281616" cy="638022"/>
          </a:xfrm>
        </p:grpSpPr>
        <p:sp>
          <p:nvSpPr>
            <p:cNvPr id="25" name="직사각형 24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학교폭력의 유형 알아보기</a:t>
              </a:r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706760" y="1296825"/>
              <a:ext cx="462280" cy="431481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555622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28" name="그룹 27"/>
          <p:cNvGrpSpPr/>
          <p:nvPr/>
        </p:nvGrpSpPr>
        <p:grpSpPr>
          <a:xfrm flipH="1">
            <a:off x="1116479" y="3464683"/>
            <a:ext cx="2048750" cy="2179344"/>
            <a:chOff x="3141065" y="3371250"/>
            <a:chExt cx="1854125" cy="1972313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0" name="Rectangle 304"/>
            <p:cNvSpPr>
              <a:spLocks noChangeArrowheads="1"/>
            </p:cNvSpPr>
            <p:nvPr/>
          </p:nvSpPr>
          <p:spPr bwMode="auto">
            <a:xfrm>
              <a:off x="3182898" y="3994602"/>
              <a:ext cx="1770459" cy="584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금품갈취</a:t>
              </a: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4491783" y="6413507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(2019).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사안처리 가이드북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세종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444454" y="3063456"/>
            <a:ext cx="6467693" cy="2604532"/>
            <a:chOff x="3444454" y="3063456"/>
            <a:chExt cx="6467693" cy="2604532"/>
          </a:xfrm>
        </p:grpSpPr>
        <p:grpSp>
          <p:nvGrpSpPr>
            <p:cNvPr id="43" name="그룹 42"/>
            <p:cNvGrpSpPr/>
            <p:nvPr/>
          </p:nvGrpSpPr>
          <p:grpSpPr>
            <a:xfrm>
              <a:off x="3444454" y="3063456"/>
              <a:ext cx="6467693" cy="369332"/>
              <a:chOff x="3638287" y="2680363"/>
              <a:chExt cx="6467693" cy="369332"/>
            </a:xfrm>
          </p:grpSpPr>
          <p:pic>
            <p:nvPicPr>
              <p:cNvPr id="44" name="그림 4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699584"/>
                <a:ext cx="368827" cy="330408"/>
              </a:xfrm>
              <a:prstGeom prst="rect">
                <a:avLst/>
              </a:prstGeom>
            </p:spPr>
          </p:pic>
          <p:sp>
            <p:nvSpPr>
              <p:cNvPr id="45" name="직사각형 44"/>
              <p:cNvSpPr/>
              <p:nvPr/>
            </p:nvSpPr>
            <p:spPr>
              <a:xfrm>
                <a:off x="3995420" y="2680363"/>
                <a:ext cx="6110560" cy="369332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돌려 줄 생각이 없으면서 돈을 요구하는 행위</a:t>
                </a:r>
              </a:p>
            </p:txBody>
          </p:sp>
        </p:grpSp>
        <p:grpSp>
          <p:nvGrpSpPr>
            <p:cNvPr id="38" name="그룹 37"/>
            <p:cNvGrpSpPr/>
            <p:nvPr/>
          </p:nvGrpSpPr>
          <p:grpSpPr>
            <a:xfrm>
              <a:off x="3444454" y="3685412"/>
              <a:ext cx="6467693" cy="738664"/>
              <a:chOff x="3638287" y="2680363"/>
              <a:chExt cx="6467693" cy="738664"/>
            </a:xfrm>
          </p:grpSpPr>
          <p:pic>
            <p:nvPicPr>
              <p:cNvPr id="39" name="그림 3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699584"/>
                <a:ext cx="368827" cy="330408"/>
              </a:xfrm>
              <a:prstGeom prst="rect">
                <a:avLst/>
              </a:prstGeom>
            </p:spPr>
          </p:pic>
          <p:sp>
            <p:nvSpPr>
              <p:cNvPr id="40" name="직사각형 39"/>
              <p:cNvSpPr/>
              <p:nvPr/>
            </p:nvSpPr>
            <p:spPr>
              <a:xfrm>
                <a:off x="3995420" y="2680363"/>
                <a:ext cx="6110560" cy="738664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옷</a:t>
                </a:r>
                <a:r>
                  <a:rPr lang="en-US" altLang="ko-KR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400" b="1" spc="-15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문구류</a:t>
                </a:r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 등을 빌린다며 가져간 뒤 되돌려주지 않는 행위</a:t>
                </a:r>
              </a:p>
            </p:txBody>
          </p:sp>
        </p:grpSp>
        <p:grpSp>
          <p:nvGrpSpPr>
            <p:cNvPr id="47" name="그룹 46"/>
            <p:cNvGrpSpPr/>
            <p:nvPr/>
          </p:nvGrpSpPr>
          <p:grpSpPr>
            <a:xfrm>
              <a:off x="3444454" y="4676700"/>
              <a:ext cx="6467693" cy="369332"/>
              <a:chOff x="3638287" y="2680363"/>
              <a:chExt cx="6467693" cy="369332"/>
            </a:xfrm>
          </p:grpSpPr>
          <p:pic>
            <p:nvPicPr>
              <p:cNvPr id="48" name="그림 4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699584"/>
                <a:ext cx="368827" cy="330408"/>
              </a:xfrm>
              <a:prstGeom prst="rect">
                <a:avLst/>
              </a:prstGeom>
            </p:spPr>
          </p:pic>
          <p:sp>
            <p:nvSpPr>
              <p:cNvPr id="49" name="직사각형 48"/>
              <p:cNvSpPr/>
              <p:nvPr/>
            </p:nvSpPr>
            <p:spPr>
              <a:xfrm>
                <a:off x="3995420" y="2680363"/>
                <a:ext cx="6110560" cy="369332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일부러 물품을 망가뜨리는 행위</a:t>
                </a:r>
              </a:p>
            </p:txBody>
          </p:sp>
        </p:grpSp>
        <p:grpSp>
          <p:nvGrpSpPr>
            <p:cNvPr id="50" name="그룹 49"/>
            <p:cNvGrpSpPr/>
            <p:nvPr/>
          </p:nvGrpSpPr>
          <p:grpSpPr>
            <a:xfrm>
              <a:off x="3444454" y="5298656"/>
              <a:ext cx="6467693" cy="369332"/>
              <a:chOff x="3638287" y="2680363"/>
              <a:chExt cx="6467693" cy="369332"/>
            </a:xfrm>
          </p:grpSpPr>
          <p:pic>
            <p:nvPicPr>
              <p:cNvPr id="51" name="그림 5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8287" y="2699584"/>
                <a:ext cx="368827" cy="330408"/>
              </a:xfrm>
              <a:prstGeom prst="rect">
                <a:avLst/>
              </a:prstGeom>
            </p:spPr>
          </p:pic>
          <p:sp>
            <p:nvSpPr>
              <p:cNvPr id="52" name="직사각형 51"/>
              <p:cNvSpPr/>
              <p:nvPr/>
            </p:nvSpPr>
            <p:spPr>
              <a:xfrm>
                <a:off x="3995420" y="2680363"/>
                <a:ext cx="6110560" cy="369332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돈을 걷어오라고 하는 행위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42621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587" y="3232350"/>
            <a:ext cx="1795395" cy="320671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3842" y="3232350"/>
            <a:ext cx="1928177" cy="320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2857</Words>
  <Application>Microsoft Office PowerPoint</Application>
  <PresentationFormat>사용자 지정</PresentationFormat>
  <Paragraphs>269</Paragraphs>
  <Slides>23</Slides>
  <Notes>23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9" baseType="lpstr">
      <vt:lpstr>KoPubDotum Medium Regular</vt:lpstr>
      <vt:lpstr>KoPubWorld돋움체 Bold</vt:lpstr>
      <vt:lpstr>맑은 고딕</vt:lpstr>
      <vt:lpstr>Arial</vt:lpstr>
      <vt:lpstr>Wingdings</vt:lpstr>
      <vt:lpstr>3_디자인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>Microsoft Corporation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523</cp:revision>
  <dcterms:created xsi:type="dcterms:W3CDTF">2018-08-25T03:54:47Z</dcterms:created>
  <dcterms:modified xsi:type="dcterms:W3CDTF">2023-03-06T12:20:19Z</dcterms:modified>
  <cp:version/>
</cp:coreProperties>
</file>