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53" r:id="rId2"/>
    <p:sldMasterId id="2147483651" r:id="rId3"/>
    <p:sldMasterId id="2147483656" r:id="rId4"/>
    <p:sldMasterId id="2147483658" r:id="rId5"/>
    <p:sldMasterId id="2147483674" r:id="rId6"/>
  </p:sldMasterIdLst>
  <p:notesMasterIdLst>
    <p:notesMasterId r:id="rId18"/>
  </p:notesMasterIdLst>
  <p:handoutMasterIdLst>
    <p:handoutMasterId r:id="rId19"/>
  </p:handoutMasterIdLst>
  <p:sldIdLst>
    <p:sldId id="425" r:id="rId7"/>
    <p:sldId id="429" r:id="rId8"/>
    <p:sldId id="439" r:id="rId9"/>
    <p:sldId id="515" r:id="rId10"/>
    <p:sldId id="516" r:id="rId11"/>
    <p:sldId id="441" r:id="rId12"/>
    <p:sldId id="517" r:id="rId13"/>
    <p:sldId id="519" r:id="rId14"/>
    <p:sldId id="518" r:id="rId15"/>
    <p:sldId id="512" r:id="rId16"/>
    <p:sldId id="437" r:id="rId17"/>
  </p:sldIdLst>
  <p:sldSz cx="10693400" cy="7561263"/>
  <p:notesSz cx="6807200" cy="9939338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 userDrawn="1">
          <p15:clr>
            <a:srgbClr val="A4A3A4"/>
          </p15:clr>
        </p15:guide>
        <p15:guide id="2" pos="3368">
          <p15:clr>
            <a:srgbClr val="A4A3A4"/>
          </p15:clr>
        </p15:guide>
        <p15:guide id="3" pos="6452" userDrawn="1">
          <p15:clr>
            <a:srgbClr val="A4A3A4"/>
          </p15:clr>
        </p15:guide>
        <p15:guide id="4" pos="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" initials="" lastIdx="2" clrIdx="0">
    <p:extLst>
      <p:ext uri="{19B8F6BF-5375-455C-9EA6-DF929625EA0E}">
        <p15:presenceInfo xmlns:p15="http://schemas.microsoft.com/office/powerpoint/2012/main" userId=" " providerId="None"/>
      </p:ext>
    </p:extLst>
  </p:cmAuthor>
  <p:cmAuthor id="2" name="박 종수" initials="박종" lastIdx="2" clrIdx="1">
    <p:extLst>
      <p:ext uri="{19B8F6BF-5375-455C-9EA6-DF929625EA0E}">
        <p15:presenceInfo xmlns:p15="http://schemas.microsoft.com/office/powerpoint/2012/main" userId="8a33c63b1b60776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69B3"/>
    <a:srgbClr val="EE6000"/>
    <a:srgbClr val="FCE000"/>
    <a:srgbClr val="00B0F0"/>
    <a:srgbClr val="5CAA09"/>
    <a:srgbClr val="BE382A"/>
    <a:srgbClr val="ECF0F1"/>
    <a:srgbClr val="E74C3C"/>
    <a:srgbClr val="EFAB74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84" autoAdjust="0"/>
    <p:restoredTop sz="83958" autoAdjust="0"/>
  </p:normalViewPr>
  <p:slideViewPr>
    <p:cSldViewPr>
      <p:cViewPr varScale="1">
        <p:scale>
          <a:sx n="60" d="100"/>
          <a:sy n="60" d="100"/>
        </p:scale>
        <p:origin x="96" y="312"/>
      </p:cViewPr>
      <p:guideLst>
        <p:guide orient="horz" pos="2382"/>
        <p:guide pos="3368"/>
        <p:guide pos="6452"/>
        <p:guide pos="284"/>
      </p:guideLst>
    </p:cSldViewPr>
  </p:slideViewPr>
  <p:outlineViewPr>
    <p:cViewPr>
      <p:scale>
        <a:sx n="33" d="100"/>
        <a:sy n="33" d="100"/>
      </p:scale>
      <p:origin x="0" y="-218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113" d="100"/>
          <a:sy n="113" d="100"/>
        </p:scale>
        <p:origin x="428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6" cy="498693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l">
              <a:defRPr sz="1200"/>
            </a:lvl1pPr>
          </a:lstStyle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9" y="0"/>
            <a:ext cx="2949786" cy="498693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r">
              <a:defRPr sz="1200"/>
            </a:lvl1pPr>
          </a:lstStyle>
          <a:p>
            <a:fld id="{C0A65474-27D2-4075-AA73-A4175FBC0988}" type="datetimeFigureOut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2023-03-06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9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r">
              <a:defRPr sz="1200"/>
            </a:lvl1pPr>
          </a:lstStyle>
          <a:p>
            <a:fld id="{115504A7-3036-46FB-961F-0ACA1C6CCEA4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‹#›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80624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05A8C-A65A-4570-8A9B-144C9BE57456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31875" y="1243013"/>
            <a:ext cx="47434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5DAF76-D7CC-491E-9416-0342090529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680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이번 시간에는 </a:t>
            </a:r>
            <a:r>
              <a:rPr lang="en-US" altLang="ko-KR" dirty="0"/>
              <a:t>‘</a:t>
            </a:r>
            <a:r>
              <a:rPr lang="ko-KR" altLang="en-US" dirty="0"/>
              <a:t>갈등을 술술 풀어요</a:t>
            </a:r>
            <a:r>
              <a:rPr lang="en-US" altLang="ko-KR" dirty="0"/>
              <a:t>’</a:t>
            </a:r>
            <a:r>
              <a:rPr lang="ko-KR" altLang="en-US" dirty="0"/>
              <a:t>라는 주제로 친구들 간의 갈등 상황을 생각해 보는 시간을 갖도록 하겠습니다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ko-KR" altLang="en-US" dirty="0"/>
              <a:t>수정 </a:t>
            </a:r>
            <a:r>
              <a:rPr lang="ko-KR" altLang="en-US" dirty="0" err="1"/>
              <a:t>서항</a:t>
            </a:r>
            <a:endParaRPr lang="en-US" altLang="ko-KR" dirty="0"/>
          </a:p>
          <a:p>
            <a:r>
              <a:rPr lang="en-US" altLang="ko-KR" dirty="0"/>
              <a:t>2. </a:t>
            </a:r>
            <a:r>
              <a:rPr lang="ko-KR" altLang="en-US" dirty="0"/>
              <a:t>활동순서에서 내용을 가운데 정렬로 하고 위치도 수정하여 가시성을 높임</a:t>
            </a:r>
            <a:endParaRPr lang="en-US" altLang="ko-KR" dirty="0"/>
          </a:p>
          <a:p>
            <a:r>
              <a:rPr lang="en-US" altLang="ko-KR" dirty="0"/>
              <a:t>3. </a:t>
            </a:r>
            <a:r>
              <a:rPr lang="ko-KR" altLang="en-US" dirty="0"/>
              <a:t>상황의 글씨를 </a:t>
            </a:r>
            <a:r>
              <a:rPr lang="en-US" altLang="ko-KR" dirty="0"/>
              <a:t>45p</a:t>
            </a:r>
            <a:r>
              <a:rPr lang="ko-KR" altLang="en-US" dirty="0"/>
              <a:t>로 키워서 가시성을 높임</a:t>
            </a:r>
            <a:endParaRPr lang="en-US" altLang="ko-KR" dirty="0"/>
          </a:p>
          <a:p>
            <a:r>
              <a:rPr lang="en-US" altLang="ko-KR" dirty="0"/>
              <a:t>5. V</a:t>
            </a:r>
            <a:r>
              <a:rPr lang="ko-KR" altLang="en-US" dirty="0"/>
              <a:t>표를 삭제하고 숫자로 바꿈 </a:t>
            </a:r>
            <a:r>
              <a:rPr lang="en-US" altLang="ko-KR" dirty="0"/>
              <a:t>-&gt; </a:t>
            </a:r>
            <a:r>
              <a:rPr lang="ko-KR" altLang="en-US" dirty="0"/>
              <a:t>갈등해결 유형에 따른 번호가 나와야 추후 수업 진행이 가능</a:t>
            </a:r>
            <a:endParaRPr lang="en-US" altLang="ko-KR" dirty="0"/>
          </a:p>
          <a:p>
            <a:r>
              <a:rPr lang="en-US" altLang="ko-KR" dirty="0"/>
              <a:t>6~8. 7p</a:t>
            </a:r>
            <a:r>
              <a:rPr lang="ko-KR" altLang="en-US" dirty="0"/>
              <a:t>에 있던 </a:t>
            </a:r>
            <a:r>
              <a:rPr lang="en-US" altLang="ko-KR" dirty="0"/>
              <a:t>“</a:t>
            </a:r>
            <a:r>
              <a:rPr lang="ko-KR" altLang="en-US" dirty="0"/>
              <a:t>갈등해결전략 유형</a:t>
            </a:r>
            <a:r>
              <a:rPr lang="en-US" altLang="ko-KR" dirty="0"/>
              <a:t>”</a:t>
            </a:r>
            <a:r>
              <a:rPr lang="ko-KR" altLang="en-US" dirty="0"/>
              <a:t>을 </a:t>
            </a:r>
            <a:r>
              <a:rPr lang="en-US" altLang="ko-KR" dirty="0"/>
              <a:t>8p</a:t>
            </a:r>
            <a:r>
              <a:rPr lang="ko-KR" altLang="en-US" dirty="0"/>
              <a:t>로 옮기고 </a:t>
            </a:r>
            <a:r>
              <a:rPr lang="en-US" altLang="ko-KR" dirty="0"/>
              <a:t>7p</a:t>
            </a:r>
            <a:r>
              <a:rPr lang="ko-KR" altLang="en-US" dirty="0"/>
              <a:t>의 구도를 수정하여 </a:t>
            </a:r>
            <a:r>
              <a:rPr lang="en-US" altLang="ko-KR" dirty="0"/>
              <a:t>6p</a:t>
            </a:r>
            <a:r>
              <a:rPr lang="ko-KR" altLang="en-US" dirty="0"/>
              <a:t>와 통일성 있게 수정 </a:t>
            </a:r>
            <a:endParaRPr lang="en-US" altLang="ko-KR" dirty="0"/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spc="-150" dirty="0">
                <a:latin typeface="+mn-lt"/>
                <a:ea typeface="+mn-ea"/>
                <a:sym typeface="Wingdings" panose="05000000000000000000" pitchFamily="2" charset="2"/>
              </a:rPr>
              <a:t>* </a:t>
            </a:r>
            <a:r>
              <a:rPr lang="ko-KR" altLang="en-US" sz="1200" b="1" spc="-150" dirty="0">
                <a:latin typeface="+mn-lt"/>
                <a:ea typeface="+mn-ea"/>
                <a:sym typeface="Wingdings" panose="05000000000000000000" pitchFamily="2" charset="2"/>
              </a:rPr>
              <a:t>각 페이지 별 단순 띄어쓰기 등 붉은 밑줄 처리된 부분 수정</a:t>
            </a:r>
            <a:endParaRPr lang="en-US" altLang="ko-KR" sz="1200" b="1" spc="-150" dirty="0">
              <a:latin typeface="+mn-lt"/>
              <a:ea typeface="+mn-ea"/>
              <a:sym typeface="Wingdings" panose="05000000000000000000" pitchFamily="2" charset="2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7901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‘</a:t>
            </a:r>
            <a:r>
              <a:rPr lang="ko-KR" altLang="en-US" dirty="0"/>
              <a:t>활동 목표는 자신의 갈등해결 전략을 파악한다</a:t>
            </a:r>
            <a:r>
              <a:rPr lang="en-US" altLang="ko-KR" dirty="0"/>
              <a:t>. </a:t>
            </a:r>
            <a:r>
              <a:rPr lang="ko-KR" altLang="en-US" dirty="0"/>
              <a:t>상황에 따라 적절한 해법을 찾아낼 수 있다</a:t>
            </a:r>
            <a:r>
              <a:rPr lang="en-US" altLang="ko-KR" dirty="0"/>
              <a:t>.’ </a:t>
            </a:r>
            <a:r>
              <a:rPr lang="ko-KR" altLang="en-US" dirty="0"/>
              <a:t>입니다</a:t>
            </a:r>
            <a:r>
              <a:rPr lang="en-US" altLang="ko-KR" dirty="0"/>
              <a:t>. </a:t>
            </a:r>
            <a:r>
              <a:rPr lang="ko-KR" altLang="en-US" dirty="0"/>
              <a:t>오늘 활동 순서는 갈등 해결이 발생했을 때 나의 갈등 해결 전략을 알아보고</a:t>
            </a:r>
            <a:r>
              <a:rPr lang="en-US" altLang="ko-KR" dirty="0"/>
              <a:t>, </a:t>
            </a:r>
            <a:r>
              <a:rPr lang="ko-KR" altLang="en-US" dirty="0"/>
              <a:t>상황에 맞는 적절한 갈등해결 전략을 찾아보도록 하겠습니다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4795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갈등은 언제든 발생할 수 있습니다</a:t>
            </a:r>
            <a:r>
              <a:rPr lang="en-US" altLang="ko-KR" dirty="0"/>
              <a:t>. </a:t>
            </a:r>
            <a:r>
              <a:rPr lang="ko-KR" altLang="en-US" dirty="0"/>
              <a:t>갈등상황이 발생했을 때</a:t>
            </a:r>
            <a:r>
              <a:rPr lang="en-US" altLang="ko-KR" dirty="0"/>
              <a:t>, </a:t>
            </a:r>
            <a:r>
              <a:rPr lang="ko-KR" altLang="en-US" dirty="0"/>
              <a:t>여러분들은 어떤 태도나 행동을 취하나요</a:t>
            </a:r>
            <a:r>
              <a:rPr lang="en-US" altLang="ko-KR" dirty="0"/>
              <a:t>? 1</a:t>
            </a:r>
            <a:r>
              <a:rPr lang="ko-KR" altLang="en-US" dirty="0"/>
              <a:t>년에 한번씩은 경험하게 되는 상황을 통해 갈등 해결 방법을 생각해 보도록 하겠습니다</a:t>
            </a:r>
            <a:r>
              <a:rPr lang="en-US" altLang="ko-KR" dirty="0"/>
              <a:t>.</a:t>
            </a:r>
            <a:endParaRPr lang="ko-KR" altLang="en-US" dirty="0"/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제시된 </a:t>
            </a:r>
            <a:r>
              <a:rPr lang="ko-KR" altLang="en-US" dirty="0" err="1"/>
              <a:t>단체티</a:t>
            </a:r>
            <a:r>
              <a:rPr lang="ko-KR" altLang="en-US" dirty="0"/>
              <a:t> 선정 관련 상황에서 자신이 했을 것 같은 행동이나 태도를 생각해 보시기 바랍니다</a:t>
            </a:r>
            <a:r>
              <a:rPr lang="en-US" altLang="ko-KR" dirty="0"/>
              <a:t>. </a:t>
            </a:r>
            <a:r>
              <a:rPr lang="ko-KR" altLang="en-US" dirty="0"/>
              <a:t>한가지 행동만 할 것 같지 않은 경우 </a:t>
            </a:r>
            <a:r>
              <a:rPr lang="en-US" altLang="ko-KR" dirty="0"/>
              <a:t>2~3</a:t>
            </a:r>
            <a:r>
              <a:rPr lang="ko-KR" altLang="en-US" dirty="0"/>
              <a:t>가지 행동을 생각해도 좋습니다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72638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r>
              <a:rPr lang="ko-KR" altLang="en-US" dirty="0"/>
              <a:t>분 간 자신이 할 것 같은 행동을 생각해 봅니다</a:t>
            </a:r>
            <a:r>
              <a:rPr lang="en-US" altLang="ko-KR" dirty="0"/>
              <a:t>.(</a:t>
            </a:r>
            <a:r>
              <a:rPr lang="ko-KR" altLang="en-US" dirty="0"/>
              <a:t>슬라이드를 넘기기 전에 충분히 생각할 수 있는 시간을 준다</a:t>
            </a:r>
            <a:r>
              <a:rPr lang="en-US" altLang="ko-KR" dirty="0"/>
              <a:t>.)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91894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내가 생각한 갈등해결 전략과 유사한 것의 번호 </a:t>
            </a:r>
            <a:r>
              <a:rPr lang="en-US" altLang="ko-KR" dirty="0"/>
              <a:t>1</a:t>
            </a:r>
            <a:r>
              <a:rPr lang="ko-KR" altLang="en-US" dirty="0"/>
              <a:t>개를 붙임 종이에 적어 주시기 바랍니다</a:t>
            </a:r>
            <a:r>
              <a:rPr lang="en-US" altLang="ko-KR" dirty="0"/>
              <a:t>. </a:t>
            </a:r>
            <a:r>
              <a:rPr lang="ko-KR" altLang="en-US" dirty="0"/>
              <a:t>여러 가지 행동이나 태도를 생각한 학생은 붙임 쪽지를 </a:t>
            </a:r>
            <a:r>
              <a:rPr lang="en-US" altLang="ko-KR" dirty="0"/>
              <a:t>2~3</a:t>
            </a:r>
            <a:r>
              <a:rPr lang="ko-KR" altLang="en-US" dirty="0"/>
              <a:t>장 이용해서 번호를 적어 주시기 바랍니다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40086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지금부터 갈등해결 전략 유형을 알아보겠습니다</a:t>
            </a:r>
            <a:r>
              <a:rPr lang="en-US" altLang="ko-KR" dirty="0"/>
              <a:t>. </a:t>
            </a:r>
            <a:r>
              <a:rPr lang="ko-KR" altLang="en-US" dirty="0"/>
              <a:t>과연 나는 어떤 갈등해결 전략을 사용하고 있을까요</a:t>
            </a:r>
            <a:r>
              <a:rPr lang="en-US" altLang="ko-KR" dirty="0"/>
              <a:t>? </a:t>
            </a:r>
            <a:r>
              <a:rPr lang="ko-KR" altLang="en-US" dirty="0"/>
              <a:t>갈등해결 전략 유형은 양보</a:t>
            </a:r>
            <a:r>
              <a:rPr lang="en-US" altLang="ko-KR" dirty="0"/>
              <a:t>, </a:t>
            </a:r>
            <a:r>
              <a:rPr lang="ko-KR" altLang="en-US" dirty="0"/>
              <a:t>타협</a:t>
            </a:r>
            <a:r>
              <a:rPr lang="en-US" altLang="ko-KR" dirty="0"/>
              <a:t>, </a:t>
            </a:r>
            <a:r>
              <a:rPr lang="ko-KR" altLang="en-US" dirty="0"/>
              <a:t>제</a:t>
            </a:r>
            <a:r>
              <a:rPr lang="en-US" altLang="ko-KR" dirty="0"/>
              <a:t>3</a:t>
            </a:r>
            <a:r>
              <a:rPr lang="ko-KR" altLang="en-US" dirty="0"/>
              <a:t>자 개입</a:t>
            </a:r>
            <a:r>
              <a:rPr lang="en-US" altLang="ko-KR" dirty="0"/>
              <a:t>, </a:t>
            </a:r>
            <a:r>
              <a:rPr lang="ko-KR" altLang="en-US" dirty="0"/>
              <a:t>주의 돌리기</a:t>
            </a:r>
            <a:r>
              <a:rPr lang="en-US" altLang="ko-KR" dirty="0"/>
              <a:t>, </a:t>
            </a:r>
            <a:r>
              <a:rPr lang="ko-KR" altLang="en-US" dirty="0"/>
              <a:t>회피</a:t>
            </a:r>
            <a:r>
              <a:rPr lang="en-US" altLang="ko-KR" dirty="0"/>
              <a:t>, </a:t>
            </a:r>
            <a:r>
              <a:rPr lang="ko-KR" altLang="en-US" dirty="0"/>
              <a:t>무반응</a:t>
            </a:r>
            <a:r>
              <a:rPr lang="en-US" altLang="ko-KR" dirty="0"/>
              <a:t>, </a:t>
            </a:r>
            <a:r>
              <a:rPr lang="ko-KR" altLang="en-US" dirty="0"/>
              <a:t>공격적 행동</a:t>
            </a:r>
            <a:r>
              <a:rPr lang="en-US" altLang="ko-KR" dirty="0"/>
              <a:t>, </a:t>
            </a:r>
            <a:r>
              <a:rPr lang="ko-KR" altLang="en-US" dirty="0" err="1"/>
              <a:t>자기주장만하기</a:t>
            </a:r>
            <a:r>
              <a:rPr lang="ko-KR" altLang="en-US" dirty="0"/>
              <a:t> 등 총 </a:t>
            </a:r>
            <a:r>
              <a:rPr lang="en-US" altLang="ko-KR" dirty="0"/>
              <a:t>8</a:t>
            </a:r>
            <a:r>
              <a:rPr lang="ko-KR" altLang="en-US" dirty="0"/>
              <a:t>가지 유형이 있습니다</a:t>
            </a:r>
            <a:r>
              <a:rPr lang="en-US" altLang="ko-KR" dirty="0"/>
              <a:t>. </a:t>
            </a:r>
            <a:r>
              <a:rPr lang="ko-KR" altLang="en-US" dirty="0"/>
              <a:t>각 유형에 대해 알아보면서 우리가 선택한 전략의 유형을 알아보겠습니다</a:t>
            </a:r>
            <a:r>
              <a:rPr lang="en-US" altLang="ko-KR" dirty="0"/>
              <a:t>. </a:t>
            </a:r>
            <a:r>
              <a:rPr lang="ko-KR" altLang="en-US" dirty="0"/>
              <a:t>사람들 마다 대상이나 상황에 따라 우선적으로 사용하는 갈등해결 전략이 다르며</a:t>
            </a:r>
            <a:r>
              <a:rPr lang="en-US" altLang="ko-KR" dirty="0"/>
              <a:t>, </a:t>
            </a:r>
            <a:r>
              <a:rPr lang="ko-KR" altLang="en-US" dirty="0"/>
              <a:t>특정 방법이 잘못된 방법은 아니라는 것을 명심해 주시기 바랍니다</a:t>
            </a:r>
            <a:r>
              <a:rPr lang="en-US" altLang="ko-KR" dirty="0"/>
              <a:t>. </a:t>
            </a:r>
            <a:r>
              <a:rPr lang="ko-KR" altLang="en-US" dirty="0"/>
              <a:t>먼저 양보는 </a:t>
            </a:r>
            <a:r>
              <a:rPr lang="en-US" altLang="ko-KR" dirty="0"/>
              <a:t>5</a:t>
            </a:r>
            <a:r>
              <a:rPr lang="ko-KR" altLang="en-US" dirty="0"/>
              <a:t>번에 해당하며</a:t>
            </a:r>
            <a:r>
              <a:rPr lang="en-US" altLang="ko-KR" dirty="0"/>
              <a:t>, </a:t>
            </a:r>
            <a:r>
              <a:rPr lang="ko-KR" altLang="en-US" sz="1200" dirty="0">
                <a:latin typeface="KoPub돋움체 Medium" pitchFamily="18" charset="-127"/>
                <a:ea typeface="KoPub돋움체 Medium" pitchFamily="18" charset="-127"/>
              </a:rPr>
              <a:t>자신의 의견을 더 이상 주장하지 않고 상대의 의견을 따르는 유형입니다</a:t>
            </a:r>
            <a:r>
              <a:rPr lang="en-US" altLang="ko-KR" sz="1200" dirty="0">
                <a:latin typeface="KoPub돋움체 Medium" pitchFamily="18" charset="-127"/>
                <a:ea typeface="KoPub돋움체 Medium" pitchFamily="18" charset="-127"/>
              </a:rPr>
              <a:t>. </a:t>
            </a:r>
            <a:r>
              <a:rPr lang="ko-KR" altLang="en-US" sz="1200" dirty="0">
                <a:latin typeface="KoPub돋움체 Medium" pitchFamily="18" charset="-127"/>
                <a:ea typeface="KoPub돋움체 Medium" pitchFamily="18" charset="-127"/>
              </a:rPr>
              <a:t>타협은 </a:t>
            </a:r>
            <a:r>
              <a:rPr lang="en-US" altLang="ko-KR" sz="1200" dirty="0">
                <a:latin typeface="KoPub돋움체 Medium" pitchFamily="18" charset="-127"/>
                <a:ea typeface="KoPub돋움체 Medium" pitchFamily="18" charset="-127"/>
              </a:rPr>
              <a:t>2</a:t>
            </a:r>
            <a:r>
              <a:rPr lang="ko-KR" altLang="en-US" sz="1200" dirty="0">
                <a:latin typeface="KoPub돋움체 Medium" pitchFamily="18" charset="-127"/>
                <a:ea typeface="KoPub돋움체 Medium" pitchFamily="18" charset="-127"/>
              </a:rPr>
              <a:t>번에 해당하며</a:t>
            </a:r>
            <a:r>
              <a:rPr lang="en-US" altLang="ko-KR" sz="1200" dirty="0">
                <a:latin typeface="KoPub돋움체 Medium" pitchFamily="18" charset="-127"/>
                <a:ea typeface="KoPub돋움체 Medium" pitchFamily="18" charset="-127"/>
              </a:rPr>
              <a:t>, </a:t>
            </a:r>
            <a:r>
              <a:rPr lang="ko-KR" altLang="en-US" sz="1200" dirty="0">
                <a:latin typeface="KoPub돋움체 Medium" pitchFamily="18" charset="-127"/>
                <a:ea typeface="KoPub돋움체 Medium" pitchFamily="18" charset="-127"/>
              </a:rPr>
              <a:t>서로 조금씩 양보하거나 원래 의견을 수정하여 대안을 제시하는 유형입니다</a:t>
            </a:r>
            <a:r>
              <a:rPr lang="en-US" altLang="ko-KR" sz="1200" dirty="0">
                <a:latin typeface="KoPub돋움체 Medium" pitchFamily="18" charset="-127"/>
                <a:ea typeface="KoPub돋움체 Medium" pitchFamily="18" charset="-127"/>
              </a:rPr>
              <a:t>. </a:t>
            </a:r>
            <a:r>
              <a:rPr lang="ko-KR" altLang="en-US" sz="1200" dirty="0">
                <a:latin typeface="KoPub돋움체 Medium" pitchFamily="18" charset="-127"/>
                <a:ea typeface="KoPub돋움체 Medium" pitchFamily="18" charset="-127"/>
              </a:rPr>
              <a:t>제</a:t>
            </a:r>
            <a:r>
              <a:rPr lang="en-US" altLang="ko-KR" sz="1200" dirty="0">
                <a:latin typeface="KoPub돋움체 Medium" pitchFamily="18" charset="-127"/>
                <a:ea typeface="KoPub돋움체 Medium" pitchFamily="18" charset="-127"/>
              </a:rPr>
              <a:t>3</a:t>
            </a:r>
            <a:r>
              <a:rPr lang="ko-KR" altLang="en-US" sz="1200" dirty="0">
                <a:latin typeface="KoPub돋움체 Medium" pitchFamily="18" charset="-127"/>
                <a:ea typeface="KoPub돋움체 Medium" pitchFamily="18" charset="-127"/>
              </a:rPr>
              <a:t>자 개입은 </a:t>
            </a:r>
            <a:r>
              <a:rPr lang="en-US" altLang="ko-KR" sz="1200" dirty="0">
                <a:latin typeface="KoPub돋움체 Medium" pitchFamily="18" charset="-127"/>
                <a:ea typeface="KoPub돋움체 Medium" pitchFamily="18" charset="-127"/>
              </a:rPr>
              <a:t>3</a:t>
            </a:r>
            <a:r>
              <a:rPr lang="ko-KR" altLang="en-US" sz="1200" dirty="0">
                <a:latin typeface="KoPub돋움체 Medium" pitchFamily="18" charset="-127"/>
                <a:ea typeface="KoPub돋움체 Medium" pitchFamily="18" charset="-127"/>
              </a:rPr>
              <a:t>번에 해당하며</a:t>
            </a:r>
            <a:r>
              <a:rPr lang="en-US" altLang="ko-KR" sz="1200" dirty="0">
                <a:latin typeface="KoPub돋움체 Medium" pitchFamily="18" charset="-127"/>
                <a:ea typeface="KoPub돋움체 Medium" pitchFamily="18" charset="-127"/>
              </a:rPr>
              <a:t>, </a:t>
            </a:r>
            <a:r>
              <a:rPr lang="ko-KR" altLang="en-US" sz="1200" dirty="0">
                <a:latin typeface="KoPub돋움체 Medium" pitchFamily="18" charset="-127"/>
                <a:ea typeface="KoPub돋움체 Medium" pitchFamily="18" charset="-127"/>
              </a:rPr>
              <a:t>갈등에 개입되어 있지 않은 타인에 의해 제안된 해결책을 찾는 유형입니다</a:t>
            </a:r>
            <a:r>
              <a:rPr lang="en-US" altLang="ko-KR" sz="1200" dirty="0">
                <a:latin typeface="KoPub돋움체 Medium" pitchFamily="18" charset="-127"/>
                <a:ea typeface="KoPub돋움체 Medium" pitchFamily="18" charset="-127"/>
              </a:rPr>
              <a:t>. </a:t>
            </a:r>
            <a:r>
              <a:rPr lang="ko-KR" altLang="en-US" sz="1200" dirty="0">
                <a:latin typeface="KoPub돋움체 Medium" pitchFamily="18" charset="-127"/>
                <a:ea typeface="KoPub돋움체 Medium" pitchFamily="18" charset="-127"/>
              </a:rPr>
              <a:t>주의 돌리기는 </a:t>
            </a:r>
            <a:r>
              <a:rPr lang="en-US" altLang="ko-KR" sz="1200" dirty="0">
                <a:latin typeface="KoPub돋움체 Medium" pitchFamily="18" charset="-127"/>
                <a:ea typeface="KoPub돋움체 Medium" pitchFamily="18" charset="-127"/>
              </a:rPr>
              <a:t>4</a:t>
            </a:r>
            <a:r>
              <a:rPr lang="ko-KR" altLang="en-US" sz="1200" dirty="0">
                <a:latin typeface="KoPub돋움체 Medium" pitchFamily="18" charset="-127"/>
                <a:ea typeface="KoPub돋움체 Medium" pitchFamily="18" charset="-127"/>
              </a:rPr>
              <a:t>번에 해당하며</a:t>
            </a:r>
            <a:r>
              <a:rPr lang="en-US" altLang="ko-KR" sz="1200" dirty="0">
                <a:latin typeface="KoPub돋움체 Medium" pitchFamily="18" charset="-127"/>
                <a:ea typeface="KoPub돋움체 Medium" pitchFamily="18" charset="-127"/>
              </a:rPr>
              <a:t>, </a:t>
            </a:r>
            <a:r>
              <a:rPr lang="ko-KR" altLang="en-US" sz="1200" dirty="0">
                <a:latin typeface="KoPub돋움체 Medium" pitchFamily="18" charset="-127"/>
                <a:ea typeface="KoPub돋움체 Medium" pitchFamily="18" charset="-127"/>
              </a:rPr>
              <a:t>활동</a:t>
            </a:r>
            <a:r>
              <a:rPr lang="ko-KR" altLang="en-US" sz="12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〮</a:t>
            </a:r>
            <a:r>
              <a:rPr lang="ko-KR" altLang="en-US" sz="1200" dirty="0">
                <a:latin typeface="KoPub돋움체 Medium" pitchFamily="18" charset="-127"/>
                <a:ea typeface="KoPub돋움체 Medium" pitchFamily="18" charset="-127"/>
              </a:rPr>
              <a:t>논쟁 주제를 바꾸어 갈등 상황에서 해결 없이 벗어나려 하는 유형입니다</a:t>
            </a:r>
            <a:r>
              <a:rPr lang="en-US" altLang="ko-KR" sz="1200" dirty="0">
                <a:latin typeface="KoPub돋움체 Medium" pitchFamily="18" charset="-127"/>
                <a:ea typeface="KoPub돋움체 Medium" pitchFamily="18" charset="-127"/>
              </a:rPr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62332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회피는 </a:t>
            </a:r>
            <a:r>
              <a:rPr lang="en-US" altLang="ko-KR" dirty="0"/>
              <a:t>1</a:t>
            </a:r>
            <a:r>
              <a:rPr lang="ko-KR" altLang="en-US" dirty="0"/>
              <a:t>번에 해당하며</a:t>
            </a:r>
            <a:r>
              <a:rPr lang="en-US" altLang="ko-KR" dirty="0"/>
              <a:t>, </a:t>
            </a:r>
            <a:r>
              <a:rPr lang="ko-KR" altLang="en-US" sz="1200" dirty="0">
                <a:latin typeface="KoPub돋움체 Medium" pitchFamily="18" charset="-127"/>
                <a:ea typeface="KoPub돋움체 Medium" pitchFamily="18" charset="-127"/>
              </a:rPr>
              <a:t>심리적 또는 신체적으로 갈등상황에서 물러나거나 벗어나려는 유형입니다</a:t>
            </a:r>
            <a:r>
              <a:rPr lang="en-US" altLang="ko-KR" sz="1200" dirty="0">
                <a:latin typeface="KoPub돋움체 Medium" pitchFamily="18" charset="-127"/>
                <a:ea typeface="KoPub돋움체 Medium" pitchFamily="18" charset="-127"/>
              </a:rPr>
              <a:t>. </a:t>
            </a:r>
            <a:r>
              <a:rPr lang="ko-KR" altLang="en-US" sz="1200" dirty="0">
                <a:latin typeface="KoPub돋움체 Medium" pitchFamily="18" charset="-127"/>
                <a:ea typeface="KoPub돋움체 Medium" pitchFamily="18" charset="-127"/>
              </a:rPr>
              <a:t>무반응은 </a:t>
            </a:r>
            <a:r>
              <a:rPr lang="en-US" altLang="ko-KR" sz="1200" dirty="0">
                <a:latin typeface="KoPub돋움체 Medium" pitchFamily="18" charset="-127"/>
                <a:ea typeface="KoPub돋움체 Medium" pitchFamily="18" charset="-127"/>
              </a:rPr>
              <a:t>7</a:t>
            </a:r>
            <a:r>
              <a:rPr lang="ko-KR" altLang="en-US" sz="1200" dirty="0">
                <a:latin typeface="KoPub돋움체 Medium" pitchFamily="18" charset="-127"/>
                <a:ea typeface="KoPub돋움체 Medium" pitchFamily="18" charset="-127"/>
              </a:rPr>
              <a:t>번에 해당하며</a:t>
            </a:r>
            <a:r>
              <a:rPr lang="en-US" altLang="ko-KR" sz="1200" dirty="0">
                <a:latin typeface="KoPub돋움체 Medium" pitchFamily="18" charset="-127"/>
                <a:ea typeface="KoPub돋움체 Medium" pitchFamily="18" charset="-127"/>
              </a:rPr>
              <a:t>, </a:t>
            </a:r>
            <a:r>
              <a:rPr lang="ko-KR" altLang="en-US" sz="1200" dirty="0">
                <a:latin typeface="KoPub돋움체 Medium" pitchFamily="18" charset="-127"/>
                <a:ea typeface="KoPub돋움체 Medium" pitchFamily="18" charset="-127"/>
              </a:rPr>
              <a:t>아무 말도 하지 않거나 아무 행동도 하지 않는 유형입니다</a:t>
            </a:r>
            <a:r>
              <a:rPr lang="en-US" altLang="ko-KR" sz="1200" dirty="0">
                <a:latin typeface="KoPub돋움체 Medium" pitchFamily="18" charset="-127"/>
                <a:ea typeface="KoPub돋움체 Medium" pitchFamily="18" charset="-127"/>
              </a:rPr>
              <a:t>. </a:t>
            </a:r>
            <a:r>
              <a:rPr lang="ko-KR" altLang="en-US" sz="1200" dirty="0">
                <a:latin typeface="KoPub돋움체 Medium" pitchFamily="18" charset="-127"/>
                <a:ea typeface="KoPub돋움체 Medium" pitchFamily="18" charset="-127"/>
              </a:rPr>
              <a:t>공격적 행동은 </a:t>
            </a:r>
            <a:r>
              <a:rPr lang="en-US" altLang="ko-KR" sz="1200" dirty="0">
                <a:latin typeface="KoPub돋움체 Medium" pitchFamily="18" charset="-127"/>
                <a:ea typeface="KoPub돋움체 Medium" pitchFamily="18" charset="-127"/>
              </a:rPr>
              <a:t>8</a:t>
            </a:r>
            <a:r>
              <a:rPr lang="ko-KR" altLang="en-US" sz="1200" dirty="0">
                <a:latin typeface="KoPub돋움체 Medium" pitchFamily="18" charset="-127"/>
                <a:ea typeface="KoPub돋움체 Medium" pitchFamily="18" charset="-127"/>
              </a:rPr>
              <a:t>번에 해당하며</a:t>
            </a:r>
            <a:r>
              <a:rPr lang="en-US" altLang="ko-KR" sz="1200" dirty="0">
                <a:latin typeface="KoPub돋움체 Medium" pitchFamily="18" charset="-127"/>
                <a:ea typeface="KoPub돋움체 Medium" pitchFamily="18" charset="-127"/>
              </a:rPr>
              <a:t>, </a:t>
            </a:r>
            <a:r>
              <a:rPr lang="ko-KR" altLang="en-US" sz="1200" dirty="0">
                <a:latin typeface="KoPub돋움체 Medium" pitchFamily="18" charset="-127"/>
                <a:ea typeface="KoPub돋움체 Medium" pitchFamily="18" charset="-127"/>
              </a:rPr>
              <a:t>소리를 지르거나 신체적</a:t>
            </a:r>
            <a:r>
              <a:rPr lang="en-US" altLang="ko-KR" sz="1200" dirty="0">
                <a:latin typeface="KoPub돋움체 Medium" pitchFamily="18" charset="-127"/>
                <a:ea typeface="KoPub돋움체 Medium" pitchFamily="18" charset="-127"/>
              </a:rPr>
              <a:t>, </a:t>
            </a:r>
            <a:r>
              <a:rPr lang="ko-KR" altLang="en-US" sz="1200" dirty="0">
                <a:latin typeface="KoPub돋움체 Medium" pitchFamily="18" charset="-127"/>
                <a:ea typeface="KoPub돋움체 Medium" pitchFamily="18" charset="-127"/>
              </a:rPr>
              <a:t>언어적으로 위협을 가하는 유형입니다</a:t>
            </a:r>
            <a:r>
              <a:rPr lang="en-US" altLang="ko-KR" sz="1200" dirty="0">
                <a:latin typeface="KoPub돋움체 Medium" pitchFamily="18" charset="-127"/>
                <a:ea typeface="KoPub돋움체 Medium" pitchFamily="18" charset="-127"/>
              </a:rPr>
              <a:t>. </a:t>
            </a:r>
            <a:r>
              <a:rPr lang="ko-KR" altLang="en-US" sz="1200" dirty="0">
                <a:latin typeface="KoPub돋움체 Medium" pitchFamily="18" charset="-127"/>
                <a:ea typeface="KoPub돋움체 Medium" pitchFamily="18" charset="-127"/>
              </a:rPr>
              <a:t>자기주장만 하기는 </a:t>
            </a:r>
            <a:r>
              <a:rPr lang="en-US" altLang="ko-KR" sz="1200" dirty="0">
                <a:latin typeface="KoPub돋움체 Medium" pitchFamily="18" charset="-127"/>
                <a:ea typeface="KoPub돋움체 Medium" pitchFamily="18" charset="-127"/>
              </a:rPr>
              <a:t>6</a:t>
            </a:r>
            <a:r>
              <a:rPr lang="ko-KR" altLang="en-US" sz="1200" dirty="0">
                <a:latin typeface="KoPub돋움체 Medium" pitchFamily="18" charset="-127"/>
                <a:ea typeface="KoPub돋움체 Medium" pitchFamily="18" charset="-127"/>
              </a:rPr>
              <a:t>번에 해당하며</a:t>
            </a:r>
            <a:r>
              <a:rPr lang="en-US" altLang="ko-KR" sz="1200" dirty="0">
                <a:latin typeface="KoPub돋움체 Medium" pitchFamily="18" charset="-127"/>
                <a:ea typeface="KoPub돋움체 Medium" pitchFamily="18" charset="-127"/>
              </a:rPr>
              <a:t>, </a:t>
            </a:r>
            <a:r>
              <a:rPr lang="ko-KR" altLang="en-US" sz="1200" dirty="0">
                <a:latin typeface="KoPub돋움체 Medium" pitchFamily="18" charset="-127"/>
                <a:ea typeface="KoPub돋움체 Medium" pitchFamily="18" charset="-127"/>
              </a:rPr>
              <a:t>해결책은 제안하지 않고 자신의 의견만 반복적으로 주장하는 유형입니다</a:t>
            </a:r>
            <a:r>
              <a:rPr lang="en-US" altLang="ko-KR" sz="1200" dirty="0">
                <a:latin typeface="KoPub돋움체 Medium" pitchFamily="18" charset="-127"/>
                <a:ea typeface="KoPub돋움체 Medium" pitchFamily="18" charset="-127"/>
              </a:rPr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71237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>
                <a:latin typeface="KoPub돋움체 Medium" pitchFamily="18" charset="-127"/>
                <a:ea typeface="KoPub돋움체 Medium" pitchFamily="18" charset="-127"/>
              </a:rPr>
              <a:t>지금까지 갈등해결</a:t>
            </a:r>
            <a:r>
              <a:rPr lang="ko-KR" altLang="en-US" dirty="0"/>
              <a:t> 유형에 대해 알아보았습니다</a:t>
            </a:r>
            <a:r>
              <a:rPr lang="en-US" altLang="ko-KR" dirty="0"/>
              <a:t>. </a:t>
            </a:r>
            <a:r>
              <a:rPr lang="ko-KR" altLang="en-US" dirty="0"/>
              <a:t>내가 우선적으로 사용하는 갈등 해결 전략은 무엇인가요</a:t>
            </a:r>
            <a:r>
              <a:rPr lang="en-US" altLang="ko-KR" dirty="0"/>
              <a:t>? </a:t>
            </a:r>
            <a:r>
              <a:rPr lang="ko-KR" altLang="en-US" dirty="0"/>
              <a:t>지금부터 칠판에 나와 작성한 붙임 쪽지를 숫자에 해당하는 갈등해결 전략 옆에 붙여 주시기 바랍니다</a:t>
            </a:r>
            <a:r>
              <a:rPr lang="en-US" altLang="ko-KR" dirty="0"/>
              <a:t>. </a:t>
            </a:r>
            <a:r>
              <a:rPr lang="ko-KR" altLang="en-US" dirty="0"/>
              <a:t>먼저 </a:t>
            </a:r>
            <a:r>
              <a:rPr lang="en-US" altLang="ko-KR" dirty="0"/>
              <a:t>1</a:t>
            </a:r>
            <a:r>
              <a:rPr lang="ko-KR" altLang="en-US" dirty="0" err="1"/>
              <a:t>모둠</a:t>
            </a:r>
            <a:r>
              <a:rPr lang="ko-KR" altLang="en-US" dirty="0"/>
              <a:t> 부터 나오시기 바랍니다</a:t>
            </a:r>
            <a:r>
              <a:rPr lang="en-US" altLang="ko-KR" dirty="0"/>
              <a:t>. </a:t>
            </a:r>
            <a:r>
              <a:rPr lang="ko-KR" altLang="en-US" dirty="0"/>
              <a:t>다음으로 </a:t>
            </a:r>
            <a:r>
              <a:rPr lang="en-US" altLang="ko-KR" dirty="0"/>
              <a:t>2</a:t>
            </a:r>
            <a:r>
              <a:rPr lang="ko-KR" altLang="en-US" dirty="0"/>
              <a:t>모둠 나오시기 바랍니다</a:t>
            </a:r>
            <a:r>
              <a:rPr lang="en-US" altLang="ko-KR" dirty="0"/>
              <a:t>. (</a:t>
            </a:r>
            <a:r>
              <a:rPr lang="ko-KR" altLang="en-US" dirty="0"/>
              <a:t>칠판에 붙임 종이를 다 붙인 후</a:t>
            </a:r>
            <a:r>
              <a:rPr lang="en-US" altLang="ko-KR" dirty="0"/>
              <a:t>) </a:t>
            </a:r>
            <a:r>
              <a:rPr lang="ko-KR" altLang="en-US" dirty="0"/>
              <a:t>같은 상황이지만 갈등해결 전략에는 사람들 마다 차이가 있나요</a:t>
            </a:r>
            <a:r>
              <a:rPr lang="en-US" altLang="ko-KR" dirty="0"/>
              <a:t>? </a:t>
            </a:r>
            <a:r>
              <a:rPr lang="ko-KR" altLang="en-US" dirty="0"/>
              <a:t>우리 반이 우선적으로 사용하는 갈등해결 전략은 무엇인가요</a:t>
            </a:r>
            <a:r>
              <a:rPr lang="en-US" altLang="ko-KR" dirty="0"/>
              <a:t>? </a:t>
            </a:r>
            <a:r>
              <a:rPr lang="ko-KR" altLang="en-US" dirty="0"/>
              <a:t>이렇듯 사람마다 갈등을 해결하는 방법은 다양합니다</a:t>
            </a:r>
            <a:r>
              <a:rPr lang="en-US" altLang="ko-KR" dirty="0"/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dirty="0">
                <a:latin typeface="KoPub돋움체 Medium" pitchFamily="18" charset="-127"/>
                <a:ea typeface="KoPub돋움체 Medium" pitchFamily="18" charset="-127"/>
              </a:rPr>
              <a:t>* </a:t>
            </a:r>
            <a:r>
              <a:rPr lang="ko-KR" altLang="en-US" sz="1200" dirty="0">
                <a:latin typeface="KoPub돋움체 Medium" pitchFamily="18" charset="-127"/>
                <a:ea typeface="KoPub돋움체 Medium" pitchFamily="18" charset="-127"/>
              </a:rPr>
              <a:t>전자칠판이 아닌 경우</a:t>
            </a:r>
            <a:r>
              <a:rPr lang="en-US" altLang="ko-KR" sz="1200" dirty="0">
                <a:latin typeface="KoPub돋움체 Medium" pitchFamily="18" charset="-127"/>
                <a:ea typeface="KoPub돋움체 Medium" pitchFamily="18" charset="-127"/>
              </a:rPr>
              <a:t>, TV</a:t>
            </a:r>
            <a:r>
              <a:rPr lang="ko-KR" altLang="en-US" sz="1200" dirty="0">
                <a:latin typeface="KoPub돋움체 Medium" pitchFamily="18" charset="-127"/>
                <a:ea typeface="KoPub돋움체 Medium" pitchFamily="18" charset="-127"/>
              </a:rPr>
              <a:t>에 붙이거나 칠판에 </a:t>
            </a:r>
            <a:r>
              <a:rPr lang="en-US" altLang="ko-KR" sz="1200" dirty="0">
                <a:latin typeface="KoPub돋움체 Medium" pitchFamily="18" charset="-127"/>
                <a:ea typeface="KoPub돋움체 Medium" pitchFamily="18" charset="-127"/>
              </a:rPr>
              <a:t>8</a:t>
            </a:r>
            <a:r>
              <a:rPr lang="ko-KR" altLang="en-US" sz="1200" dirty="0">
                <a:latin typeface="KoPub돋움체 Medium" pitchFamily="18" charset="-127"/>
                <a:ea typeface="KoPub돋움체 Medium" pitchFamily="18" charset="-127"/>
              </a:rPr>
              <a:t>가지 갈등해결전략 유형을 판서하여 붙이기 활동</a:t>
            </a:r>
            <a:endParaRPr lang="en-US" altLang="ko-KR" sz="1200" dirty="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52799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 제시된 상황에서 어떤 전략이 가장 적절한가요</a:t>
            </a:r>
            <a:r>
              <a:rPr lang="en-US" altLang="ko-KR" dirty="0"/>
              <a:t>? </a:t>
            </a:r>
            <a:r>
              <a:rPr lang="ko-KR" altLang="en-US" dirty="0"/>
              <a:t>지금부터 각자 선택한 행동이 갈등해결전략으로 적절한지 </a:t>
            </a:r>
            <a:r>
              <a:rPr lang="ko-KR" altLang="en-US" dirty="0" err="1"/>
              <a:t>모둠별로</a:t>
            </a:r>
            <a:r>
              <a:rPr lang="ko-KR" altLang="en-US" dirty="0"/>
              <a:t> 토론하도록 하겠습니다</a:t>
            </a:r>
            <a:r>
              <a:rPr lang="en-US" altLang="ko-KR" dirty="0"/>
              <a:t>. </a:t>
            </a:r>
            <a:r>
              <a:rPr lang="ko-KR" altLang="en-US" dirty="0"/>
              <a:t>토론을 통해 </a:t>
            </a:r>
            <a:r>
              <a:rPr lang="ko-KR" altLang="en-US" dirty="0" err="1"/>
              <a:t>모둠별로</a:t>
            </a:r>
            <a:r>
              <a:rPr lang="ko-KR" altLang="en-US" dirty="0"/>
              <a:t> 가장 절절한 갈등해결 전략을 선정하고</a:t>
            </a:r>
            <a:r>
              <a:rPr lang="en-US" altLang="ko-KR" dirty="0"/>
              <a:t>,</a:t>
            </a:r>
            <a:r>
              <a:rPr lang="ko-KR" altLang="en-US" dirty="0"/>
              <a:t> 선정된 갈등해결 전략을 사용했을 때</a:t>
            </a:r>
            <a:r>
              <a:rPr lang="en-US" altLang="ko-KR" dirty="0"/>
              <a:t>,</a:t>
            </a:r>
            <a:r>
              <a:rPr lang="ko-KR" altLang="en-US" dirty="0"/>
              <a:t> 제시된 상황에서의 장단점을 찾도록 하겠습니다</a:t>
            </a:r>
            <a:r>
              <a:rPr lang="en-US" altLang="ko-KR" dirty="0"/>
              <a:t>.</a:t>
            </a:r>
            <a:r>
              <a:rPr lang="ko-KR" altLang="en-US" dirty="0"/>
              <a:t> 먼저</a:t>
            </a:r>
            <a:r>
              <a:rPr lang="en-US" altLang="ko-KR" dirty="0"/>
              <a:t>, </a:t>
            </a:r>
            <a:r>
              <a:rPr lang="ko-KR" altLang="en-US" dirty="0" err="1"/>
              <a:t>모둠별</a:t>
            </a:r>
            <a:r>
              <a:rPr lang="ko-KR" altLang="en-US" dirty="0"/>
              <a:t> 토론을 통해 가장 적절한 갈등해결 전략을 선정하도록 하겠습니다</a:t>
            </a:r>
            <a:r>
              <a:rPr lang="en-US" altLang="ko-KR" dirty="0"/>
              <a:t>. </a:t>
            </a:r>
            <a:r>
              <a:rPr lang="ko-KR" altLang="en-US" dirty="0"/>
              <a:t>토론을 할 때는 장단점을 중심으로 최적의 갈등해결 전략을 선정하도록 합니다</a:t>
            </a:r>
            <a:r>
              <a:rPr lang="en-US" altLang="ko-KR" dirty="0"/>
              <a:t>. (3</a:t>
            </a:r>
            <a:r>
              <a:rPr lang="ko-KR" altLang="en-US" dirty="0"/>
              <a:t>분 뒤</a:t>
            </a:r>
            <a:r>
              <a:rPr lang="en-US" altLang="ko-KR" dirty="0"/>
              <a:t>) </a:t>
            </a:r>
            <a:r>
              <a:rPr lang="ko-KR" altLang="en-US" dirty="0" err="1"/>
              <a:t>모둠별로</a:t>
            </a:r>
            <a:r>
              <a:rPr lang="ko-KR" altLang="en-US" dirty="0"/>
              <a:t> 적절한 갈등해결 전략을 찾은 것 같습니다</a:t>
            </a:r>
            <a:r>
              <a:rPr lang="en-US" altLang="ko-KR" dirty="0"/>
              <a:t>. </a:t>
            </a:r>
            <a:r>
              <a:rPr lang="ko-KR" altLang="en-US" dirty="0"/>
              <a:t>이제 자신이 생각하는 선정된 전략의 장단점을 토론해 주시기 바랍니다</a:t>
            </a:r>
            <a:r>
              <a:rPr lang="en-US" altLang="ko-KR" dirty="0"/>
              <a:t>. </a:t>
            </a:r>
            <a:r>
              <a:rPr lang="ko-KR" altLang="en-US" dirty="0"/>
              <a:t>자신의 생각을 붙임 쪽지에 적어 </a:t>
            </a:r>
            <a:r>
              <a:rPr lang="ko-KR" altLang="en-US" dirty="0" err="1"/>
              <a:t>모둠</a:t>
            </a:r>
            <a:r>
              <a:rPr lang="ko-KR" altLang="en-US" dirty="0"/>
              <a:t> 책상 위에 붙이면서 토론을 진행하고</a:t>
            </a:r>
            <a:r>
              <a:rPr lang="en-US" altLang="ko-KR" dirty="0"/>
              <a:t>, </a:t>
            </a:r>
            <a:r>
              <a:rPr lang="ko-KR" altLang="en-US" dirty="0" err="1"/>
              <a:t>모둠</a:t>
            </a:r>
            <a:r>
              <a:rPr lang="ko-KR" altLang="en-US" dirty="0"/>
              <a:t> 발표 시 붙임 쪽지 내용을 중심으로 발표하기 바랍니다</a:t>
            </a:r>
            <a:r>
              <a:rPr lang="en-US" altLang="ko-KR" dirty="0"/>
              <a:t>.</a:t>
            </a:r>
            <a:endParaRPr lang="ko-KR" altLang="en-US" dirty="0"/>
          </a:p>
          <a:p>
            <a:r>
              <a:rPr lang="en-US" altLang="ko-KR" dirty="0"/>
              <a:t>(5</a:t>
            </a:r>
            <a:r>
              <a:rPr lang="ko-KR" altLang="en-US" dirty="0"/>
              <a:t>분 후</a:t>
            </a:r>
            <a:r>
              <a:rPr lang="en-US" altLang="ko-KR" dirty="0"/>
              <a:t>) </a:t>
            </a:r>
            <a:r>
              <a:rPr lang="ko-KR" altLang="en-US" dirty="0" err="1"/>
              <a:t>모둠별로</a:t>
            </a:r>
            <a:r>
              <a:rPr lang="ko-KR" altLang="en-US" dirty="0"/>
              <a:t> 가장 적절한 갈등해결 전략과 그 전략의 장단점을 발표하도록 하겠습니다</a:t>
            </a:r>
            <a:r>
              <a:rPr lang="en-US" altLang="ko-KR" dirty="0"/>
              <a:t>.(</a:t>
            </a:r>
            <a:r>
              <a:rPr lang="ko-KR" altLang="en-US" dirty="0" err="1"/>
              <a:t>모둠별</a:t>
            </a:r>
            <a:r>
              <a:rPr lang="ko-KR" altLang="en-US" dirty="0"/>
              <a:t> 발표</a:t>
            </a:r>
            <a:r>
              <a:rPr lang="en-US" altLang="ko-KR" dirty="0"/>
              <a:t>, </a:t>
            </a:r>
            <a:r>
              <a:rPr lang="ko-KR" altLang="en-US" dirty="0"/>
              <a:t>발표내용 요약정리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3824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갈등은 상황에 따라 다양한 해결방법이 있습니다</a:t>
            </a:r>
            <a:r>
              <a:rPr lang="en-US" altLang="ko-KR" dirty="0"/>
              <a:t>. </a:t>
            </a:r>
            <a:r>
              <a:rPr lang="ko-KR" altLang="en-US" dirty="0"/>
              <a:t>상황이나 필요에 따라 적절한 갈등해결 전략이 달라집니다</a:t>
            </a:r>
            <a:r>
              <a:rPr lang="en-US" altLang="ko-KR" dirty="0"/>
              <a:t>. </a:t>
            </a:r>
            <a:r>
              <a:rPr lang="ko-KR" altLang="en-US" dirty="0"/>
              <a:t>갈등상황이 발생했을 때 잠깐의 여유를 갖고 상황에 맞는 전략을 찾아 갈등 해결을 위해 노력한다면 쉽지 않은 갈등도 술술 풀어나갈 수 있습니다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79322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지금까지 </a:t>
            </a:r>
            <a:r>
              <a:rPr lang="en-US" altLang="ko-KR" dirty="0"/>
              <a:t>‘</a:t>
            </a:r>
            <a:r>
              <a:rPr lang="ko-KR" altLang="en-US" dirty="0"/>
              <a:t>갈등을 술술 풀어요</a:t>
            </a:r>
            <a:r>
              <a:rPr lang="en-US" altLang="ko-KR" dirty="0"/>
              <a:t>’</a:t>
            </a:r>
            <a:r>
              <a:rPr lang="ko-KR" altLang="en-US" dirty="0"/>
              <a:t>라는 주제로 갈등해결 전략에 대해 알아보았습니다</a:t>
            </a:r>
            <a:r>
              <a:rPr lang="en-US" altLang="ko-KR" dirty="0"/>
              <a:t>. </a:t>
            </a:r>
            <a:r>
              <a:rPr lang="ko-KR" altLang="en-US" dirty="0"/>
              <a:t>갈등이 발생했을 때 갈등을 술술 풀어 다 함께 어울리며 행복한 학급을 향해 나아가길 바랍니다</a:t>
            </a:r>
            <a:r>
              <a:rPr lang="en-US" altLang="ko-KR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3723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spc="-30" dirty="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471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5CAA0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805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9B85B5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95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3621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1905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7209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0503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2945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7095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1844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6048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79852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71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23576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80726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2465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3186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0283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63093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spc="-30" dirty="0">
              <a:ln>
                <a:solidFill>
                  <a:prstClr val="black">
                    <a:lumMod val="50000"/>
                    <a:lumOff val="50000"/>
                    <a:alpha val="0"/>
                  </a:prstClr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그림 6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2638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5CAA0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914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9B85B5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5711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099CC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7499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8057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6752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4586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6086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5531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7067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9491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1242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7443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71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65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82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1" y="612280"/>
            <a:ext cx="10693399" cy="63472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567" y="7165007"/>
            <a:ext cx="3463701" cy="18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8524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77"/>
          <a:stretch/>
        </p:blipFill>
        <p:spPr bwMode="auto">
          <a:xfrm>
            <a:off x="2456" y="0"/>
            <a:ext cx="10690944" cy="675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109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8220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708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2840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emf"/><Relationship Id="rId11" Type="http://schemas.openxmlformats.org/officeDocument/2006/relationships/image" Target="../media/image15.gif"/><Relationship Id="rId5" Type="http://schemas.openxmlformats.org/officeDocument/2006/relationships/image" Target="../media/image9.wmf"/><Relationship Id="rId10" Type="http://schemas.openxmlformats.org/officeDocument/2006/relationships/image" Target="../media/image14.jpe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그림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329" y="2941165"/>
            <a:ext cx="2878742" cy="2059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004212" y="727819"/>
            <a:ext cx="26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dirty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중학교</a:t>
            </a:r>
          </a:p>
        </p:txBody>
      </p:sp>
      <p:grpSp>
        <p:nvGrpSpPr>
          <p:cNvPr id="11" name="그룹 10"/>
          <p:cNvGrpSpPr/>
          <p:nvPr/>
        </p:nvGrpSpPr>
        <p:grpSpPr>
          <a:xfrm>
            <a:off x="193040" y="1653209"/>
            <a:ext cx="10307320" cy="1074698"/>
            <a:chOff x="188644" y="1653209"/>
            <a:chExt cx="10307320" cy="1074698"/>
          </a:xfrm>
        </p:grpSpPr>
        <p:sp>
          <p:nvSpPr>
            <p:cNvPr id="7" name="직사각형 6"/>
            <p:cNvSpPr/>
            <p:nvPr/>
          </p:nvSpPr>
          <p:spPr>
            <a:xfrm>
              <a:off x="188644" y="1686548"/>
              <a:ext cx="10307320" cy="10413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 latinLnBrk="0">
                <a:spcBef>
                  <a:spcPct val="0"/>
                </a:spcBef>
                <a:spcAft>
                  <a:spcPts val="600"/>
                </a:spcAft>
                <a:defRPr/>
              </a:pPr>
              <a:r>
                <a:rPr kumimoji="1" lang="ko-KR" altLang="en-US" sz="5400" b="1" spc="-30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3BD"/>
                  </a:solidFill>
                  <a:latin typeface="맑은 고딕" panose="020B0503020000020004" pitchFamily="50" charset="-127"/>
                </a:rPr>
                <a:t>갈등을 술술 풀어요</a:t>
              </a:r>
            </a:p>
          </p:txBody>
        </p:sp>
        <p:pic>
          <p:nvPicPr>
            <p:cNvPr id="36" name="그림 35"/>
            <p:cNvPicPr>
              <a:picLocks noChangeAspect="1"/>
            </p:cNvPicPr>
            <p:nvPr/>
          </p:nvPicPr>
          <p:blipFill rotWithShape="1">
            <a:blip r:embed="rId5"/>
            <a:srcRect b="57970"/>
            <a:stretch/>
          </p:blipFill>
          <p:spPr>
            <a:xfrm>
              <a:off x="1972221" y="1653209"/>
              <a:ext cx="687324" cy="436847"/>
            </a:xfrm>
            <a:prstGeom prst="rect">
              <a:avLst/>
            </a:prstGeom>
          </p:spPr>
        </p:pic>
        <p:pic>
          <p:nvPicPr>
            <p:cNvPr id="37" name="그림 36"/>
            <p:cNvPicPr>
              <a:picLocks noChangeAspect="1"/>
            </p:cNvPicPr>
            <p:nvPr/>
          </p:nvPicPr>
          <p:blipFill rotWithShape="1">
            <a:blip r:embed="rId5"/>
            <a:srcRect b="57970"/>
            <a:stretch/>
          </p:blipFill>
          <p:spPr>
            <a:xfrm flipH="1" flipV="1">
              <a:off x="8043772" y="1653209"/>
              <a:ext cx="687324" cy="436847"/>
            </a:xfrm>
            <a:prstGeom prst="rect">
              <a:avLst/>
            </a:prstGeom>
          </p:spPr>
        </p:pic>
      </p:grpSp>
      <p:grpSp>
        <p:nvGrpSpPr>
          <p:cNvPr id="47" name="그룹 46"/>
          <p:cNvGrpSpPr/>
          <p:nvPr/>
        </p:nvGrpSpPr>
        <p:grpSpPr>
          <a:xfrm>
            <a:off x="5346700" y="0"/>
            <a:ext cx="0" cy="695325"/>
            <a:chOff x="5346700" y="0"/>
            <a:chExt cx="0" cy="753626"/>
          </a:xfrm>
        </p:grpSpPr>
        <p:cxnSp>
          <p:nvCxnSpPr>
            <p:cNvPr id="40" name="직선 연결선 39"/>
            <p:cNvCxnSpPr/>
            <p:nvPr/>
          </p:nvCxnSpPr>
          <p:spPr>
            <a:xfrm>
              <a:off x="5346700" y="0"/>
              <a:ext cx="0" cy="753626"/>
            </a:xfrm>
            <a:prstGeom prst="line">
              <a:avLst/>
            </a:prstGeom>
            <a:ln w="19050">
              <a:solidFill>
                <a:srgbClr val="0269B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5346700" y="512466"/>
              <a:ext cx="0" cy="24116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그림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2581" y="3378110"/>
            <a:ext cx="1632177" cy="2915195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32410" y="3378110"/>
            <a:ext cx="1752888" cy="2915195"/>
          </a:xfrm>
          <a:prstGeom prst="rect">
            <a:avLst/>
          </a:prstGeom>
        </p:spPr>
      </p:pic>
      <p:grpSp>
        <p:nvGrpSpPr>
          <p:cNvPr id="23" name="그룹 22"/>
          <p:cNvGrpSpPr/>
          <p:nvPr/>
        </p:nvGrpSpPr>
        <p:grpSpPr>
          <a:xfrm>
            <a:off x="315993" y="6833326"/>
            <a:ext cx="9844285" cy="509582"/>
            <a:chOff x="435568" y="6833326"/>
            <a:chExt cx="9844285" cy="509582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568" y="6833326"/>
              <a:ext cx="1606732" cy="509582"/>
            </a:xfrm>
            <a:prstGeom prst="rect">
              <a:avLst/>
            </a:prstGeom>
          </p:spPr>
        </p:pic>
        <p:pic>
          <p:nvPicPr>
            <p:cNvPr id="28" name="그림 2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5092" y="6901625"/>
              <a:ext cx="1954786" cy="412813"/>
            </a:xfrm>
            <a:prstGeom prst="rect">
              <a:avLst/>
            </a:prstGeom>
          </p:spPr>
        </p:pic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2670" y="6940536"/>
              <a:ext cx="2327195" cy="334990"/>
            </a:xfrm>
            <a:prstGeom prst="rect">
              <a:avLst/>
            </a:prstGeom>
          </p:spPr>
        </p:pic>
        <p:pic>
          <p:nvPicPr>
            <p:cNvPr id="30" name="그림 29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2658" y="6932707"/>
              <a:ext cx="2327195" cy="321296"/>
            </a:xfrm>
            <a:prstGeom prst="rect">
              <a:avLst/>
            </a:prstGeom>
          </p:spPr>
        </p:pic>
      </p:grpSp>
      <p:grpSp>
        <p:nvGrpSpPr>
          <p:cNvPr id="8" name="그룹 7"/>
          <p:cNvGrpSpPr/>
          <p:nvPr/>
        </p:nvGrpSpPr>
        <p:grpSpPr>
          <a:xfrm>
            <a:off x="4119477" y="1124931"/>
            <a:ext cx="2454446" cy="461665"/>
            <a:chOff x="3576668" y="1124931"/>
            <a:chExt cx="2454446" cy="461665"/>
          </a:xfrm>
        </p:grpSpPr>
        <p:grpSp>
          <p:nvGrpSpPr>
            <p:cNvPr id="18" name="그룹 17"/>
            <p:cNvGrpSpPr/>
            <p:nvPr/>
          </p:nvGrpSpPr>
          <p:grpSpPr>
            <a:xfrm>
              <a:off x="3576668" y="1131764"/>
              <a:ext cx="2454446" cy="447998"/>
              <a:chOff x="3689700" y="1131764"/>
              <a:chExt cx="2454446" cy="447998"/>
            </a:xfrm>
          </p:grpSpPr>
          <p:sp>
            <p:nvSpPr>
              <p:cNvPr id="19" name="자유형 18"/>
              <p:cNvSpPr/>
              <p:nvPr/>
            </p:nvSpPr>
            <p:spPr>
              <a:xfrm>
                <a:off x="36897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자유형 19"/>
              <p:cNvSpPr/>
              <p:nvPr/>
            </p:nvSpPr>
            <p:spPr>
              <a:xfrm flipH="1">
                <a:off x="44009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자유형 24"/>
              <p:cNvSpPr/>
              <p:nvPr/>
            </p:nvSpPr>
            <p:spPr>
              <a:xfrm flipH="1">
                <a:off x="488985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자유형 31"/>
              <p:cNvSpPr/>
              <p:nvPr/>
            </p:nvSpPr>
            <p:spPr>
              <a:xfrm flipH="1">
                <a:off x="542325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>
              <a:off x="3873616" y="1124931"/>
              <a:ext cx="1860550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fontAlgn="ctr" latinLnBrk="0"/>
              <a:r>
                <a:rPr lang="ko-KR" altLang="en-US" sz="2400" b="1" spc="-150" dirty="0">
                  <a:solidFill>
                    <a:prstClr val="white"/>
                  </a:solidFill>
                  <a:latin typeface="맑은 고딕" panose="020B0503020000020004" pitchFamily="50" charset="-127"/>
                </a:rPr>
                <a:t>갈등해결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6504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림 3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  <p:sp>
        <p:nvSpPr>
          <p:cNvPr id="30" name="직사각형 29"/>
          <p:cNvSpPr/>
          <p:nvPr/>
        </p:nvSpPr>
        <p:spPr>
          <a:xfrm>
            <a:off x="0" y="2201594"/>
            <a:ext cx="10693400" cy="3172264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spc="-15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467819" y="2919047"/>
            <a:ext cx="9790773" cy="3237848"/>
            <a:chOff x="467819" y="2919047"/>
            <a:chExt cx="9790773" cy="3237848"/>
          </a:xfrm>
        </p:grpSpPr>
        <p:grpSp>
          <p:nvGrpSpPr>
            <p:cNvPr id="19" name="그룹 18"/>
            <p:cNvGrpSpPr/>
            <p:nvPr/>
          </p:nvGrpSpPr>
          <p:grpSpPr>
            <a:xfrm>
              <a:off x="467819" y="2919047"/>
              <a:ext cx="2867858" cy="3237848"/>
              <a:chOff x="525702" y="3235569"/>
              <a:chExt cx="2867858" cy="2921325"/>
            </a:xfrm>
          </p:grpSpPr>
          <p:sp>
            <p:nvSpPr>
              <p:cNvPr id="3" name="모서리가 둥근 직사각형 2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026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pc="-150"/>
              </a:p>
            </p:txBody>
          </p:sp>
          <p:sp>
            <p:nvSpPr>
              <p:cNvPr id="13" name="모서리가 둥근 직사각형 12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0269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</a:rPr>
                  <a:t>수업열기</a:t>
                </a:r>
                <a:endParaRPr lang="ko-KR" altLang="en-US" sz="3200" b="1" spc="-15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04651" y="4292951"/>
                <a:ext cx="2559055" cy="1019350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algn="ctr"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32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갈등</a:t>
                </a:r>
                <a:r>
                  <a:rPr lang="en-US" altLang="ko-KR" sz="32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, </a:t>
                </a:r>
                <a:r>
                  <a:rPr lang="ko-KR" altLang="en-US" sz="32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어떻게</a:t>
                </a:r>
                <a:r>
                  <a:rPr lang="en-US" altLang="ko-KR" sz="32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? </a:t>
                </a:r>
                <a:r>
                  <a:rPr lang="ko-KR" altLang="en-US" sz="32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이렇게</a:t>
                </a:r>
                <a:r>
                  <a:rPr lang="en-US" altLang="ko-KR" sz="32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!</a:t>
                </a:r>
              </a:p>
            </p:txBody>
          </p:sp>
        </p:grpSp>
        <p:grpSp>
          <p:nvGrpSpPr>
            <p:cNvPr id="20" name="그룹 19"/>
            <p:cNvGrpSpPr/>
            <p:nvPr/>
          </p:nvGrpSpPr>
          <p:grpSpPr>
            <a:xfrm>
              <a:off x="3929276" y="2919047"/>
              <a:ext cx="2867858" cy="3237848"/>
              <a:chOff x="525702" y="3235569"/>
              <a:chExt cx="2867858" cy="2921325"/>
            </a:xfrm>
          </p:grpSpPr>
          <p:sp>
            <p:nvSpPr>
              <p:cNvPr id="21" name="모서리가 둥근 직사각형 20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5CAA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pc="-150"/>
              </a:p>
            </p:txBody>
          </p:sp>
          <p:sp>
            <p:nvSpPr>
              <p:cNvPr id="22" name="모서리가 둥근 직사각형 21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spc="-150" dirty="0"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활동하기</a:t>
                </a:r>
                <a:endParaRPr lang="ko-KR" altLang="en-US" sz="3200" b="1" spc="-15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704651" y="4258999"/>
                <a:ext cx="2559055" cy="1508083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algn="ctr"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32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나의 갈등해결 전략은</a:t>
                </a:r>
                <a:r>
                  <a:rPr lang="en-US" altLang="ko-KR" sz="32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?</a:t>
                </a:r>
              </a:p>
            </p:txBody>
          </p:sp>
        </p:grpSp>
        <p:grpSp>
          <p:nvGrpSpPr>
            <p:cNvPr id="24" name="그룹 23"/>
            <p:cNvGrpSpPr/>
            <p:nvPr/>
          </p:nvGrpSpPr>
          <p:grpSpPr>
            <a:xfrm>
              <a:off x="7390734" y="2919047"/>
              <a:ext cx="2867858" cy="3237848"/>
              <a:chOff x="525702" y="3235569"/>
              <a:chExt cx="2867858" cy="2921325"/>
            </a:xfrm>
          </p:grpSpPr>
          <p:sp>
            <p:nvSpPr>
              <p:cNvPr id="25" name="모서리가 둥근 직사각형 24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9B85B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pc="-150"/>
              </a:p>
            </p:txBody>
          </p:sp>
          <p:sp>
            <p:nvSpPr>
              <p:cNvPr id="26" name="모서리가 둥근 직사각형 25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04651" y="4258999"/>
                <a:ext cx="2559055" cy="1508083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algn="ctr"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32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적절한 갈등해결 전략은</a:t>
                </a:r>
                <a:r>
                  <a:rPr lang="en-US" altLang="ko-KR" sz="32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?</a:t>
                </a:r>
              </a:p>
            </p:txBody>
          </p:sp>
        </p:grpSp>
      </p:grpSp>
      <p:grpSp>
        <p:nvGrpSpPr>
          <p:cNvPr id="36" name="그룹 35"/>
          <p:cNvGrpSpPr/>
          <p:nvPr/>
        </p:nvGrpSpPr>
        <p:grpSpPr>
          <a:xfrm>
            <a:off x="399424" y="2379294"/>
            <a:ext cx="4765794" cy="430887"/>
            <a:chOff x="399424" y="2379294"/>
            <a:chExt cx="4765794" cy="43088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833579" y="2379294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활동 순서</a:t>
              </a:r>
            </a:p>
          </p:txBody>
        </p:sp>
        <p:sp>
          <p:nvSpPr>
            <p:cNvPr id="35" name="Freeform 49">
              <a:extLst>
                <a:ext uri="{FF2B5EF4-FFF2-40B4-BE49-F238E27FC236}">
                  <a16:creationId xmlns:a16="http://schemas.microsoft.com/office/drawing/2014/main" id="{F4360E9E-BBC3-4B3B-8C82-FFC1B136B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24" y="2442451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 dirty="0">
                <a:solidFill>
                  <a:prstClr val="black"/>
                </a:solidFill>
                <a:latin typeface="KoPubDotum Medium Regular" panose="02020603020101020101" pitchFamily="18" charset="-127"/>
                <a:ea typeface="KoPubDotum Medium Regular" panose="02020603020101020101" pitchFamily="18" charset="-127"/>
              </a:endParaRP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467819" y="1645280"/>
            <a:ext cx="9774731" cy="39953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ko-KR"/>
            </a:defPPr>
            <a:lvl1pPr fontAlgn="base" latinLnBrk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24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World돋움체 Bold" panose="00000800000000000000" pitchFamily="2" charset="-127"/>
              </a:defRPr>
            </a:lvl1pPr>
          </a:lstStyle>
          <a:p>
            <a:r>
              <a:rPr lang="ko-KR" altLang="en-US" spc="-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자신의 갈등해결 전략을 파악한다</a:t>
            </a:r>
            <a:r>
              <a:rPr lang="en-US" altLang="ko-KR" spc="-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 </a:t>
            </a:r>
            <a:r>
              <a:rPr lang="ko-KR" altLang="en-US" spc="-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상황에 따라 적절한 해법을 찾아낼 수 있다</a:t>
            </a:r>
            <a:r>
              <a:rPr lang="en-US" altLang="ko-KR" spc="-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399424" y="1140750"/>
            <a:ext cx="4765794" cy="430887"/>
            <a:chOff x="399424" y="768542"/>
            <a:chExt cx="4765794" cy="43088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833579" y="768542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활동 목표</a:t>
              </a:r>
            </a:p>
          </p:txBody>
        </p:sp>
        <p:sp>
          <p:nvSpPr>
            <p:cNvPr id="44" name="Freeform 49">
              <a:extLst>
                <a:ext uri="{FF2B5EF4-FFF2-40B4-BE49-F238E27FC236}">
                  <a16:creationId xmlns:a16="http://schemas.microsoft.com/office/drawing/2014/main" id="{F4360E9E-BBC3-4B3B-8C82-FFC1B136B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24" y="817632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 dirty="0">
                <a:solidFill>
                  <a:prstClr val="black"/>
                </a:solidFill>
                <a:latin typeface="KoPubDotum Medium Regular" panose="02020603020101020101" pitchFamily="18" charset="-127"/>
                <a:ea typeface="KoPubDotum Medium Regular" panose="0202060302010102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4992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501083" y="585225"/>
              <a:ext cx="1245217" cy="40011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수업열기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▶ 갈등</a:t>
            </a:r>
            <a:r>
              <a:rPr kumimoji="1"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, </a:t>
            </a:r>
            <a:r>
              <a:rPr kumimoji="1"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어떻게</a:t>
            </a:r>
            <a:r>
              <a:rPr kumimoji="1"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? </a:t>
            </a:r>
            <a:r>
              <a:rPr kumimoji="1"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이렇게</a:t>
            </a:r>
            <a:r>
              <a:rPr kumimoji="1"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!</a:t>
            </a:r>
          </a:p>
        </p:txBody>
      </p:sp>
      <p:grpSp>
        <p:nvGrpSpPr>
          <p:cNvPr id="85" name="그룹 84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86" name="그룹 85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88" name="모서리가 둥근 직사각형 87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89" name="그룹 88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90" name="그룹 89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9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9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9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91" name="그룹 90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92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93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94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87" name="모서리가 둥근 직사각형 86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98" name="그룹 97"/>
          <p:cNvGrpSpPr/>
          <p:nvPr/>
        </p:nvGrpSpPr>
        <p:grpSpPr>
          <a:xfrm>
            <a:off x="4410596" y="1317927"/>
            <a:ext cx="1944216" cy="738049"/>
            <a:chOff x="4449673" y="1317927"/>
            <a:chExt cx="1944216" cy="738049"/>
          </a:xfrm>
        </p:grpSpPr>
        <p:sp>
          <p:nvSpPr>
            <p:cNvPr id="99" name="직사각형 98"/>
            <p:cNvSpPr/>
            <p:nvPr/>
          </p:nvSpPr>
          <p:spPr>
            <a:xfrm>
              <a:off x="4741252" y="1363479"/>
              <a:ext cx="1289050" cy="692497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4500" b="1" spc="-30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상황</a:t>
              </a:r>
            </a:p>
          </p:txBody>
        </p:sp>
        <p:pic>
          <p:nvPicPr>
            <p:cNvPr id="100" name="그림 99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4449673" y="1317927"/>
              <a:ext cx="462280" cy="431481"/>
            </a:xfrm>
            <a:prstGeom prst="rect">
              <a:avLst/>
            </a:prstGeom>
          </p:spPr>
        </p:pic>
        <p:pic>
          <p:nvPicPr>
            <p:cNvPr id="101" name="그림 100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5931609" y="1317927"/>
              <a:ext cx="462280" cy="431481"/>
            </a:xfrm>
            <a:prstGeom prst="rect">
              <a:avLst/>
            </a:prstGeom>
          </p:spPr>
        </p:pic>
      </p:grpSp>
      <p:sp>
        <p:nvSpPr>
          <p:cNvPr id="106" name="TextBox 105"/>
          <p:cNvSpPr txBox="1"/>
          <p:nvPr/>
        </p:nvSpPr>
        <p:spPr>
          <a:xfrm>
            <a:off x="1031240" y="2625655"/>
            <a:ext cx="8630920" cy="339913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atinLnBrk="0">
              <a:lnSpc>
                <a:spcPct val="120000"/>
              </a:lnSpc>
              <a:spcAft>
                <a:spcPts val="1600"/>
              </a:spcAft>
            </a:pPr>
            <a:r>
              <a:rPr lang="ko-KR" altLang="en-US" sz="3200" b="1" spc="-30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학급 </a:t>
            </a:r>
            <a:r>
              <a:rPr lang="ko-KR" altLang="en-US" sz="3200" b="1" spc="-300" dirty="0" err="1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단체티를</a:t>
            </a:r>
            <a:r>
              <a:rPr lang="ko-KR" altLang="en-US" sz="3200" b="1" spc="-30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 선정하는데</a:t>
            </a:r>
            <a:r>
              <a:rPr lang="en-US" altLang="ko-KR" sz="3200" b="1" spc="-30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, A</a:t>
            </a:r>
            <a:r>
              <a:rPr lang="ko-KR" altLang="en-US" sz="3200" b="1" spc="-30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가 환자복이나 </a:t>
            </a:r>
            <a:r>
              <a:rPr lang="ko-KR" altLang="en-US" sz="3200" b="1" spc="-300" dirty="0" err="1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죄수복</a:t>
            </a:r>
            <a:r>
              <a:rPr lang="en-US" altLang="ko-KR" sz="3200" b="1" spc="-30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,  </a:t>
            </a:r>
            <a:r>
              <a:rPr lang="ko-KR" altLang="en-US" sz="3200" b="1" spc="-30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나는 </a:t>
            </a:r>
            <a:r>
              <a:rPr lang="ko-KR" altLang="en-US" sz="3200" b="1" spc="-300" dirty="0" err="1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농구복을</a:t>
            </a:r>
            <a:r>
              <a:rPr lang="ko-KR" altLang="en-US" sz="3200" b="1" spc="-30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 하자고 했다</a:t>
            </a:r>
            <a:r>
              <a:rPr lang="en-US" altLang="ko-KR" sz="3200" b="1" spc="-30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.</a:t>
            </a:r>
          </a:p>
          <a:p>
            <a:pPr latinLnBrk="0">
              <a:lnSpc>
                <a:spcPct val="120000"/>
              </a:lnSpc>
              <a:spcAft>
                <a:spcPts val="1600"/>
              </a:spcAft>
            </a:pPr>
            <a:r>
              <a:rPr lang="en-US" altLang="ko-KR" sz="3200" b="1" spc="-30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A</a:t>
            </a:r>
            <a:r>
              <a:rPr lang="ko-KR" altLang="en-US" sz="3200" b="1" spc="-30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는 </a:t>
            </a:r>
            <a:r>
              <a:rPr lang="ko-KR" altLang="en-US" sz="3200" b="1" spc="-300" dirty="0" err="1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학급티는</a:t>
            </a:r>
            <a:r>
              <a:rPr lang="ko-KR" altLang="en-US" sz="3200" b="1" spc="-30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 특색 있는 게 좋은데 </a:t>
            </a:r>
            <a:r>
              <a:rPr lang="ko-KR" altLang="en-US" sz="3200" b="1" spc="-300" dirty="0" err="1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농구복은</a:t>
            </a:r>
            <a:r>
              <a:rPr lang="ko-KR" altLang="en-US" sz="3200" b="1" spc="-30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 너무  무난하다고 한다</a:t>
            </a:r>
            <a:r>
              <a:rPr lang="en-US" altLang="ko-KR" sz="3200" b="1" spc="-30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.</a:t>
            </a:r>
          </a:p>
          <a:p>
            <a:pPr latinLnBrk="0">
              <a:lnSpc>
                <a:spcPct val="120000"/>
              </a:lnSpc>
              <a:spcAft>
                <a:spcPts val="1600"/>
              </a:spcAft>
            </a:pPr>
            <a:r>
              <a:rPr lang="ko-KR" altLang="en-US" sz="3200" b="1" spc="-30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나는 환자복이나 </a:t>
            </a:r>
            <a:r>
              <a:rPr lang="ko-KR" altLang="en-US" sz="3200" b="1" spc="-300" dirty="0" err="1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죄수복이</a:t>
            </a:r>
            <a:r>
              <a:rPr lang="ko-KR" altLang="en-US" sz="3200" b="1" spc="-30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 부정적인 이미자라 싫다</a:t>
            </a:r>
            <a:r>
              <a:rPr lang="en-US" altLang="ko-KR" sz="3200" b="1" spc="-30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95039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501083" y="585225"/>
              <a:ext cx="1245217" cy="40011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수업열기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▶ 갈등</a:t>
            </a:r>
            <a:r>
              <a:rPr kumimoji="1"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, </a:t>
            </a:r>
            <a:r>
              <a:rPr kumimoji="1"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어떻게</a:t>
            </a:r>
            <a:r>
              <a:rPr kumimoji="1"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? </a:t>
            </a:r>
            <a:r>
              <a:rPr kumimoji="1"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이렇게</a:t>
            </a:r>
            <a:r>
              <a:rPr kumimoji="1"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!</a:t>
            </a:r>
          </a:p>
        </p:txBody>
      </p:sp>
      <p:grpSp>
        <p:nvGrpSpPr>
          <p:cNvPr id="85" name="그룹 84"/>
          <p:cNvGrpSpPr/>
          <p:nvPr/>
        </p:nvGrpSpPr>
        <p:grpSpPr>
          <a:xfrm>
            <a:off x="306140" y="1806561"/>
            <a:ext cx="10031484" cy="5243874"/>
            <a:chOff x="329371" y="1691640"/>
            <a:chExt cx="10031484" cy="5243874"/>
          </a:xfrm>
        </p:grpSpPr>
        <p:grpSp>
          <p:nvGrpSpPr>
            <p:cNvPr id="86" name="그룹 85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88" name="모서리가 둥근 직사각형 87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89" name="그룹 88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90" name="그룹 89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9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9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9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91" name="그룹 90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92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93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94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87" name="모서리가 둥근 직사각형 86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98" name="그룹 97"/>
          <p:cNvGrpSpPr/>
          <p:nvPr/>
        </p:nvGrpSpPr>
        <p:grpSpPr>
          <a:xfrm>
            <a:off x="822276" y="1317927"/>
            <a:ext cx="9026183" cy="638020"/>
            <a:chOff x="861353" y="1317927"/>
            <a:chExt cx="9026183" cy="638020"/>
          </a:xfrm>
        </p:grpSpPr>
        <p:sp>
          <p:nvSpPr>
            <p:cNvPr id="99" name="직사각형 98"/>
            <p:cNvSpPr/>
            <p:nvPr/>
          </p:nvSpPr>
          <p:spPr>
            <a:xfrm>
              <a:off x="1340827" y="1463504"/>
              <a:ext cx="8089900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30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갈등상황에서 내가 하는 태도나 행동은 무엇일까</a:t>
              </a:r>
              <a:r>
                <a:rPr lang="en-US" altLang="ko-KR" sz="3200" b="1" spc="-30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?</a:t>
              </a:r>
            </a:p>
          </p:txBody>
        </p:sp>
        <p:pic>
          <p:nvPicPr>
            <p:cNvPr id="100" name="그림 99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861353" y="1317927"/>
              <a:ext cx="462280" cy="431481"/>
            </a:xfrm>
            <a:prstGeom prst="rect">
              <a:avLst/>
            </a:prstGeom>
          </p:spPr>
        </p:pic>
        <p:pic>
          <p:nvPicPr>
            <p:cNvPr id="101" name="그림 100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9425256" y="1317927"/>
              <a:ext cx="462280" cy="431481"/>
            </a:xfrm>
            <a:prstGeom prst="rect">
              <a:avLst/>
            </a:prstGeom>
          </p:spPr>
        </p:pic>
      </p:grpSp>
      <p:sp>
        <p:nvSpPr>
          <p:cNvPr id="106" name="TextBox 105"/>
          <p:cNvSpPr txBox="1"/>
          <p:nvPr/>
        </p:nvSpPr>
        <p:spPr>
          <a:xfrm>
            <a:off x="1031240" y="4012701"/>
            <a:ext cx="8630920" cy="6250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latinLnBrk="0">
              <a:lnSpc>
                <a:spcPct val="120000"/>
              </a:lnSpc>
              <a:spcAft>
                <a:spcPts val="1600"/>
              </a:spcAft>
            </a:pPr>
            <a:r>
              <a:rPr lang="ko-KR" altLang="en-US" sz="3200" b="1" spc="-30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요청한 삽화 넣기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6" b="50000"/>
          <a:stretch/>
        </p:blipFill>
        <p:spPr>
          <a:xfrm>
            <a:off x="2745310" y="2729651"/>
            <a:ext cx="5346273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538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501083" y="585225"/>
              <a:ext cx="1245217" cy="40011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수업열기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▶ 갈등</a:t>
            </a:r>
            <a:r>
              <a:rPr kumimoji="1"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, </a:t>
            </a:r>
            <a:r>
              <a:rPr kumimoji="1"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어떻게</a:t>
            </a:r>
            <a:r>
              <a:rPr kumimoji="1"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? </a:t>
            </a:r>
            <a:r>
              <a:rPr kumimoji="1"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이렇게</a:t>
            </a:r>
            <a:r>
              <a:rPr kumimoji="1"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!</a:t>
            </a:r>
          </a:p>
        </p:txBody>
      </p:sp>
      <p:grpSp>
        <p:nvGrpSpPr>
          <p:cNvPr id="27" name="그룹 26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30" name="그룹 29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33" name="모서리가 둥근 직사각형 32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34" name="그룹 33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35" name="그룹 34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4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4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4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37" name="그룹 36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3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3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4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31" name="모서리가 둥근 직사각형 30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sp>
        <p:nvSpPr>
          <p:cNvPr id="45" name="직사각형 44"/>
          <p:cNvSpPr/>
          <p:nvPr/>
        </p:nvSpPr>
        <p:spPr>
          <a:xfrm>
            <a:off x="1098228" y="2083121"/>
            <a:ext cx="8307379" cy="338554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/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① 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짜증스러워서 그냥 화장실에 가버린다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 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1098228" y="2578302"/>
            <a:ext cx="8307379" cy="677108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/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② 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너무 부정적인 이미지가 아닌 것 중에서 좀 더 특색 있는 학급 티를 </a:t>
            </a:r>
          </a:p>
          <a:p>
            <a:pPr latinLnBrk="0"/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    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찾아보자는 의견을 낸다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 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1098228" y="3412037"/>
            <a:ext cx="8307379" cy="338554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/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③ 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담임선생님에게 결정을 내달라고 한다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 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1098228" y="3907218"/>
            <a:ext cx="8307379" cy="338554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/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④ 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학급 야영을 의논하자고 제안한다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 </a:t>
            </a:r>
          </a:p>
        </p:txBody>
      </p:sp>
      <p:sp>
        <p:nvSpPr>
          <p:cNvPr id="57" name="직사각형 56"/>
          <p:cNvSpPr/>
          <p:nvPr/>
        </p:nvSpPr>
        <p:spPr>
          <a:xfrm>
            <a:off x="1098228" y="4402399"/>
            <a:ext cx="8307379" cy="338554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/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⑤ 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A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가 말한 대로 특색 있는 게 </a:t>
            </a:r>
            <a:r>
              <a:rPr lang="ko-KR" altLang="en-US" sz="2200" b="1" spc="-15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학급티로는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 괜찮을 것도 같다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 </a:t>
            </a:r>
          </a:p>
        </p:txBody>
      </p:sp>
      <p:sp>
        <p:nvSpPr>
          <p:cNvPr id="60" name="직사각형 59"/>
          <p:cNvSpPr/>
          <p:nvPr/>
        </p:nvSpPr>
        <p:spPr>
          <a:xfrm>
            <a:off x="1098228" y="4897580"/>
            <a:ext cx="8307379" cy="677108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/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⑥ </a:t>
            </a:r>
            <a:r>
              <a:rPr lang="ko-KR" altLang="en-US" sz="2200" b="1" spc="-15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죄수복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환자복은 너무 부정적인 이미지고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그런 건 </a:t>
            </a:r>
            <a:r>
              <a:rPr lang="ko-KR" altLang="en-US" sz="2200" b="1" spc="-15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학급티로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 하면                             </a:t>
            </a:r>
            <a:endParaRPr lang="en-US" altLang="ko-KR" sz="22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pPr latinLnBrk="0"/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    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절대 안 된다고 말한다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 </a:t>
            </a:r>
          </a:p>
        </p:txBody>
      </p:sp>
      <p:sp>
        <p:nvSpPr>
          <p:cNvPr id="63" name="직사각형 62"/>
          <p:cNvSpPr/>
          <p:nvPr/>
        </p:nvSpPr>
        <p:spPr>
          <a:xfrm>
            <a:off x="1098228" y="5731315"/>
            <a:ext cx="8307379" cy="338554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/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⑦ </a:t>
            </a:r>
            <a:r>
              <a:rPr lang="ko-KR" altLang="en-US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아무 의견도 안 내고 가만히 있었다</a:t>
            </a:r>
            <a:r>
              <a:rPr lang="en-US" altLang="ko-KR" sz="2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 </a:t>
            </a:r>
          </a:p>
        </p:txBody>
      </p:sp>
      <p:sp>
        <p:nvSpPr>
          <p:cNvPr id="66" name="직사각형 65"/>
          <p:cNvSpPr/>
          <p:nvPr/>
        </p:nvSpPr>
        <p:spPr>
          <a:xfrm>
            <a:off x="1098228" y="6226496"/>
            <a:ext cx="8307379" cy="338554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/>
            <a:r>
              <a:rPr lang="ko-KR" altLang="en-US" sz="2200" b="1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⑧ </a:t>
            </a:r>
            <a:r>
              <a:rPr lang="ko-KR" altLang="en-US" sz="2200" b="1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“그런 옷들을 누가 입니</a:t>
            </a:r>
            <a:r>
              <a:rPr lang="en-US" altLang="ko-KR" sz="2200" b="1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? </a:t>
            </a:r>
            <a:r>
              <a:rPr lang="ko-KR" altLang="en-US" sz="2200" b="1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그거 결정되면 난 안 </a:t>
            </a:r>
            <a:r>
              <a:rPr lang="ko-KR" altLang="en-US" sz="2200" b="1" spc="-30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살거야</a:t>
            </a:r>
            <a:r>
              <a:rPr lang="en-US" altLang="ko-KR" sz="2200" b="1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!”</a:t>
            </a:r>
            <a:r>
              <a:rPr lang="ko-KR" altLang="en-US" sz="2200" b="1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라고 소리를 지른다</a:t>
            </a:r>
            <a:r>
              <a:rPr lang="en-US" altLang="ko-KR" sz="2200" b="1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0244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5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7024945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▶ 갈등</a:t>
              </a:r>
              <a:r>
                <a:rPr kumimoji="1" lang="en-US" altLang="ko-KR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, </a:t>
              </a: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어떻게</a:t>
              </a:r>
              <a:r>
                <a:rPr kumimoji="1" lang="en-US" altLang="ko-KR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? </a:t>
              </a: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이렇게</a:t>
              </a:r>
              <a:r>
                <a:rPr kumimoji="1" lang="en-US" altLang="ko-KR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!</a:t>
              </a:r>
            </a:p>
          </p:txBody>
        </p:sp>
      </p:grpSp>
      <p:grpSp>
        <p:nvGrpSpPr>
          <p:cNvPr id="155" name="그룹 154"/>
          <p:cNvGrpSpPr/>
          <p:nvPr/>
        </p:nvGrpSpPr>
        <p:grpSpPr>
          <a:xfrm>
            <a:off x="447116" y="1524481"/>
            <a:ext cx="9809404" cy="999414"/>
            <a:chOff x="447116" y="2267432"/>
            <a:chExt cx="9809404" cy="810384"/>
          </a:xfrm>
        </p:grpSpPr>
        <p:sp>
          <p:nvSpPr>
            <p:cNvPr id="156" name="모서리가 둥근 직사각형 35">
              <a:extLst>
                <a:ext uri="{FF2B5EF4-FFF2-40B4-BE49-F238E27FC236}">
                  <a16:creationId xmlns:a16="http://schemas.microsoft.com/office/drawing/2014/main" id="{CD6C12EB-BF90-4E42-BFE7-00C0557A240C}"/>
                </a:ext>
              </a:extLst>
            </p:cNvPr>
            <p:cNvSpPr/>
            <p:nvPr/>
          </p:nvSpPr>
          <p:spPr>
            <a:xfrm>
              <a:off x="2863431" y="2267432"/>
              <a:ext cx="7393089" cy="81038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41275">
              <a:noFill/>
            </a:ln>
            <a:effectLst>
              <a:outerShdw dist="25400" dir="5400000" algn="t" rotWithShape="0">
                <a:schemeClr val="bg1">
                  <a:lumMod val="85000"/>
                  <a:alpha val="40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8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B312362E-50DF-E02E-AD56-C44E71F65073}"/>
                </a:ext>
              </a:extLst>
            </p:cNvPr>
            <p:cNvSpPr txBox="1"/>
            <p:nvPr/>
          </p:nvSpPr>
          <p:spPr>
            <a:xfrm>
              <a:off x="3022865" y="2522886"/>
              <a:ext cx="6162264" cy="299476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pPr>
                <a:spcBef>
                  <a:spcPts val="200"/>
                </a:spcBef>
                <a:spcAft>
                  <a:spcPts val="200"/>
                </a:spcAft>
                <a:defRPr/>
              </a:pPr>
              <a:r>
                <a:rPr lang="ko-KR" altLang="en-US" sz="1800" b="1" spc="-150" dirty="0">
                  <a:latin typeface="맑은 고딕" panose="020B0503020000020004" pitchFamily="50" charset="-127"/>
                </a:rPr>
                <a:t>자신의 의견을 더 이상 주장하지 않고 상대의 의견을 따름  </a:t>
              </a:r>
              <a:r>
                <a:rPr lang="ko-KR" altLang="en-US" sz="1800" b="1" spc="-150" dirty="0">
                  <a:solidFill>
                    <a:srgbClr val="EE6000"/>
                  </a:solidFill>
                  <a:latin typeface="맑은 고딕" panose="020B0503020000020004" pitchFamily="50" charset="-127"/>
                </a:rPr>
                <a:t>→ ⑤</a:t>
              </a:r>
            </a:p>
          </p:txBody>
        </p:sp>
        <p:sp>
          <p:nvSpPr>
            <p:cNvPr id="158" name="대각선 방향의 모서리가 둥근 사각형 5">
              <a:extLst>
                <a:ext uri="{FF2B5EF4-FFF2-40B4-BE49-F238E27FC236}">
                  <a16:creationId xmlns:a16="http://schemas.microsoft.com/office/drawing/2014/main" id="{0ABE29AE-8237-3B4F-C5A3-B56C39CF2CE9}"/>
                </a:ext>
              </a:extLst>
            </p:cNvPr>
            <p:cNvSpPr/>
            <p:nvPr/>
          </p:nvSpPr>
          <p:spPr>
            <a:xfrm>
              <a:off x="447116" y="2267432"/>
              <a:ext cx="1836349" cy="810384"/>
            </a:xfrm>
            <a:prstGeom prst="round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 spc="-15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20170BF7-614E-FA83-54A7-8703AB660D93}"/>
                </a:ext>
              </a:extLst>
            </p:cNvPr>
            <p:cNvSpPr txBox="1"/>
            <p:nvPr/>
          </p:nvSpPr>
          <p:spPr>
            <a:xfrm>
              <a:off x="487795" y="2463619"/>
              <a:ext cx="1795669" cy="4180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vert="horz" wrap="square" lIns="91440" tIns="45720" rIns="91440" bIns="45720" anchor="ctr" anchorCtr="0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lvl="0">
                <a:defRPr/>
              </a:pPr>
              <a:r>
                <a:rPr lang="ko-KR" altLang="en-US" sz="2400" b="1" spc="-1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맑은 고딕" panose="020B0503020000020004" pitchFamily="50" charset="-127"/>
                </a:rPr>
                <a:t>양보</a:t>
              </a:r>
            </a:p>
          </p:txBody>
        </p:sp>
      </p:grpSp>
      <p:grpSp>
        <p:nvGrpSpPr>
          <p:cNvPr id="161" name="그룹 160"/>
          <p:cNvGrpSpPr/>
          <p:nvPr/>
        </p:nvGrpSpPr>
        <p:grpSpPr>
          <a:xfrm>
            <a:off x="447115" y="2682141"/>
            <a:ext cx="9809405" cy="1004191"/>
            <a:chOff x="447115" y="3206131"/>
            <a:chExt cx="9809405" cy="814257"/>
          </a:xfrm>
        </p:grpSpPr>
        <p:sp>
          <p:nvSpPr>
            <p:cNvPr id="162" name="모서리가 둥근 직사각형 49">
              <a:extLst>
                <a:ext uri="{FF2B5EF4-FFF2-40B4-BE49-F238E27FC236}">
                  <a16:creationId xmlns:a16="http://schemas.microsoft.com/office/drawing/2014/main" id="{93D37CFF-E0E9-A9F1-116A-77A0AD6B2848}"/>
                </a:ext>
              </a:extLst>
            </p:cNvPr>
            <p:cNvSpPr/>
            <p:nvPr/>
          </p:nvSpPr>
          <p:spPr>
            <a:xfrm>
              <a:off x="2863431" y="3206131"/>
              <a:ext cx="7393089" cy="81038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41275">
              <a:noFill/>
            </a:ln>
            <a:effectLst>
              <a:outerShdw dist="25400" dir="5400000" algn="t" rotWithShape="0">
                <a:schemeClr val="bg1">
                  <a:lumMod val="85000"/>
                  <a:alpha val="40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8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1D5B7198-A801-0CFA-FE39-B73CB41210E1}"/>
                </a:ext>
              </a:extLst>
            </p:cNvPr>
            <p:cNvSpPr txBox="1"/>
            <p:nvPr/>
          </p:nvSpPr>
          <p:spPr>
            <a:xfrm>
              <a:off x="3022865" y="3461585"/>
              <a:ext cx="6522940" cy="299476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pPr>
                <a:spcBef>
                  <a:spcPts val="200"/>
                </a:spcBef>
                <a:spcAft>
                  <a:spcPts val="200"/>
                </a:spcAft>
                <a:defRPr/>
              </a:pPr>
              <a:r>
                <a:rPr lang="ko-KR" altLang="en-US" sz="1800" b="1" spc="-150" dirty="0">
                  <a:latin typeface="맑은 고딕" panose="020B0503020000020004" pitchFamily="50" charset="-127"/>
                </a:rPr>
                <a:t>서로 조금씩 양보하거나 원래 의견을 수정하여 대안을 제시함  </a:t>
              </a:r>
              <a:r>
                <a:rPr lang="ko-KR" altLang="en-US" sz="1800" b="1" spc="-150" dirty="0">
                  <a:solidFill>
                    <a:srgbClr val="EE6000"/>
                  </a:solidFill>
                  <a:latin typeface="맑은 고딕" panose="020B0503020000020004" pitchFamily="50" charset="-127"/>
                </a:rPr>
                <a:t>→ ②</a:t>
              </a:r>
            </a:p>
          </p:txBody>
        </p:sp>
        <p:sp>
          <p:nvSpPr>
            <p:cNvPr id="164" name="대각선 방향의 모서리가 둥근 사각형 24">
              <a:extLst>
                <a:ext uri="{FF2B5EF4-FFF2-40B4-BE49-F238E27FC236}">
                  <a16:creationId xmlns:a16="http://schemas.microsoft.com/office/drawing/2014/main" id="{E76DA26F-793C-FF7F-AE39-ABD331FFE498}"/>
                </a:ext>
              </a:extLst>
            </p:cNvPr>
            <p:cNvSpPr/>
            <p:nvPr/>
          </p:nvSpPr>
          <p:spPr>
            <a:xfrm>
              <a:off x="447115" y="3210004"/>
              <a:ext cx="1836350" cy="810384"/>
            </a:xfrm>
            <a:prstGeom prst="round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 spc="-15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93B66AB6-C1EB-3704-C85B-2DF55106A130}"/>
                </a:ext>
              </a:extLst>
            </p:cNvPr>
            <p:cNvSpPr txBox="1"/>
            <p:nvPr/>
          </p:nvSpPr>
          <p:spPr>
            <a:xfrm>
              <a:off x="984420" y="3384363"/>
              <a:ext cx="761747" cy="461665"/>
            </a:xfrm>
            <a:prstGeom prst="rect">
              <a:avLst/>
            </a:prstGeom>
            <a:noFill/>
          </p:spPr>
          <p:txBody>
            <a:bodyPr wrap="none" anchor="ctr" anchorCtr="0">
              <a:spAutoFit/>
            </a:bodyPr>
            <a:lstStyle/>
            <a:p>
              <a:pPr algn="ctr">
                <a:defRPr/>
              </a:pPr>
              <a:r>
                <a:rPr lang="ko-KR" altLang="en-US" sz="2400" b="1" spc="-1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맑은 고딕" panose="020B0503020000020004" pitchFamily="50" charset="-127"/>
                </a:rPr>
                <a:t>타협</a:t>
              </a:r>
            </a:p>
          </p:txBody>
        </p:sp>
      </p:grpSp>
      <p:grpSp>
        <p:nvGrpSpPr>
          <p:cNvPr id="167" name="그룹 166"/>
          <p:cNvGrpSpPr/>
          <p:nvPr/>
        </p:nvGrpSpPr>
        <p:grpSpPr>
          <a:xfrm>
            <a:off x="447115" y="3848570"/>
            <a:ext cx="9809405" cy="999414"/>
            <a:chOff x="447115" y="4151941"/>
            <a:chExt cx="9809405" cy="810384"/>
          </a:xfrm>
        </p:grpSpPr>
        <p:sp>
          <p:nvSpPr>
            <p:cNvPr id="168" name="모서리가 둥근 직사각형 55">
              <a:extLst>
                <a:ext uri="{FF2B5EF4-FFF2-40B4-BE49-F238E27FC236}">
                  <a16:creationId xmlns:a16="http://schemas.microsoft.com/office/drawing/2014/main" id="{66E876E3-D981-A85A-27C9-E5AD19F6FB3C}"/>
                </a:ext>
              </a:extLst>
            </p:cNvPr>
            <p:cNvSpPr/>
            <p:nvPr/>
          </p:nvSpPr>
          <p:spPr>
            <a:xfrm>
              <a:off x="2863432" y="4151941"/>
              <a:ext cx="7393088" cy="81038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41275">
              <a:noFill/>
            </a:ln>
            <a:effectLst>
              <a:outerShdw dist="25400" dir="5400000" algn="t" rotWithShape="0">
                <a:schemeClr val="bg1">
                  <a:lumMod val="85000"/>
                  <a:alpha val="40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8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3540C053-1B4C-1AF1-2719-596782FF4E4B}"/>
                </a:ext>
              </a:extLst>
            </p:cNvPr>
            <p:cNvSpPr txBox="1"/>
            <p:nvPr/>
          </p:nvSpPr>
          <p:spPr>
            <a:xfrm>
              <a:off x="3022865" y="4407395"/>
              <a:ext cx="6897757" cy="299476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>
                <a:spcBef>
                  <a:spcPts val="200"/>
                </a:spcBef>
                <a:spcAft>
                  <a:spcPts val="200"/>
                </a:spcAft>
                <a:defRPr/>
              </a:pPr>
              <a:r>
                <a:rPr lang="ko-KR" altLang="en-US" sz="1800" b="1" spc="-150" dirty="0">
                  <a:latin typeface="맑은 고딕" panose="020B0503020000020004" pitchFamily="50" charset="-127"/>
                </a:rPr>
                <a:t>갈등에 개입되어 있지 않은 타인에 의해 제안된 해결책을 찾음  </a:t>
              </a:r>
              <a:r>
                <a:rPr lang="ko-KR" altLang="en-US" sz="1800" b="1" spc="-150" dirty="0">
                  <a:solidFill>
                    <a:srgbClr val="EE6000"/>
                  </a:solidFill>
                  <a:latin typeface="맑은 고딕" panose="020B0503020000020004" pitchFamily="50" charset="-127"/>
                </a:rPr>
                <a:t>→ ③</a:t>
              </a:r>
            </a:p>
          </p:txBody>
        </p:sp>
        <p:sp>
          <p:nvSpPr>
            <p:cNvPr id="170" name="대각선 방향의 모서리가 둥근 사각형 27">
              <a:extLst>
                <a:ext uri="{FF2B5EF4-FFF2-40B4-BE49-F238E27FC236}">
                  <a16:creationId xmlns:a16="http://schemas.microsoft.com/office/drawing/2014/main" id="{5F31784D-489C-C717-E3E5-FD2C8E80E641}"/>
                </a:ext>
              </a:extLst>
            </p:cNvPr>
            <p:cNvSpPr/>
            <p:nvPr/>
          </p:nvSpPr>
          <p:spPr>
            <a:xfrm>
              <a:off x="447115" y="4151941"/>
              <a:ext cx="1836350" cy="810384"/>
            </a:xfrm>
            <a:prstGeom prst="roundRect">
              <a:avLst/>
            </a:prstGeom>
            <a:solidFill>
              <a:srgbClr val="5CAA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 spc="-15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A6EC5EA6-F8C8-9B48-EBA2-CD4A0F7E5700}"/>
                </a:ext>
              </a:extLst>
            </p:cNvPr>
            <p:cNvSpPr txBox="1"/>
            <p:nvPr/>
          </p:nvSpPr>
          <p:spPr>
            <a:xfrm>
              <a:off x="571646" y="4326300"/>
              <a:ext cx="1587294" cy="461665"/>
            </a:xfrm>
            <a:prstGeom prst="rect">
              <a:avLst/>
            </a:prstGeom>
            <a:noFill/>
          </p:spPr>
          <p:txBody>
            <a:bodyPr wrap="none" anchor="ctr" anchorCtr="0">
              <a:spAutoFit/>
            </a:bodyPr>
            <a:lstStyle/>
            <a:p>
              <a:pPr algn="ctr">
                <a:defRPr/>
              </a:pPr>
              <a:r>
                <a:rPr lang="ko-KR" altLang="en-US" sz="2400" b="1" spc="-1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맑은 고딕" panose="020B0503020000020004" pitchFamily="50" charset="-127"/>
                </a:rPr>
                <a:t>제</a:t>
              </a:r>
              <a:r>
                <a:rPr lang="en-US" altLang="ko-KR" sz="2400" b="1" spc="-1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맑은 고딕" panose="020B0503020000020004" pitchFamily="50" charset="-127"/>
                </a:rPr>
                <a:t>3</a:t>
              </a:r>
              <a:r>
                <a:rPr lang="ko-KR" altLang="en-US" sz="2400" b="1" spc="-1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맑은 고딕" panose="020B0503020000020004" pitchFamily="50" charset="-127"/>
                </a:rPr>
                <a:t>자 개입</a:t>
              </a:r>
            </a:p>
          </p:txBody>
        </p:sp>
      </p:grpSp>
      <p:grpSp>
        <p:nvGrpSpPr>
          <p:cNvPr id="173" name="그룹 172"/>
          <p:cNvGrpSpPr/>
          <p:nvPr/>
        </p:nvGrpSpPr>
        <p:grpSpPr>
          <a:xfrm>
            <a:off x="447116" y="5010616"/>
            <a:ext cx="9809404" cy="999414"/>
            <a:chOff x="447116" y="5094196"/>
            <a:chExt cx="9809404" cy="810384"/>
          </a:xfrm>
        </p:grpSpPr>
        <p:sp>
          <p:nvSpPr>
            <p:cNvPr id="174" name="모서리가 둥근 직사각형 59">
              <a:extLst>
                <a:ext uri="{FF2B5EF4-FFF2-40B4-BE49-F238E27FC236}">
                  <a16:creationId xmlns:a16="http://schemas.microsoft.com/office/drawing/2014/main" id="{75829CEE-706F-CE46-A52F-582E05374555}"/>
                </a:ext>
              </a:extLst>
            </p:cNvPr>
            <p:cNvSpPr/>
            <p:nvPr/>
          </p:nvSpPr>
          <p:spPr>
            <a:xfrm>
              <a:off x="2863431" y="5094196"/>
              <a:ext cx="7393089" cy="81038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41275">
              <a:noFill/>
            </a:ln>
            <a:effectLst>
              <a:outerShdw dist="25400" dir="5400000" algn="t" rotWithShape="0">
                <a:schemeClr val="bg1">
                  <a:lumMod val="85000"/>
                  <a:alpha val="40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8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2C857793-9F9B-FEB6-751E-DE9872DDF30A}"/>
                </a:ext>
              </a:extLst>
            </p:cNvPr>
            <p:cNvSpPr txBox="1"/>
            <p:nvPr/>
          </p:nvSpPr>
          <p:spPr>
            <a:xfrm>
              <a:off x="3022865" y="5349650"/>
              <a:ext cx="6643165" cy="299476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pPr>
                <a:spcBef>
                  <a:spcPts val="200"/>
                </a:spcBef>
                <a:spcAft>
                  <a:spcPts val="200"/>
                </a:spcAft>
                <a:defRPr/>
              </a:pPr>
              <a:r>
                <a:rPr lang="ko-KR" altLang="en-US" sz="1800" b="1" spc="-150" dirty="0">
                  <a:latin typeface="맑은 고딕" panose="020B0503020000020004" pitchFamily="50" charset="-127"/>
                </a:rPr>
                <a:t>활동〮논쟁 주제를 바꾸어 갈등 상황에서 해결 없이 벗어나려 함  </a:t>
              </a:r>
              <a:r>
                <a:rPr lang="ko-KR" altLang="en-US" sz="1800" b="1" spc="-150" dirty="0">
                  <a:solidFill>
                    <a:srgbClr val="EE6000"/>
                  </a:solidFill>
                  <a:latin typeface="맑은 고딕" panose="020B0503020000020004" pitchFamily="50" charset="-127"/>
                </a:rPr>
                <a:t>→ ④</a:t>
              </a:r>
            </a:p>
          </p:txBody>
        </p:sp>
        <p:sp>
          <p:nvSpPr>
            <p:cNvPr id="176" name="대각선 방향의 모서리가 둥근 사각형 30">
              <a:extLst>
                <a:ext uri="{FF2B5EF4-FFF2-40B4-BE49-F238E27FC236}">
                  <a16:creationId xmlns:a16="http://schemas.microsoft.com/office/drawing/2014/main" id="{9ECA0DEB-5397-7361-9111-53470AE6A1B9}"/>
                </a:ext>
              </a:extLst>
            </p:cNvPr>
            <p:cNvSpPr/>
            <p:nvPr/>
          </p:nvSpPr>
          <p:spPr>
            <a:xfrm>
              <a:off x="447116" y="5094196"/>
              <a:ext cx="1836350" cy="810384"/>
            </a:xfrm>
            <a:prstGeom prst="roundRect">
              <a:avLst/>
            </a:prstGeom>
            <a:solidFill>
              <a:srgbClr val="EE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 spc="-15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0443937E-2AEE-717E-92F4-FA7A706465FB}"/>
                </a:ext>
              </a:extLst>
            </p:cNvPr>
            <p:cNvSpPr txBox="1"/>
            <p:nvPr/>
          </p:nvSpPr>
          <p:spPr>
            <a:xfrm>
              <a:off x="506726" y="5268555"/>
              <a:ext cx="1717137" cy="461665"/>
            </a:xfrm>
            <a:prstGeom prst="rect">
              <a:avLst/>
            </a:prstGeom>
            <a:noFill/>
          </p:spPr>
          <p:txBody>
            <a:bodyPr wrap="none" anchor="ctr" anchorCtr="0">
              <a:spAutoFit/>
            </a:bodyPr>
            <a:lstStyle/>
            <a:p>
              <a:pPr algn="ctr">
                <a:defRPr/>
              </a:pPr>
              <a:r>
                <a:rPr lang="ko-KR" altLang="en-US" sz="2400" b="1" spc="-1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맑은 고딕" panose="020B0503020000020004" pitchFamily="50" charset="-127"/>
                </a:rPr>
                <a:t>주의 돌리기</a:t>
              </a:r>
            </a:p>
          </p:txBody>
        </p:sp>
      </p:grpSp>
      <p:sp>
        <p:nvSpPr>
          <p:cNvPr id="179" name="직사각형 178"/>
          <p:cNvSpPr/>
          <p:nvPr/>
        </p:nvSpPr>
        <p:spPr>
          <a:xfrm>
            <a:off x="447116" y="6185299"/>
            <a:ext cx="7268003" cy="2627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220" indent="-363220" fontAlgn="base" latinLnBrk="0">
              <a:lnSpc>
                <a:spcPct val="110000"/>
              </a:lnSpc>
            </a:pP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* 갈등해결 전략 유형 자료 출처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: 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수정 발췌</a:t>
            </a:r>
          </a:p>
        </p:txBody>
      </p:sp>
      <p:sp>
        <p:nvSpPr>
          <p:cNvPr id="180" name="직사각형 179"/>
          <p:cNvSpPr/>
          <p:nvPr/>
        </p:nvSpPr>
        <p:spPr>
          <a:xfrm>
            <a:off x="447116" y="6466653"/>
            <a:ext cx="8860024" cy="464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220" indent="-363220" fontAlgn="base" latinLnBrk="0">
              <a:lnSpc>
                <a:spcPct val="110000"/>
              </a:lnSpc>
            </a:pPr>
            <a:r>
              <a:rPr lang="ko-KR" altLang="en-US" sz="1100" kern="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송주연</a:t>
            </a:r>
            <a:r>
              <a:rPr lang="en-US" altLang="ko-KR" sz="1100" kern="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(2009). </a:t>
            </a:r>
            <a:r>
              <a:rPr lang="ko-KR" altLang="en-US" sz="1100" kern="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갈등해결프로그램이 아동의 갈등해결전략과 친구관계의 질에 미치는 영향</a:t>
            </a:r>
            <a:r>
              <a:rPr lang="en-US" altLang="ko-KR" sz="1100" kern="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. </a:t>
            </a:r>
            <a:r>
              <a:rPr lang="ko-KR" altLang="en-US" sz="1100" kern="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전주교육대학교 석사학위논문</a:t>
            </a:r>
            <a:r>
              <a:rPr lang="en-US" altLang="ko-KR" sz="1100" kern="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.</a:t>
            </a:r>
          </a:p>
          <a:p>
            <a:pPr marL="363220" indent="-363220" fontAlgn="base" latinLnBrk="0">
              <a:lnSpc>
                <a:spcPct val="110000"/>
              </a:lnSpc>
            </a:pPr>
            <a:r>
              <a:rPr lang="en-US" altLang="ko-KR" sz="1100" kern="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Joshi, A. (2008). Conflict resolution between friends during middle childhood. Journal of Genetic Psychology, 169(2), 133–148. </a:t>
            </a:r>
          </a:p>
        </p:txBody>
      </p:sp>
      <p:pic>
        <p:nvPicPr>
          <p:cNvPr id="181" name="그림 113" descr="m07.png">
            <a:extLst>
              <a:ext uri="{FF2B5EF4-FFF2-40B4-BE49-F238E27FC236}">
                <a16:creationId xmlns:a16="http://schemas.microsoft.com/office/drawing/2014/main" id="{914FBB04-518D-4CAC-9373-55E5A79E80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509547" y="1885312"/>
            <a:ext cx="209190" cy="277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2" name="그림 113" descr="m07.png">
            <a:extLst>
              <a:ext uri="{FF2B5EF4-FFF2-40B4-BE49-F238E27FC236}">
                <a16:creationId xmlns:a16="http://schemas.microsoft.com/office/drawing/2014/main" id="{914FBB04-518D-4CAC-9373-55E5A79E80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509547" y="3045360"/>
            <a:ext cx="209190" cy="277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3" name="그림 113" descr="m07.png">
            <a:extLst>
              <a:ext uri="{FF2B5EF4-FFF2-40B4-BE49-F238E27FC236}">
                <a16:creationId xmlns:a16="http://schemas.microsoft.com/office/drawing/2014/main" id="{914FBB04-518D-4CAC-9373-55E5A79E80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509547" y="4209401"/>
            <a:ext cx="209190" cy="277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" name="그림 113" descr="m07.png">
            <a:extLst>
              <a:ext uri="{FF2B5EF4-FFF2-40B4-BE49-F238E27FC236}">
                <a16:creationId xmlns:a16="http://schemas.microsoft.com/office/drawing/2014/main" id="{914FBB04-518D-4CAC-9373-55E5A79E80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509547" y="5371447"/>
            <a:ext cx="209190" cy="277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6936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5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7024945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▶ 갈등</a:t>
              </a:r>
              <a:r>
                <a:rPr kumimoji="1" lang="en-US" altLang="ko-KR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, </a:t>
              </a: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어떻게</a:t>
              </a:r>
              <a:r>
                <a:rPr kumimoji="1" lang="en-US" altLang="ko-KR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? </a:t>
              </a: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이렇게</a:t>
              </a:r>
              <a:r>
                <a:rPr kumimoji="1" lang="en-US" altLang="ko-KR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!</a:t>
              </a:r>
            </a:p>
          </p:txBody>
        </p:sp>
      </p:grpSp>
      <p:grpSp>
        <p:nvGrpSpPr>
          <p:cNvPr id="58" name="그룹 57"/>
          <p:cNvGrpSpPr/>
          <p:nvPr/>
        </p:nvGrpSpPr>
        <p:grpSpPr>
          <a:xfrm>
            <a:off x="447116" y="1620391"/>
            <a:ext cx="9809404" cy="947021"/>
            <a:chOff x="447116" y="2267432"/>
            <a:chExt cx="9809404" cy="810384"/>
          </a:xfrm>
        </p:grpSpPr>
        <p:sp>
          <p:nvSpPr>
            <p:cNvPr id="59" name="모서리가 둥근 직사각형 35">
              <a:extLst>
                <a:ext uri="{FF2B5EF4-FFF2-40B4-BE49-F238E27FC236}">
                  <a16:creationId xmlns:a16="http://schemas.microsoft.com/office/drawing/2014/main" id="{CD6C12EB-BF90-4E42-BFE7-00C0557A240C}"/>
                </a:ext>
              </a:extLst>
            </p:cNvPr>
            <p:cNvSpPr/>
            <p:nvPr/>
          </p:nvSpPr>
          <p:spPr>
            <a:xfrm>
              <a:off x="2863431" y="2267432"/>
              <a:ext cx="7393089" cy="81038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41275">
              <a:noFill/>
            </a:ln>
            <a:effectLst>
              <a:outerShdw dist="25400" dir="5400000" algn="t" rotWithShape="0">
                <a:schemeClr val="bg1">
                  <a:lumMod val="85000"/>
                  <a:alpha val="40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8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312362E-50DF-E02E-AD56-C44E71F65073}"/>
                </a:ext>
              </a:extLst>
            </p:cNvPr>
            <p:cNvSpPr txBox="1"/>
            <p:nvPr/>
          </p:nvSpPr>
          <p:spPr>
            <a:xfrm>
              <a:off x="3022865" y="2514602"/>
              <a:ext cx="6248827" cy="316044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pPr>
                <a:spcBef>
                  <a:spcPts val="200"/>
                </a:spcBef>
                <a:spcAft>
                  <a:spcPts val="200"/>
                </a:spcAft>
                <a:defRPr/>
              </a:pPr>
              <a:r>
                <a:rPr lang="ko-KR" altLang="en-US" sz="1800" b="1" spc="-150" dirty="0">
                  <a:latin typeface="맑은 고딕" panose="020B0503020000020004" pitchFamily="50" charset="-127"/>
                </a:rPr>
                <a:t>심리적 또는 신체적으로 갈등상황에서 물러나거나 벗어남  </a:t>
              </a:r>
              <a:r>
                <a:rPr lang="ko-KR" altLang="en-US" sz="1800" b="1" spc="-150" dirty="0">
                  <a:solidFill>
                    <a:srgbClr val="EE6000"/>
                  </a:solidFill>
                  <a:latin typeface="맑은 고딕" panose="020B0503020000020004" pitchFamily="50" charset="-127"/>
                </a:rPr>
                <a:t>→  ①</a:t>
              </a:r>
            </a:p>
          </p:txBody>
        </p:sp>
        <p:sp>
          <p:nvSpPr>
            <p:cNvPr id="61" name="대각선 방향의 모서리가 둥근 사각형 5">
              <a:extLst>
                <a:ext uri="{FF2B5EF4-FFF2-40B4-BE49-F238E27FC236}">
                  <a16:creationId xmlns:a16="http://schemas.microsoft.com/office/drawing/2014/main" id="{0ABE29AE-8237-3B4F-C5A3-B56C39CF2CE9}"/>
                </a:ext>
              </a:extLst>
            </p:cNvPr>
            <p:cNvSpPr/>
            <p:nvPr/>
          </p:nvSpPr>
          <p:spPr>
            <a:xfrm>
              <a:off x="447116" y="2267432"/>
              <a:ext cx="1836349" cy="810384"/>
            </a:xfrm>
            <a:prstGeom prst="round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 spc="-15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20170BF7-614E-FA83-54A7-8703AB660D93}"/>
                </a:ext>
              </a:extLst>
            </p:cNvPr>
            <p:cNvSpPr txBox="1"/>
            <p:nvPr/>
          </p:nvSpPr>
          <p:spPr>
            <a:xfrm>
              <a:off x="487795" y="2463619"/>
              <a:ext cx="1795669" cy="4180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vert="horz" wrap="square" lIns="91440" tIns="45720" rIns="91440" bIns="45720" anchor="ctr" anchorCtr="0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lvl="0">
                <a:defRPr/>
              </a:pPr>
              <a:r>
                <a:rPr lang="ko-KR" altLang="en-US" sz="2400" b="1" spc="-1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맑은 고딕" panose="020B0503020000020004" pitchFamily="50" charset="-127"/>
                </a:rPr>
                <a:t>회피</a:t>
              </a:r>
            </a:p>
          </p:txBody>
        </p:sp>
      </p:grpSp>
      <p:grpSp>
        <p:nvGrpSpPr>
          <p:cNvPr id="63" name="그룹 62"/>
          <p:cNvGrpSpPr/>
          <p:nvPr/>
        </p:nvGrpSpPr>
        <p:grpSpPr>
          <a:xfrm>
            <a:off x="447115" y="2717362"/>
            <a:ext cx="9809405" cy="951548"/>
            <a:chOff x="447115" y="3206131"/>
            <a:chExt cx="9809405" cy="814257"/>
          </a:xfrm>
        </p:grpSpPr>
        <p:sp>
          <p:nvSpPr>
            <p:cNvPr id="64" name="모서리가 둥근 직사각형 49">
              <a:extLst>
                <a:ext uri="{FF2B5EF4-FFF2-40B4-BE49-F238E27FC236}">
                  <a16:creationId xmlns:a16="http://schemas.microsoft.com/office/drawing/2014/main" id="{93D37CFF-E0E9-A9F1-116A-77A0AD6B2848}"/>
                </a:ext>
              </a:extLst>
            </p:cNvPr>
            <p:cNvSpPr/>
            <p:nvPr/>
          </p:nvSpPr>
          <p:spPr>
            <a:xfrm>
              <a:off x="2863431" y="3206131"/>
              <a:ext cx="7393089" cy="81038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41275">
              <a:noFill/>
            </a:ln>
            <a:effectLst>
              <a:outerShdw dist="25400" dir="5400000" algn="t" rotWithShape="0">
                <a:schemeClr val="bg1">
                  <a:lumMod val="85000"/>
                  <a:alpha val="40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8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D5B7198-A801-0CFA-FE39-B73CB41210E1}"/>
                </a:ext>
              </a:extLst>
            </p:cNvPr>
            <p:cNvSpPr txBox="1"/>
            <p:nvPr/>
          </p:nvSpPr>
          <p:spPr>
            <a:xfrm>
              <a:off x="3022865" y="3453301"/>
              <a:ext cx="4979248" cy="316044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pPr>
                <a:spcBef>
                  <a:spcPts val="200"/>
                </a:spcBef>
                <a:spcAft>
                  <a:spcPts val="200"/>
                </a:spcAft>
                <a:defRPr/>
              </a:pPr>
              <a:r>
                <a:rPr lang="ko-KR" altLang="en-US" sz="1800" b="1" spc="-150" dirty="0">
                  <a:latin typeface="맑은 고딕" panose="020B0503020000020004" pitchFamily="50" charset="-127"/>
                </a:rPr>
                <a:t>아무 말도 하지 않거나 아무 행동도 하지 않음 </a:t>
              </a:r>
              <a:r>
                <a:rPr lang="ko-KR" altLang="en-US" sz="1800" b="1" spc="-150" dirty="0">
                  <a:solidFill>
                    <a:srgbClr val="EE6000"/>
                  </a:solidFill>
                  <a:latin typeface="맑은 고딕" panose="020B0503020000020004" pitchFamily="50" charset="-127"/>
                </a:rPr>
                <a:t>→ ⑦</a:t>
              </a:r>
            </a:p>
          </p:txBody>
        </p:sp>
        <p:sp>
          <p:nvSpPr>
            <p:cNvPr id="66" name="대각선 방향의 모서리가 둥근 사각형 24">
              <a:extLst>
                <a:ext uri="{FF2B5EF4-FFF2-40B4-BE49-F238E27FC236}">
                  <a16:creationId xmlns:a16="http://schemas.microsoft.com/office/drawing/2014/main" id="{E76DA26F-793C-FF7F-AE39-ABD331FFE498}"/>
                </a:ext>
              </a:extLst>
            </p:cNvPr>
            <p:cNvSpPr/>
            <p:nvPr/>
          </p:nvSpPr>
          <p:spPr>
            <a:xfrm>
              <a:off x="447115" y="3210004"/>
              <a:ext cx="1836350" cy="810384"/>
            </a:xfrm>
            <a:prstGeom prst="round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 spc="-15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93B66AB6-C1EB-3704-C85B-2DF55106A130}"/>
                </a:ext>
              </a:extLst>
            </p:cNvPr>
            <p:cNvSpPr txBox="1"/>
            <p:nvPr/>
          </p:nvSpPr>
          <p:spPr>
            <a:xfrm>
              <a:off x="840150" y="3417668"/>
              <a:ext cx="1050288" cy="395055"/>
            </a:xfrm>
            <a:prstGeom prst="rect">
              <a:avLst/>
            </a:prstGeom>
            <a:noFill/>
          </p:spPr>
          <p:txBody>
            <a:bodyPr wrap="none" anchor="ctr" anchorCtr="0">
              <a:spAutoFit/>
            </a:bodyPr>
            <a:lstStyle/>
            <a:p>
              <a:pPr algn="ctr">
                <a:defRPr/>
              </a:pPr>
              <a:r>
                <a:rPr lang="ko-KR" altLang="en-US" sz="2400" b="1" spc="-1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맑은 고딕" panose="020B0503020000020004" pitchFamily="50" charset="-127"/>
                </a:rPr>
                <a:t>무반응</a:t>
              </a:r>
            </a:p>
          </p:txBody>
        </p:sp>
      </p:grpSp>
      <p:grpSp>
        <p:nvGrpSpPr>
          <p:cNvPr id="68" name="그룹 67"/>
          <p:cNvGrpSpPr/>
          <p:nvPr/>
        </p:nvGrpSpPr>
        <p:grpSpPr>
          <a:xfrm>
            <a:off x="447115" y="3822643"/>
            <a:ext cx="9809405" cy="947021"/>
            <a:chOff x="447115" y="4151941"/>
            <a:chExt cx="9809405" cy="810384"/>
          </a:xfrm>
        </p:grpSpPr>
        <p:sp>
          <p:nvSpPr>
            <p:cNvPr id="69" name="모서리가 둥근 직사각형 55">
              <a:extLst>
                <a:ext uri="{FF2B5EF4-FFF2-40B4-BE49-F238E27FC236}">
                  <a16:creationId xmlns:a16="http://schemas.microsoft.com/office/drawing/2014/main" id="{66E876E3-D981-A85A-27C9-E5AD19F6FB3C}"/>
                </a:ext>
              </a:extLst>
            </p:cNvPr>
            <p:cNvSpPr/>
            <p:nvPr/>
          </p:nvSpPr>
          <p:spPr>
            <a:xfrm>
              <a:off x="2863432" y="4151941"/>
              <a:ext cx="7393088" cy="81038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41275">
              <a:noFill/>
            </a:ln>
            <a:effectLst>
              <a:outerShdw dist="25400" dir="5400000" algn="t" rotWithShape="0">
                <a:schemeClr val="bg1">
                  <a:lumMod val="85000"/>
                  <a:alpha val="40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8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3540C053-1B4C-1AF1-2719-596782FF4E4B}"/>
                </a:ext>
              </a:extLst>
            </p:cNvPr>
            <p:cNvSpPr txBox="1"/>
            <p:nvPr/>
          </p:nvSpPr>
          <p:spPr>
            <a:xfrm>
              <a:off x="3022865" y="4399111"/>
              <a:ext cx="6897757" cy="316044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>
                <a:spcBef>
                  <a:spcPts val="200"/>
                </a:spcBef>
                <a:spcAft>
                  <a:spcPts val="200"/>
                </a:spcAft>
                <a:defRPr/>
              </a:pPr>
              <a:r>
                <a:rPr lang="ko-KR" altLang="en-US" sz="1800" b="1" spc="-150" dirty="0">
                  <a:latin typeface="맑은 고딕" panose="020B0503020000020004" pitchFamily="50" charset="-127"/>
                </a:rPr>
                <a:t>소리를 지르거나 신체적</a:t>
              </a:r>
              <a:r>
                <a:rPr lang="en-US" altLang="ko-KR" sz="1800" b="1" spc="-150" dirty="0">
                  <a:latin typeface="맑은 고딕" panose="020B0503020000020004" pitchFamily="50" charset="-127"/>
                </a:rPr>
                <a:t>, </a:t>
              </a:r>
              <a:r>
                <a:rPr lang="ko-KR" altLang="en-US" sz="1800" b="1" spc="-150" dirty="0">
                  <a:latin typeface="맑은 고딕" panose="020B0503020000020004" pitchFamily="50" charset="-127"/>
                </a:rPr>
                <a:t>언어적으로 위협을 가함  </a:t>
              </a:r>
              <a:r>
                <a:rPr lang="ko-KR" altLang="en-US" sz="1800" b="1" spc="-150" dirty="0">
                  <a:solidFill>
                    <a:srgbClr val="EE6000"/>
                  </a:solidFill>
                  <a:latin typeface="맑은 고딕" panose="020B0503020000020004" pitchFamily="50" charset="-127"/>
                </a:rPr>
                <a:t>→  ⑧</a:t>
              </a:r>
            </a:p>
          </p:txBody>
        </p:sp>
        <p:sp>
          <p:nvSpPr>
            <p:cNvPr id="71" name="대각선 방향의 모서리가 둥근 사각형 27">
              <a:extLst>
                <a:ext uri="{FF2B5EF4-FFF2-40B4-BE49-F238E27FC236}">
                  <a16:creationId xmlns:a16="http://schemas.microsoft.com/office/drawing/2014/main" id="{5F31784D-489C-C717-E3E5-FD2C8E80E641}"/>
                </a:ext>
              </a:extLst>
            </p:cNvPr>
            <p:cNvSpPr/>
            <p:nvPr/>
          </p:nvSpPr>
          <p:spPr>
            <a:xfrm>
              <a:off x="447115" y="4151941"/>
              <a:ext cx="1836350" cy="810384"/>
            </a:xfrm>
            <a:prstGeom prst="roundRect">
              <a:avLst/>
            </a:prstGeom>
            <a:solidFill>
              <a:srgbClr val="5CAA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 spc="-15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A6EC5EA6-F8C8-9B48-EBA2-CD4A0F7E5700}"/>
                </a:ext>
              </a:extLst>
            </p:cNvPr>
            <p:cNvSpPr txBox="1"/>
            <p:nvPr/>
          </p:nvSpPr>
          <p:spPr>
            <a:xfrm>
              <a:off x="506725" y="4359604"/>
              <a:ext cx="1717137" cy="395056"/>
            </a:xfrm>
            <a:prstGeom prst="rect">
              <a:avLst/>
            </a:prstGeom>
            <a:noFill/>
          </p:spPr>
          <p:txBody>
            <a:bodyPr wrap="none" anchor="ctr" anchorCtr="0">
              <a:spAutoFit/>
            </a:bodyPr>
            <a:lstStyle/>
            <a:p>
              <a:pPr algn="ctr">
                <a:defRPr/>
              </a:pPr>
              <a:r>
                <a:rPr lang="ko-KR" altLang="en-US" sz="2400" b="1" spc="-1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맑은 고딕" panose="020B0503020000020004" pitchFamily="50" charset="-127"/>
                </a:rPr>
                <a:t>공격적 행동</a:t>
              </a:r>
            </a:p>
          </p:txBody>
        </p:sp>
      </p:grpSp>
      <p:grpSp>
        <p:nvGrpSpPr>
          <p:cNvPr id="73" name="그룹 72"/>
          <p:cNvGrpSpPr/>
          <p:nvPr/>
        </p:nvGrpSpPr>
        <p:grpSpPr>
          <a:xfrm>
            <a:off x="447116" y="4923771"/>
            <a:ext cx="9809404" cy="947021"/>
            <a:chOff x="447116" y="5094196"/>
            <a:chExt cx="9809404" cy="810384"/>
          </a:xfrm>
        </p:grpSpPr>
        <p:sp>
          <p:nvSpPr>
            <p:cNvPr id="74" name="모서리가 둥근 직사각형 59">
              <a:extLst>
                <a:ext uri="{FF2B5EF4-FFF2-40B4-BE49-F238E27FC236}">
                  <a16:creationId xmlns:a16="http://schemas.microsoft.com/office/drawing/2014/main" id="{75829CEE-706F-CE46-A52F-582E05374555}"/>
                </a:ext>
              </a:extLst>
            </p:cNvPr>
            <p:cNvSpPr/>
            <p:nvPr/>
          </p:nvSpPr>
          <p:spPr>
            <a:xfrm>
              <a:off x="2863431" y="5094196"/>
              <a:ext cx="7393089" cy="81038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41275">
              <a:noFill/>
            </a:ln>
            <a:effectLst>
              <a:outerShdw dist="25400" dir="5400000" algn="t" rotWithShape="0">
                <a:schemeClr val="bg1">
                  <a:lumMod val="85000"/>
                  <a:alpha val="40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8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C857793-9F9B-FEB6-751E-DE9872DDF30A}"/>
                </a:ext>
              </a:extLst>
            </p:cNvPr>
            <p:cNvSpPr txBox="1"/>
            <p:nvPr/>
          </p:nvSpPr>
          <p:spPr>
            <a:xfrm>
              <a:off x="3022865" y="5341366"/>
              <a:ext cx="6248827" cy="316044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pPr>
                <a:spcBef>
                  <a:spcPts val="200"/>
                </a:spcBef>
                <a:spcAft>
                  <a:spcPts val="200"/>
                </a:spcAft>
                <a:defRPr/>
              </a:pPr>
              <a:r>
                <a:rPr lang="ko-KR" altLang="en-US" sz="1800" b="1" spc="-150" dirty="0">
                  <a:latin typeface="맑은 고딕" panose="020B0503020000020004" pitchFamily="50" charset="-127"/>
                </a:rPr>
                <a:t>해결책은 제안하지 않고 자신의 의견만 반복적으로 주장함  </a:t>
              </a:r>
              <a:r>
                <a:rPr lang="ko-KR" altLang="en-US" sz="1800" b="1" spc="-150" dirty="0">
                  <a:solidFill>
                    <a:srgbClr val="EE6000"/>
                  </a:solidFill>
                  <a:latin typeface="맑은 고딕" panose="020B0503020000020004" pitchFamily="50" charset="-127"/>
                </a:rPr>
                <a:t>→ ⑥</a:t>
              </a:r>
            </a:p>
          </p:txBody>
        </p:sp>
        <p:sp>
          <p:nvSpPr>
            <p:cNvPr id="76" name="대각선 방향의 모서리가 둥근 사각형 30">
              <a:extLst>
                <a:ext uri="{FF2B5EF4-FFF2-40B4-BE49-F238E27FC236}">
                  <a16:creationId xmlns:a16="http://schemas.microsoft.com/office/drawing/2014/main" id="{9ECA0DEB-5397-7361-9111-53470AE6A1B9}"/>
                </a:ext>
              </a:extLst>
            </p:cNvPr>
            <p:cNvSpPr/>
            <p:nvPr/>
          </p:nvSpPr>
          <p:spPr>
            <a:xfrm>
              <a:off x="447116" y="5094196"/>
              <a:ext cx="1836350" cy="810384"/>
            </a:xfrm>
            <a:prstGeom prst="roundRect">
              <a:avLst/>
            </a:prstGeom>
            <a:solidFill>
              <a:srgbClr val="EE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 spc="-15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0443937E-2AEE-717E-92F4-FA7A706465FB}"/>
                </a:ext>
              </a:extLst>
            </p:cNvPr>
            <p:cNvSpPr txBox="1"/>
            <p:nvPr/>
          </p:nvSpPr>
          <p:spPr>
            <a:xfrm>
              <a:off x="551609" y="5143837"/>
              <a:ext cx="1627369" cy="711100"/>
            </a:xfrm>
            <a:prstGeom prst="rect">
              <a:avLst/>
            </a:prstGeom>
            <a:noFill/>
          </p:spPr>
          <p:txBody>
            <a:bodyPr wrap="none" anchor="ctr" anchorCtr="0">
              <a:spAutoFit/>
            </a:bodyPr>
            <a:lstStyle/>
            <a:p>
              <a:pPr algn="ctr">
                <a:defRPr/>
              </a:pPr>
              <a:r>
                <a:rPr lang="ko-KR" altLang="en-US" sz="2400" b="1" spc="-1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맑은 고딕" panose="020B0503020000020004" pitchFamily="50" charset="-127"/>
                </a:rPr>
                <a:t>자기주장만</a:t>
              </a:r>
              <a:endParaRPr lang="en-US" altLang="ko-KR" sz="2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 panose="020B0503020000020004" pitchFamily="50" charset="-127"/>
              </a:endParaRPr>
            </a:p>
            <a:p>
              <a:pPr algn="ctr">
                <a:defRPr/>
              </a:pPr>
              <a:r>
                <a:rPr lang="ko-KR" altLang="en-US" sz="2400" b="1" spc="-1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맑은 고딕" panose="020B0503020000020004" pitchFamily="50" charset="-127"/>
                </a:rPr>
                <a:t>하기</a:t>
              </a:r>
            </a:p>
          </p:txBody>
        </p:sp>
      </p:grpSp>
      <p:pic>
        <p:nvPicPr>
          <p:cNvPr id="79" name="그림 113" descr="m07.png">
            <a:extLst>
              <a:ext uri="{FF2B5EF4-FFF2-40B4-BE49-F238E27FC236}">
                <a16:creationId xmlns:a16="http://schemas.microsoft.com/office/drawing/2014/main" id="{914FBB04-518D-4CAC-9373-55E5A79E80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509547" y="1955025"/>
            <a:ext cx="209190" cy="277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그림 113" descr="m07.png">
            <a:extLst>
              <a:ext uri="{FF2B5EF4-FFF2-40B4-BE49-F238E27FC236}">
                <a16:creationId xmlns:a16="http://schemas.microsoft.com/office/drawing/2014/main" id="{914FBB04-518D-4CAC-9373-55E5A79E80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509547" y="3054260"/>
            <a:ext cx="209190" cy="277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그림 113" descr="m07.png">
            <a:extLst>
              <a:ext uri="{FF2B5EF4-FFF2-40B4-BE49-F238E27FC236}">
                <a16:creationId xmlns:a16="http://schemas.microsoft.com/office/drawing/2014/main" id="{914FBB04-518D-4CAC-9373-55E5A79E80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509547" y="4157277"/>
            <a:ext cx="209190" cy="277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그림 113" descr="m07.png">
            <a:extLst>
              <a:ext uri="{FF2B5EF4-FFF2-40B4-BE49-F238E27FC236}">
                <a16:creationId xmlns:a16="http://schemas.microsoft.com/office/drawing/2014/main" id="{914FBB04-518D-4CAC-9373-55E5A79E80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509547" y="5258405"/>
            <a:ext cx="209190" cy="277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직사각형 37">
            <a:extLst>
              <a:ext uri="{FF2B5EF4-FFF2-40B4-BE49-F238E27FC236}">
                <a16:creationId xmlns:a16="http://schemas.microsoft.com/office/drawing/2014/main" id="{685B8917-998F-42C5-86E8-3F1391BF52B7}"/>
              </a:ext>
            </a:extLst>
          </p:cNvPr>
          <p:cNvSpPr/>
          <p:nvPr/>
        </p:nvSpPr>
        <p:spPr>
          <a:xfrm>
            <a:off x="447116" y="6185299"/>
            <a:ext cx="7268003" cy="2627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220" indent="-363220" fontAlgn="base" latinLnBrk="0">
              <a:lnSpc>
                <a:spcPct val="110000"/>
              </a:lnSpc>
            </a:pP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* 갈등해결 전략 유형 자료 출처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: 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수정 발췌</a:t>
            </a: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5CCC2890-30CB-4D5C-81E2-18A22C66C70E}"/>
              </a:ext>
            </a:extLst>
          </p:cNvPr>
          <p:cNvSpPr/>
          <p:nvPr/>
        </p:nvSpPr>
        <p:spPr>
          <a:xfrm>
            <a:off x="447116" y="6466653"/>
            <a:ext cx="8860024" cy="464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220" indent="-363220" fontAlgn="base" latinLnBrk="0">
              <a:lnSpc>
                <a:spcPct val="110000"/>
              </a:lnSpc>
            </a:pPr>
            <a:r>
              <a:rPr lang="ko-KR" altLang="en-US" sz="1100" kern="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송주연</a:t>
            </a:r>
            <a:r>
              <a:rPr lang="en-US" altLang="ko-KR" sz="1100" kern="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(2009). </a:t>
            </a:r>
            <a:r>
              <a:rPr lang="ko-KR" altLang="en-US" sz="1100" kern="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갈등해결프로그램이 아동의 갈등해결전략과 친구관계의 질에 미치는 영향</a:t>
            </a:r>
            <a:r>
              <a:rPr lang="en-US" altLang="ko-KR" sz="1100" kern="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. </a:t>
            </a:r>
            <a:r>
              <a:rPr lang="ko-KR" altLang="en-US" sz="1100" kern="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전주교육대학교 석사학위논문</a:t>
            </a:r>
            <a:r>
              <a:rPr lang="en-US" altLang="ko-KR" sz="1100" kern="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.</a:t>
            </a:r>
          </a:p>
          <a:p>
            <a:pPr marL="363220" indent="-363220" fontAlgn="base" latinLnBrk="0">
              <a:lnSpc>
                <a:spcPct val="110000"/>
              </a:lnSpc>
            </a:pPr>
            <a:r>
              <a:rPr lang="en-US" altLang="ko-KR" sz="1100" kern="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Joshi, A. (2008). Conflict resolution between friends during middle childhood. Journal of Genetic Psychology, 169(2), 133–148. </a:t>
            </a:r>
          </a:p>
        </p:txBody>
      </p:sp>
    </p:spTree>
    <p:extLst>
      <p:ext uri="{BB962C8B-B14F-4D97-AF65-F5344CB8AC3E}">
        <p14:creationId xmlns:p14="http://schemas.microsoft.com/office/powerpoint/2010/main" val="41754061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직사각형 53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5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7024945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▶ 갈등</a:t>
              </a:r>
              <a:r>
                <a:rPr kumimoji="1" lang="en-US" altLang="ko-KR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, </a:t>
              </a: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어떻게</a:t>
              </a:r>
              <a:r>
                <a:rPr kumimoji="1" lang="en-US" altLang="ko-KR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? </a:t>
              </a: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이렇게</a:t>
              </a:r>
              <a:r>
                <a:rPr kumimoji="1" lang="en-US" altLang="ko-KR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!</a:t>
              </a: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329371" y="1388119"/>
            <a:ext cx="10031484" cy="5776888"/>
            <a:chOff x="329371" y="1243032"/>
            <a:chExt cx="10031484" cy="5776888"/>
          </a:xfrm>
        </p:grpSpPr>
        <p:grpSp>
          <p:nvGrpSpPr>
            <p:cNvPr id="39" name="그룹 38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41" name="모서리가 둥근 직사각형 40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42" name="그룹 41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3" name="그룹 42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4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4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44" name="그룹 43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4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4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4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40" name="모서리가 둥근 직사각형 39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sp>
        <p:nvSpPr>
          <p:cNvPr id="51" name="직사각형 50"/>
          <p:cNvSpPr/>
          <p:nvPr/>
        </p:nvSpPr>
        <p:spPr>
          <a:xfrm>
            <a:off x="783178" y="6412232"/>
            <a:ext cx="9809404" cy="464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220" indent="-363220" fontAlgn="base" latinLnBrk="0">
              <a:lnSpc>
                <a:spcPct val="110000"/>
              </a:lnSpc>
            </a:pPr>
            <a:r>
              <a:rPr lang="ko-KR" altLang="en-US" sz="1100" kern="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송주연</a:t>
            </a:r>
            <a:r>
              <a:rPr lang="en-US" altLang="ko-KR" sz="1100" kern="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(2009). </a:t>
            </a:r>
            <a:r>
              <a:rPr lang="ko-KR" altLang="en-US" sz="1100" kern="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갈등해결프로그램이 아동의 갈등해결전략과 친구관계의 질에 미치는 영향</a:t>
            </a:r>
            <a:r>
              <a:rPr lang="en-US" altLang="ko-KR" sz="1100" kern="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. </a:t>
            </a:r>
            <a:r>
              <a:rPr lang="ko-KR" altLang="en-US" sz="1100" kern="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전주교육대학교 석사학위논문</a:t>
            </a:r>
            <a:r>
              <a:rPr lang="en-US" altLang="ko-KR" sz="1100" kern="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.</a:t>
            </a:r>
          </a:p>
          <a:p>
            <a:pPr marL="363220" indent="-363220" fontAlgn="base" latinLnBrk="0">
              <a:lnSpc>
                <a:spcPct val="110000"/>
              </a:lnSpc>
            </a:pPr>
            <a:r>
              <a:rPr lang="en-US" altLang="ko-KR" sz="1100" kern="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Joshi, A. (2008). Conflict resolution between friends during middle childhood. Journal of Genetic Psychology, 169(2), 133–148. </a:t>
            </a:r>
          </a:p>
        </p:txBody>
      </p:sp>
      <p:grpSp>
        <p:nvGrpSpPr>
          <p:cNvPr id="10" name="그룹 9"/>
          <p:cNvGrpSpPr/>
          <p:nvPr/>
        </p:nvGrpSpPr>
        <p:grpSpPr>
          <a:xfrm>
            <a:off x="1026750" y="2246062"/>
            <a:ext cx="8765927" cy="3995070"/>
            <a:chOff x="1026750" y="2296614"/>
            <a:chExt cx="8765927" cy="3631882"/>
          </a:xfrm>
        </p:grpSpPr>
        <p:grpSp>
          <p:nvGrpSpPr>
            <p:cNvPr id="52" name="그룹 22">
              <a:extLst>
                <a:ext uri="{FF2B5EF4-FFF2-40B4-BE49-F238E27FC236}">
                  <a16:creationId xmlns:a16="http://schemas.microsoft.com/office/drawing/2014/main" id="{CD18DA35-3D4F-42C3-ADD4-D9B4BD64D4E2}"/>
                </a:ext>
              </a:extLst>
            </p:cNvPr>
            <p:cNvGrpSpPr/>
            <p:nvPr/>
          </p:nvGrpSpPr>
          <p:grpSpPr>
            <a:xfrm>
              <a:off x="1026750" y="2296615"/>
              <a:ext cx="4197990" cy="751562"/>
              <a:chOff x="1184232" y="1651519"/>
              <a:chExt cx="1642189" cy="924855"/>
            </a:xfrm>
          </p:grpSpPr>
          <p:sp>
            <p:nvSpPr>
              <p:cNvPr id="53" name="대각선 방향의 모서리가 둥근 사각형 5">
                <a:extLst>
                  <a:ext uri="{FF2B5EF4-FFF2-40B4-BE49-F238E27FC236}">
                    <a16:creationId xmlns:a16="http://schemas.microsoft.com/office/drawing/2014/main" id="{8020CD5F-BAAB-40F7-86BE-3B4E7CA668E4}"/>
                  </a:ext>
                </a:extLst>
              </p:cNvPr>
              <p:cNvSpPr/>
              <p:nvPr/>
            </p:nvSpPr>
            <p:spPr>
              <a:xfrm>
                <a:off x="1184232" y="1651519"/>
                <a:ext cx="1642189" cy="924855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rgbClr val="026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dirty="0">
                  <a:solidFill>
                    <a:srgbClr val="0269B3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CA537046-9CF0-4E3A-8A70-C959F8BD8008}"/>
                  </a:ext>
                </a:extLst>
              </p:cNvPr>
              <p:cNvSpPr txBox="1"/>
              <p:nvPr/>
            </p:nvSpPr>
            <p:spPr>
              <a:xfrm>
                <a:off x="1839728" y="1828238"/>
                <a:ext cx="331198" cy="571411"/>
              </a:xfrm>
              <a:prstGeom prst="round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>
                <a:defPPr>
                  <a:defRPr lang="ko-KR"/>
                </a:defPPr>
                <a:lvl1pPr algn="ctr">
                  <a:defRPr sz="2400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r>
                  <a:rPr lang="ko-KR" altLang="en-US" dirty="0">
                    <a:solidFill>
                      <a:srgbClr val="0269B3"/>
                    </a:solidFill>
                  </a:rPr>
                  <a:t>양보</a:t>
                </a:r>
              </a:p>
            </p:txBody>
          </p:sp>
        </p:grpSp>
        <p:grpSp>
          <p:nvGrpSpPr>
            <p:cNvPr id="83" name="그룹 23">
              <a:extLst>
                <a:ext uri="{FF2B5EF4-FFF2-40B4-BE49-F238E27FC236}">
                  <a16:creationId xmlns:a16="http://schemas.microsoft.com/office/drawing/2014/main" id="{7E00B7DE-FCAD-454B-9E3A-44C200E165EB}"/>
                </a:ext>
              </a:extLst>
            </p:cNvPr>
            <p:cNvGrpSpPr/>
            <p:nvPr/>
          </p:nvGrpSpPr>
          <p:grpSpPr>
            <a:xfrm>
              <a:off x="1026751" y="3256721"/>
              <a:ext cx="4197990" cy="751562"/>
              <a:chOff x="1184232" y="1651519"/>
              <a:chExt cx="1642188" cy="924855"/>
            </a:xfrm>
          </p:grpSpPr>
          <p:sp>
            <p:nvSpPr>
              <p:cNvPr id="84" name="대각선 방향의 모서리가 둥근 사각형 24">
                <a:extLst>
                  <a:ext uri="{FF2B5EF4-FFF2-40B4-BE49-F238E27FC236}">
                    <a16:creationId xmlns:a16="http://schemas.microsoft.com/office/drawing/2014/main" id="{F7B08307-C2EE-4CF5-AFFE-85B31BC52D12}"/>
                  </a:ext>
                </a:extLst>
              </p:cNvPr>
              <p:cNvSpPr/>
              <p:nvPr/>
            </p:nvSpPr>
            <p:spPr>
              <a:xfrm>
                <a:off x="1184232" y="1651519"/>
                <a:ext cx="1642188" cy="924855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rgbClr val="026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dirty="0">
                  <a:solidFill>
                    <a:srgbClr val="0269B3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BCE96304-41B4-4605-9018-C28E11060803}"/>
                  </a:ext>
                </a:extLst>
              </p:cNvPr>
              <p:cNvSpPr txBox="1"/>
              <p:nvPr/>
            </p:nvSpPr>
            <p:spPr>
              <a:xfrm>
                <a:off x="1839728" y="1828240"/>
                <a:ext cx="331197" cy="571411"/>
              </a:xfrm>
              <a:prstGeom prst="round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algn="ctr"/>
                <a:r>
                  <a:rPr lang="ko-KR" altLang="en-US" sz="2400" b="1" dirty="0">
                    <a:solidFill>
                      <a:srgbClr val="0269B3"/>
                    </a:solidFill>
                    <a:latin typeface="+mj-ea"/>
                    <a:ea typeface="+mj-ea"/>
                  </a:rPr>
                  <a:t>타협</a:t>
                </a:r>
              </a:p>
            </p:txBody>
          </p:sp>
        </p:grpSp>
        <p:grpSp>
          <p:nvGrpSpPr>
            <p:cNvPr id="86" name="그룹 26">
              <a:extLst>
                <a:ext uri="{FF2B5EF4-FFF2-40B4-BE49-F238E27FC236}">
                  <a16:creationId xmlns:a16="http://schemas.microsoft.com/office/drawing/2014/main" id="{9DA848F2-83EF-4D71-A021-E8C3EECD4978}"/>
                </a:ext>
              </a:extLst>
            </p:cNvPr>
            <p:cNvGrpSpPr/>
            <p:nvPr/>
          </p:nvGrpSpPr>
          <p:grpSpPr>
            <a:xfrm>
              <a:off x="1026751" y="4216827"/>
              <a:ext cx="4197989" cy="751562"/>
              <a:chOff x="1184232" y="1651518"/>
              <a:chExt cx="1642188" cy="924855"/>
            </a:xfrm>
          </p:grpSpPr>
          <p:sp>
            <p:nvSpPr>
              <p:cNvPr id="87" name="대각선 방향의 모서리가 둥근 사각형 27">
                <a:extLst>
                  <a:ext uri="{FF2B5EF4-FFF2-40B4-BE49-F238E27FC236}">
                    <a16:creationId xmlns:a16="http://schemas.microsoft.com/office/drawing/2014/main" id="{176F0844-4C07-4E79-AE35-2B51287C740B}"/>
                  </a:ext>
                </a:extLst>
              </p:cNvPr>
              <p:cNvSpPr/>
              <p:nvPr/>
            </p:nvSpPr>
            <p:spPr>
              <a:xfrm>
                <a:off x="1184232" y="1651518"/>
                <a:ext cx="1642188" cy="924855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rgbClr val="026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dirty="0">
                  <a:solidFill>
                    <a:srgbClr val="0269B3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E444F279-5948-4C01-AAFE-003EA1440449}"/>
                  </a:ext>
                </a:extLst>
              </p:cNvPr>
              <p:cNvSpPr txBox="1"/>
              <p:nvPr/>
            </p:nvSpPr>
            <p:spPr>
              <a:xfrm>
                <a:off x="1662629" y="1828240"/>
                <a:ext cx="685399" cy="571411"/>
              </a:xfrm>
              <a:prstGeom prst="round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algn="ctr"/>
                <a:r>
                  <a:rPr lang="ko-KR" altLang="en-US" sz="2400" b="1" dirty="0">
                    <a:solidFill>
                      <a:srgbClr val="0269B3"/>
                    </a:solidFill>
                    <a:latin typeface="+mj-ea"/>
                    <a:ea typeface="+mj-ea"/>
                  </a:rPr>
                  <a:t>제</a:t>
                </a:r>
                <a:r>
                  <a:rPr lang="en-US" altLang="ko-KR" sz="2400" b="1" dirty="0">
                    <a:solidFill>
                      <a:srgbClr val="0269B3"/>
                    </a:solidFill>
                    <a:latin typeface="+mj-ea"/>
                    <a:ea typeface="+mj-ea"/>
                  </a:rPr>
                  <a:t>3</a:t>
                </a:r>
                <a:r>
                  <a:rPr lang="ko-KR" altLang="en-US" sz="2400" b="1" dirty="0">
                    <a:solidFill>
                      <a:srgbClr val="0269B3"/>
                    </a:solidFill>
                    <a:latin typeface="+mj-ea"/>
                    <a:ea typeface="+mj-ea"/>
                  </a:rPr>
                  <a:t>자 개입</a:t>
                </a:r>
              </a:p>
            </p:txBody>
          </p:sp>
        </p:grpSp>
        <p:grpSp>
          <p:nvGrpSpPr>
            <p:cNvPr id="89" name="그룹 29">
              <a:extLst>
                <a:ext uri="{FF2B5EF4-FFF2-40B4-BE49-F238E27FC236}">
                  <a16:creationId xmlns:a16="http://schemas.microsoft.com/office/drawing/2014/main" id="{F9FBEE6C-E6DF-416A-B12A-AF4015F80EC7}"/>
                </a:ext>
              </a:extLst>
            </p:cNvPr>
            <p:cNvGrpSpPr/>
            <p:nvPr/>
          </p:nvGrpSpPr>
          <p:grpSpPr>
            <a:xfrm>
              <a:off x="1026752" y="5176934"/>
              <a:ext cx="4197990" cy="751562"/>
              <a:chOff x="1184232" y="1651518"/>
              <a:chExt cx="1642188" cy="924855"/>
            </a:xfrm>
          </p:grpSpPr>
          <p:sp>
            <p:nvSpPr>
              <p:cNvPr id="90" name="대각선 방향의 모서리가 둥근 사각형 30">
                <a:extLst>
                  <a:ext uri="{FF2B5EF4-FFF2-40B4-BE49-F238E27FC236}">
                    <a16:creationId xmlns:a16="http://schemas.microsoft.com/office/drawing/2014/main" id="{F43F4692-5E78-432B-BC31-BCD71F9B143D}"/>
                  </a:ext>
                </a:extLst>
              </p:cNvPr>
              <p:cNvSpPr/>
              <p:nvPr/>
            </p:nvSpPr>
            <p:spPr>
              <a:xfrm>
                <a:off x="1184232" y="1651518"/>
                <a:ext cx="1642188" cy="924855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rgbClr val="026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dirty="0">
                  <a:solidFill>
                    <a:srgbClr val="0269B3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D0496A5A-F8A4-4E18-AB7C-84D2E67BF693}"/>
                  </a:ext>
                </a:extLst>
              </p:cNvPr>
              <p:cNvSpPr txBox="1"/>
              <p:nvPr/>
            </p:nvSpPr>
            <p:spPr>
              <a:xfrm>
                <a:off x="1639959" y="1828240"/>
                <a:ext cx="730732" cy="571411"/>
              </a:xfrm>
              <a:prstGeom prst="round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algn="ctr"/>
                <a:r>
                  <a:rPr lang="ko-KR" altLang="en-US" sz="2400" b="1" dirty="0">
                    <a:solidFill>
                      <a:srgbClr val="0269B3"/>
                    </a:solidFill>
                    <a:latin typeface="+mj-ea"/>
                    <a:ea typeface="+mj-ea"/>
                  </a:rPr>
                  <a:t>주의 돌리기</a:t>
                </a:r>
              </a:p>
            </p:txBody>
          </p:sp>
        </p:grpSp>
        <p:grpSp>
          <p:nvGrpSpPr>
            <p:cNvPr id="92" name="그룹 23">
              <a:extLst>
                <a:ext uri="{FF2B5EF4-FFF2-40B4-BE49-F238E27FC236}">
                  <a16:creationId xmlns:a16="http://schemas.microsoft.com/office/drawing/2014/main" id="{DBE8EA8E-CA4D-4517-852C-9947BB06D68B}"/>
                </a:ext>
              </a:extLst>
            </p:cNvPr>
            <p:cNvGrpSpPr/>
            <p:nvPr/>
          </p:nvGrpSpPr>
          <p:grpSpPr>
            <a:xfrm>
              <a:off x="5532446" y="3256721"/>
              <a:ext cx="4197988" cy="751562"/>
              <a:chOff x="1184231" y="1651519"/>
              <a:chExt cx="1642187" cy="924855"/>
            </a:xfrm>
            <a:solidFill>
              <a:schemeClr val="tx2">
                <a:lumMod val="75000"/>
              </a:schemeClr>
            </a:solidFill>
          </p:grpSpPr>
          <p:sp>
            <p:nvSpPr>
              <p:cNvPr id="93" name="대각선 방향의 모서리가 둥근 사각형 24">
                <a:extLst>
                  <a:ext uri="{FF2B5EF4-FFF2-40B4-BE49-F238E27FC236}">
                    <a16:creationId xmlns:a16="http://schemas.microsoft.com/office/drawing/2014/main" id="{E6EF29EB-2D1D-446B-A691-A76B76462A6F}"/>
                  </a:ext>
                </a:extLst>
              </p:cNvPr>
              <p:cNvSpPr/>
              <p:nvPr/>
            </p:nvSpPr>
            <p:spPr>
              <a:xfrm>
                <a:off x="1184231" y="1651519"/>
                <a:ext cx="1642187" cy="924855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rgbClr val="026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dirty="0">
                  <a:solidFill>
                    <a:srgbClr val="0269B3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9CE18E27-DDFB-46AF-BFA9-89B487A82BE0}"/>
                  </a:ext>
                </a:extLst>
              </p:cNvPr>
              <p:cNvSpPr txBox="1"/>
              <p:nvPr/>
            </p:nvSpPr>
            <p:spPr>
              <a:xfrm>
                <a:off x="1780227" y="1828240"/>
                <a:ext cx="450198" cy="571411"/>
              </a:xfrm>
              <a:prstGeom prst="round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>
                <a:defPPr>
                  <a:defRPr lang="ko-KR"/>
                </a:defPPr>
                <a:lvl1pPr algn="ctr">
                  <a:defRPr sz="2400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defRPr>
                </a:lvl1pPr>
              </a:lstStyle>
              <a:p>
                <a:r>
                  <a:rPr lang="ko-KR" altLang="en-US" dirty="0">
                    <a:solidFill>
                      <a:srgbClr val="0269B3"/>
                    </a:solidFill>
                  </a:rPr>
                  <a:t>무반응</a:t>
                </a:r>
              </a:p>
            </p:txBody>
          </p:sp>
        </p:grpSp>
        <p:grpSp>
          <p:nvGrpSpPr>
            <p:cNvPr id="95" name="그룹 26">
              <a:extLst>
                <a:ext uri="{FF2B5EF4-FFF2-40B4-BE49-F238E27FC236}">
                  <a16:creationId xmlns:a16="http://schemas.microsoft.com/office/drawing/2014/main" id="{C5E3F205-A1F7-41AF-BAB4-49EF6C8D3CC6}"/>
                </a:ext>
              </a:extLst>
            </p:cNvPr>
            <p:cNvGrpSpPr/>
            <p:nvPr/>
          </p:nvGrpSpPr>
          <p:grpSpPr>
            <a:xfrm>
              <a:off x="5532448" y="4216827"/>
              <a:ext cx="4197990" cy="751562"/>
              <a:chOff x="1184232" y="1651518"/>
              <a:chExt cx="1642188" cy="924855"/>
            </a:xfrm>
            <a:solidFill>
              <a:schemeClr val="accent3">
                <a:lumMod val="50000"/>
              </a:schemeClr>
            </a:solidFill>
          </p:grpSpPr>
          <p:sp>
            <p:nvSpPr>
              <p:cNvPr id="96" name="대각선 방향의 모서리가 둥근 사각형 27">
                <a:extLst>
                  <a:ext uri="{FF2B5EF4-FFF2-40B4-BE49-F238E27FC236}">
                    <a16:creationId xmlns:a16="http://schemas.microsoft.com/office/drawing/2014/main" id="{01BCBB6E-6B5E-4E78-B4F5-BF8BC88680BD}"/>
                  </a:ext>
                </a:extLst>
              </p:cNvPr>
              <p:cNvSpPr/>
              <p:nvPr/>
            </p:nvSpPr>
            <p:spPr>
              <a:xfrm>
                <a:off x="1184232" y="1651518"/>
                <a:ext cx="1642188" cy="924855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rgbClr val="026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dirty="0">
                  <a:solidFill>
                    <a:srgbClr val="0269B3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12C3DE79-5A03-4465-823B-F2534D48B619}"/>
                  </a:ext>
                </a:extLst>
              </p:cNvPr>
              <p:cNvSpPr txBox="1"/>
              <p:nvPr/>
            </p:nvSpPr>
            <p:spPr>
              <a:xfrm>
                <a:off x="1639960" y="1828240"/>
                <a:ext cx="730732" cy="571411"/>
              </a:xfrm>
              <a:prstGeom prst="round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>
                <a:defPPr>
                  <a:defRPr lang="ko-KR"/>
                </a:defPPr>
                <a:lvl1pPr algn="ctr">
                  <a:defRPr sz="2400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defRPr>
                </a:lvl1pPr>
              </a:lstStyle>
              <a:p>
                <a:r>
                  <a:rPr lang="ko-KR" altLang="en-US" dirty="0">
                    <a:solidFill>
                      <a:srgbClr val="0269B3"/>
                    </a:solidFill>
                  </a:rPr>
                  <a:t>공격적 행동</a:t>
                </a:r>
              </a:p>
            </p:txBody>
          </p:sp>
        </p:grpSp>
        <p:grpSp>
          <p:nvGrpSpPr>
            <p:cNvPr id="98" name="그룹 29">
              <a:extLst>
                <a:ext uri="{FF2B5EF4-FFF2-40B4-BE49-F238E27FC236}">
                  <a16:creationId xmlns:a16="http://schemas.microsoft.com/office/drawing/2014/main" id="{6DA209BE-D566-49C6-99EB-712CDF9C49A1}"/>
                </a:ext>
              </a:extLst>
            </p:cNvPr>
            <p:cNvGrpSpPr/>
            <p:nvPr/>
          </p:nvGrpSpPr>
          <p:grpSpPr>
            <a:xfrm>
              <a:off x="5532447" y="5176934"/>
              <a:ext cx="4260230" cy="751562"/>
              <a:chOff x="1184232" y="1651518"/>
              <a:chExt cx="1642188" cy="924855"/>
            </a:xfrm>
            <a:solidFill>
              <a:srgbClr val="7030A0"/>
            </a:solidFill>
          </p:grpSpPr>
          <p:sp>
            <p:nvSpPr>
              <p:cNvPr id="99" name="대각선 방향의 모서리가 둥근 사각형 30">
                <a:extLst>
                  <a:ext uri="{FF2B5EF4-FFF2-40B4-BE49-F238E27FC236}">
                    <a16:creationId xmlns:a16="http://schemas.microsoft.com/office/drawing/2014/main" id="{1E195A26-E131-4EB1-8274-98BE24B98807}"/>
                  </a:ext>
                </a:extLst>
              </p:cNvPr>
              <p:cNvSpPr/>
              <p:nvPr/>
            </p:nvSpPr>
            <p:spPr>
              <a:xfrm>
                <a:off x="1184232" y="1651518"/>
                <a:ext cx="1642188" cy="924855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rgbClr val="026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dirty="0">
                  <a:solidFill>
                    <a:srgbClr val="0269B3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C904D205-ABAC-4580-8E7E-4D12E18D06D5}"/>
                  </a:ext>
                </a:extLst>
              </p:cNvPr>
              <p:cNvSpPr txBox="1"/>
              <p:nvPr/>
            </p:nvSpPr>
            <p:spPr>
              <a:xfrm>
                <a:off x="1524364" y="1828239"/>
                <a:ext cx="961923" cy="571411"/>
              </a:xfrm>
              <a:prstGeom prst="round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>
                <a:defPPr>
                  <a:defRPr lang="ko-KR"/>
                </a:defPPr>
                <a:lvl1pPr algn="ctr">
                  <a:defRPr sz="2400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defRPr>
                </a:lvl1pPr>
              </a:lstStyle>
              <a:p>
                <a:r>
                  <a:rPr lang="ko-KR" altLang="en-US" dirty="0">
                    <a:solidFill>
                      <a:srgbClr val="0269B3"/>
                    </a:solidFill>
                  </a:rPr>
                  <a:t>자기주장만 하기</a:t>
                </a:r>
              </a:p>
            </p:txBody>
          </p:sp>
        </p:grpSp>
        <p:grpSp>
          <p:nvGrpSpPr>
            <p:cNvPr id="101" name="그룹 32">
              <a:extLst>
                <a:ext uri="{FF2B5EF4-FFF2-40B4-BE49-F238E27FC236}">
                  <a16:creationId xmlns:a16="http://schemas.microsoft.com/office/drawing/2014/main" id="{31DE5943-3CE5-438A-9B84-1BCE4A2C6D07}"/>
                </a:ext>
              </a:extLst>
            </p:cNvPr>
            <p:cNvGrpSpPr/>
            <p:nvPr/>
          </p:nvGrpSpPr>
          <p:grpSpPr>
            <a:xfrm>
              <a:off x="5532445" y="2296614"/>
              <a:ext cx="4188095" cy="751562"/>
              <a:chOff x="1184232" y="1651518"/>
              <a:chExt cx="1642189" cy="924855"/>
            </a:xfrm>
          </p:grpSpPr>
          <p:sp>
            <p:nvSpPr>
              <p:cNvPr id="102" name="대각선 방향의 모서리가 둥근 사각형 33">
                <a:extLst>
                  <a:ext uri="{FF2B5EF4-FFF2-40B4-BE49-F238E27FC236}">
                    <a16:creationId xmlns:a16="http://schemas.microsoft.com/office/drawing/2014/main" id="{872B3725-A1F5-42D9-948D-0621D13667CB}"/>
                  </a:ext>
                </a:extLst>
              </p:cNvPr>
              <p:cNvSpPr/>
              <p:nvPr/>
            </p:nvSpPr>
            <p:spPr>
              <a:xfrm>
                <a:off x="1184232" y="1651518"/>
                <a:ext cx="1642189" cy="924855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rgbClr val="026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dirty="0">
                  <a:solidFill>
                    <a:srgbClr val="0269B3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E1AF5179-548E-41F5-8A33-99F52B7E0F1B}"/>
                  </a:ext>
                </a:extLst>
              </p:cNvPr>
              <p:cNvSpPr txBox="1"/>
              <p:nvPr/>
            </p:nvSpPr>
            <p:spPr>
              <a:xfrm>
                <a:off x="1839336" y="1828240"/>
                <a:ext cx="331980" cy="571411"/>
              </a:xfrm>
              <a:prstGeom prst="round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>
                <a:defPPr>
                  <a:defRPr lang="ko-KR"/>
                </a:defPPr>
                <a:lvl1pPr algn="ctr">
                  <a:defRPr sz="2400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defRPr>
                </a:lvl1pPr>
              </a:lstStyle>
              <a:p>
                <a:r>
                  <a:rPr lang="ko-KR" altLang="en-US" dirty="0">
                    <a:solidFill>
                      <a:srgbClr val="0269B3"/>
                    </a:solidFill>
                  </a:rPr>
                  <a:t>회피</a:t>
                </a:r>
              </a:p>
            </p:txBody>
          </p:sp>
        </p:grpSp>
      </p:grp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8E90AB1A-D6A2-4327-9470-450A3AC48FF2}"/>
              </a:ext>
            </a:extLst>
          </p:cNvPr>
          <p:cNvGrpSpPr/>
          <p:nvPr/>
        </p:nvGrpSpPr>
        <p:grpSpPr>
          <a:xfrm>
            <a:off x="3258468" y="1139485"/>
            <a:ext cx="4016521" cy="638020"/>
            <a:chOff x="3409168" y="1317927"/>
            <a:chExt cx="4016521" cy="638020"/>
          </a:xfrm>
        </p:grpSpPr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BC922F8-2D84-429B-AB77-697CA7DA1310}"/>
                </a:ext>
              </a:extLst>
            </p:cNvPr>
            <p:cNvSpPr/>
            <p:nvPr/>
          </p:nvSpPr>
          <p:spPr>
            <a:xfrm>
              <a:off x="3604846" y="1463504"/>
              <a:ext cx="3561862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30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갈등해결전략 유형</a:t>
              </a:r>
            </a:p>
          </p:txBody>
        </p:sp>
        <p:pic>
          <p:nvPicPr>
            <p:cNvPr id="57" name="그림 56">
              <a:extLst>
                <a:ext uri="{FF2B5EF4-FFF2-40B4-BE49-F238E27FC236}">
                  <a16:creationId xmlns:a16="http://schemas.microsoft.com/office/drawing/2014/main" id="{75181F6D-1EB4-432B-8FFF-4215C6D881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3409168" y="1317927"/>
              <a:ext cx="462280" cy="431481"/>
            </a:xfrm>
            <a:prstGeom prst="rect">
              <a:avLst/>
            </a:prstGeom>
          </p:spPr>
        </p:pic>
        <p:pic>
          <p:nvPicPr>
            <p:cNvPr id="58" name="그림 57">
              <a:extLst>
                <a:ext uri="{FF2B5EF4-FFF2-40B4-BE49-F238E27FC236}">
                  <a16:creationId xmlns:a16="http://schemas.microsoft.com/office/drawing/2014/main" id="{BB344803-07CC-4DFC-BDAE-E6DE17D064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6963409" y="1317927"/>
              <a:ext cx="462280" cy="4314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002906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직사각형 113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5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7024945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▶ 학교폭력 예방 퀴즈대회 </a:t>
              </a: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39" name="그룹 38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41" name="모서리가 둥근 직사각형 40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42" name="그룹 41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3" name="그룹 42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4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4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44" name="그룹 43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4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4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4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40" name="모서리가 둥근 직사각형 39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108" name="그룹 107"/>
          <p:cNvGrpSpPr/>
          <p:nvPr/>
        </p:nvGrpSpPr>
        <p:grpSpPr>
          <a:xfrm>
            <a:off x="996677" y="2083121"/>
            <a:ext cx="8627383" cy="338554"/>
            <a:chOff x="996677" y="1997396"/>
            <a:chExt cx="8627383" cy="338554"/>
          </a:xfrm>
        </p:grpSpPr>
        <p:pic>
          <p:nvPicPr>
            <p:cNvPr id="109" name="그림 10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6677" y="2026715"/>
              <a:ext cx="330483" cy="296058"/>
            </a:xfrm>
            <a:prstGeom prst="rect">
              <a:avLst/>
            </a:prstGeom>
          </p:spPr>
        </p:pic>
        <p:sp>
          <p:nvSpPr>
            <p:cNvPr id="110" name="직사각형 109"/>
            <p:cNvSpPr/>
            <p:nvPr/>
          </p:nvSpPr>
          <p:spPr>
            <a:xfrm>
              <a:off x="1316681" y="1997396"/>
              <a:ext cx="8307379" cy="338554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각 상황에서 자신이 선택한 행동이 해결전략으로 적절한가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?</a:t>
              </a:r>
            </a:p>
          </p:txBody>
        </p:sp>
      </p:grpSp>
      <p:grpSp>
        <p:nvGrpSpPr>
          <p:cNvPr id="111" name="그룹 110"/>
          <p:cNvGrpSpPr/>
          <p:nvPr/>
        </p:nvGrpSpPr>
        <p:grpSpPr>
          <a:xfrm>
            <a:off x="996677" y="2578302"/>
            <a:ext cx="8627383" cy="338554"/>
            <a:chOff x="996677" y="1997396"/>
            <a:chExt cx="8627383" cy="338554"/>
          </a:xfrm>
        </p:grpSpPr>
        <p:pic>
          <p:nvPicPr>
            <p:cNvPr id="112" name="그림 1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6677" y="2026715"/>
              <a:ext cx="330483" cy="296058"/>
            </a:xfrm>
            <a:prstGeom prst="rect">
              <a:avLst/>
            </a:prstGeom>
          </p:spPr>
        </p:pic>
        <p:sp>
          <p:nvSpPr>
            <p:cNvPr id="113" name="직사각형 112"/>
            <p:cNvSpPr/>
            <p:nvPr/>
          </p:nvSpPr>
          <p:spPr>
            <a:xfrm>
              <a:off x="1316681" y="1997396"/>
              <a:ext cx="8307379" cy="338554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가장 적절한 행동을 뽑아보고 그 유형의 장단점 확인하기</a:t>
              </a:r>
            </a:p>
          </p:txBody>
        </p:sp>
      </p:grpSp>
      <p:pic>
        <p:nvPicPr>
          <p:cNvPr id="115" name="Picture 4" descr="C:\Users\hipt3\Desktop\rgererga.png">
            <a:extLst>
              <a:ext uri="{FF2B5EF4-FFF2-40B4-BE49-F238E27FC236}">
                <a16:creationId xmlns:a16="http://schemas.microsoft.com/office/drawing/2014/main" id="{2B303A4E-FD7A-48E6-A633-B095AF38A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4912846" y="2898008"/>
            <a:ext cx="867708" cy="1661448"/>
          </a:xfrm>
          <a:prstGeom prst="rect">
            <a:avLst/>
          </a:prstGeom>
          <a:noFill/>
        </p:spPr>
      </p:pic>
      <p:grpSp>
        <p:nvGrpSpPr>
          <p:cNvPr id="116" name="그룹 115"/>
          <p:cNvGrpSpPr/>
          <p:nvPr/>
        </p:nvGrpSpPr>
        <p:grpSpPr>
          <a:xfrm>
            <a:off x="1824894" y="3975049"/>
            <a:ext cx="3289102" cy="2596268"/>
            <a:chOff x="792075" y="2382553"/>
            <a:chExt cx="2865102" cy="2261582"/>
          </a:xfrm>
        </p:grpSpPr>
        <p:sp>
          <p:nvSpPr>
            <p:cNvPr id="117" name="Freeform 5"/>
            <p:cNvSpPr>
              <a:spLocks/>
            </p:cNvSpPr>
            <p:nvPr/>
          </p:nvSpPr>
          <p:spPr bwMode="auto">
            <a:xfrm>
              <a:off x="792075" y="2382553"/>
              <a:ext cx="2865102" cy="2261582"/>
            </a:xfrm>
            <a:custGeom>
              <a:avLst/>
              <a:gdLst>
                <a:gd name="T0" fmla="*/ 412 w 569"/>
                <a:gd name="T1" fmla="*/ 116 h 449"/>
                <a:gd name="T2" fmla="*/ 348 w 569"/>
                <a:gd name="T3" fmla="*/ 20 h 449"/>
                <a:gd name="T4" fmla="*/ 238 w 569"/>
                <a:gd name="T5" fmla="*/ 60 h 449"/>
                <a:gd name="T6" fmla="*/ 238 w 569"/>
                <a:gd name="T7" fmla="*/ 61 h 449"/>
                <a:gd name="T8" fmla="*/ 146 w 569"/>
                <a:gd name="T9" fmla="*/ 32 h 449"/>
                <a:gd name="T10" fmla="*/ 111 w 569"/>
                <a:gd name="T11" fmla="*/ 168 h 449"/>
                <a:gd name="T12" fmla="*/ 12 w 569"/>
                <a:gd name="T13" fmla="*/ 284 h 449"/>
                <a:gd name="T14" fmla="*/ 152 w 569"/>
                <a:gd name="T15" fmla="*/ 364 h 449"/>
                <a:gd name="T16" fmla="*/ 191 w 569"/>
                <a:gd name="T17" fmla="*/ 414 h 449"/>
                <a:gd name="T18" fmla="*/ 240 w 569"/>
                <a:gd name="T19" fmla="*/ 370 h 449"/>
                <a:gd name="T20" fmla="*/ 244 w 569"/>
                <a:gd name="T21" fmla="*/ 370 h 449"/>
                <a:gd name="T22" fmla="*/ 353 w 569"/>
                <a:gd name="T23" fmla="*/ 441 h 449"/>
                <a:gd name="T24" fmla="*/ 442 w 569"/>
                <a:gd name="T25" fmla="*/ 341 h 449"/>
                <a:gd name="T26" fmla="*/ 498 w 569"/>
                <a:gd name="T27" fmla="*/ 342 h 449"/>
                <a:gd name="T28" fmla="*/ 496 w 569"/>
                <a:gd name="T29" fmla="*/ 283 h 449"/>
                <a:gd name="T30" fmla="*/ 562 w 569"/>
                <a:gd name="T31" fmla="*/ 176 h 449"/>
                <a:gd name="T32" fmla="*/ 412 w 569"/>
                <a:gd name="T33" fmla="*/ 116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9" h="449">
                  <a:moveTo>
                    <a:pt x="412" y="116"/>
                  </a:moveTo>
                  <a:cubicBezTo>
                    <a:pt x="414" y="98"/>
                    <a:pt x="419" y="37"/>
                    <a:pt x="348" y="20"/>
                  </a:cubicBezTo>
                  <a:cubicBezTo>
                    <a:pt x="266" y="0"/>
                    <a:pt x="237" y="58"/>
                    <a:pt x="238" y="60"/>
                  </a:cubicBezTo>
                  <a:cubicBezTo>
                    <a:pt x="238" y="61"/>
                    <a:pt x="238" y="61"/>
                    <a:pt x="238" y="61"/>
                  </a:cubicBezTo>
                  <a:cubicBezTo>
                    <a:pt x="235" y="59"/>
                    <a:pt x="216" y="12"/>
                    <a:pt x="146" y="32"/>
                  </a:cubicBezTo>
                  <a:cubicBezTo>
                    <a:pt x="96" y="47"/>
                    <a:pt x="68" y="116"/>
                    <a:pt x="111" y="168"/>
                  </a:cubicBezTo>
                  <a:cubicBezTo>
                    <a:pt x="74" y="160"/>
                    <a:pt x="0" y="201"/>
                    <a:pt x="12" y="284"/>
                  </a:cubicBezTo>
                  <a:cubicBezTo>
                    <a:pt x="26" y="382"/>
                    <a:pt x="122" y="381"/>
                    <a:pt x="152" y="364"/>
                  </a:cubicBezTo>
                  <a:cubicBezTo>
                    <a:pt x="148" y="379"/>
                    <a:pt x="156" y="413"/>
                    <a:pt x="191" y="414"/>
                  </a:cubicBezTo>
                  <a:cubicBezTo>
                    <a:pt x="228" y="415"/>
                    <a:pt x="239" y="389"/>
                    <a:pt x="240" y="370"/>
                  </a:cubicBezTo>
                  <a:cubicBezTo>
                    <a:pt x="244" y="370"/>
                    <a:pt x="244" y="370"/>
                    <a:pt x="244" y="370"/>
                  </a:cubicBezTo>
                  <a:cubicBezTo>
                    <a:pt x="250" y="416"/>
                    <a:pt x="294" y="449"/>
                    <a:pt x="353" y="441"/>
                  </a:cubicBezTo>
                  <a:cubicBezTo>
                    <a:pt x="427" y="431"/>
                    <a:pt x="450" y="379"/>
                    <a:pt x="442" y="341"/>
                  </a:cubicBezTo>
                  <a:cubicBezTo>
                    <a:pt x="452" y="351"/>
                    <a:pt x="479" y="358"/>
                    <a:pt x="498" y="342"/>
                  </a:cubicBezTo>
                  <a:cubicBezTo>
                    <a:pt x="515" y="328"/>
                    <a:pt x="512" y="296"/>
                    <a:pt x="496" y="283"/>
                  </a:cubicBezTo>
                  <a:cubicBezTo>
                    <a:pt x="543" y="273"/>
                    <a:pt x="569" y="225"/>
                    <a:pt x="562" y="176"/>
                  </a:cubicBezTo>
                  <a:cubicBezTo>
                    <a:pt x="545" y="70"/>
                    <a:pt x="436" y="84"/>
                    <a:pt x="412" y="116"/>
                  </a:cubicBezTo>
                  <a:close/>
                </a:path>
              </a:pathLst>
            </a:custGeom>
            <a:solidFill>
              <a:srgbClr val="0269B3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sz="26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18" name="Rectangle 304"/>
            <p:cNvSpPr>
              <a:spLocks noChangeArrowheads="1"/>
            </p:cNvSpPr>
            <p:nvPr/>
          </p:nvSpPr>
          <p:spPr bwMode="auto">
            <a:xfrm>
              <a:off x="1154429" y="3178216"/>
              <a:ext cx="2132199" cy="670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 latinLnBrk="0">
                <a:defRPr/>
              </a:pPr>
              <a:r>
                <a:rPr lang="ko-KR" altLang="en-US" sz="4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</a:rPr>
                <a:t>장점 </a:t>
              </a:r>
            </a:p>
          </p:txBody>
        </p:sp>
      </p:grpSp>
      <p:grpSp>
        <p:nvGrpSpPr>
          <p:cNvPr id="119" name="그룹 118"/>
          <p:cNvGrpSpPr/>
          <p:nvPr/>
        </p:nvGrpSpPr>
        <p:grpSpPr>
          <a:xfrm>
            <a:off x="5432866" y="3975049"/>
            <a:ext cx="3289102" cy="2596268"/>
            <a:chOff x="792075" y="2382553"/>
            <a:chExt cx="2865102" cy="2261582"/>
          </a:xfrm>
        </p:grpSpPr>
        <p:sp>
          <p:nvSpPr>
            <p:cNvPr id="120" name="Freeform 5"/>
            <p:cNvSpPr>
              <a:spLocks/>
            </p:cNvSpPr>
            <p:nvPr/>
          </p:nvSpPr>
          <p:spPr bwMode="auto">
            <a:xfrm>
              <a:off x="792075" y="2382553"/>
              <a:ext cx="2865102" cy="2261582"/>
            </a:xfrm>
            <a:custGeom>
              <a:avLst/>
              <a:gdLst>
                <a:gd name="T0" fmla="*/ 412 w 569"/>
                <a:gd name="T1" fmla="*/ 116 h 449"/>
                <a:gd name="T2" fmla="*/ 348 w 569"/>
                <a:gd name="T3" fmla="*/ 20 h 449"/>
                <a:gd name="T4" fmla="*/ 238 w 569"/>
                <a:gd name="T5" fmla="*/ 60 h 449"/>
                <a:gd name="T6" fmla="*/ 238 w 569"/>
                <a:gd name="T7" fmla="*/ 61 h 449"/>
                <a:gd name="T8" fmla="*/ 146 w 569"/>
                <a:gd name="T9" fmla="*/ 32 h 449"/>
                <a:gd name="T10" fmla="*/ 111 w 569"/>
                <a:gd name="T11" fmla="*/ 168 h 449"/>
                <a:gd name="T12" fmla="*/ 12 w 569"/>
                <a:gd name="T13" fmla="*/ 284 h 449"/>
                <a:gd name="T14" fmla="*/ 152 w 569"/>
                <a:gd name="T15" fmla="*/ 364 h 449"/>
                <a:gd name="T16" fmla="*/ 191 w 569"/>
                <a:gd name="T17" fmla="*/ 414 h 449"/>
                <a:gd name="T18" fmla="*/ 240 w 569"/>
                <a:gd name="T19" fmla="*/ 370 h 449"/>
                <a:gd name="T20" fmla="*/ 244 w 569"/>
                <a:gd name="T21" fmla="*/ 370 h 449"/>
                <a:gd name="T22" fmla="*/ 353 w 569"/>
                <a:gd name="T23" fmla="*/ 441 h 449"/>
                <a:gd name="T24" fmla="*/ 442 w 569"/>
                <a:gd name="T25" fmla="*/ 341 h 449"/>
                <a:gd name="T26" fmla="*/ 498 w 569"/>
                <a:gd name="T27" fmla="*/ 342 h 449"/>
                <a:gd name="T28" fmla="*/ 496 w 569"/>
                <a:gd name="T29" fmla="*/ 283 h 449"/>
                <a:gd name="T30" fmla="*/ 562 w 569"/>
                <a:gd name="T31" fmla="*/ 176 h 449"/>
                <a:gd name="T32" fmla="*/ 412 w 569"/>
                <a:gd name="T33" fmla="*/ 116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9" h="449">
                  <a:moveTo>
                    <a:pt x="412" y="116"/>
                  </a:moveTo>
                  <a:cubicBezTo>
                    <a:pt x="414" y="98"/>
                    <a:pt x="419" y="37"/>
                    <a:pt x="348" y="20"/>
                  </a:cubicBezTo>
                  <a:cubicBezTo>
                    <a:pt x="266" y="0"/>
                    <a:pt x="237" y="58"/>
                    <a:pt x="238" y="60"/>
                  </a:cubicBezTo>
                  <a:cubicBezTo>
                    <a:pt x="238" y="61"/>
                    <a:pt x="238" y="61"/>
                    <a:pt x="238" y="61"/>
                  </a:cubicBezTo>
                  <a:cubicBezTo>
                    <a:pt x="235" y="59"/>
                    <a:pt x="216" y="12"/>
                    <a:pt x="146" y="32"/>
                  </a:cubicBezTo>
                  <a:cubicBezTo>
                    <a:pt x="96" y="47"/>
                    <a:pt x="68" y="116"/>
                    <a:pt x="111" y="168"/>
                  </a:cubicBezTo>
                  <a:cubicBezTo>
                    <a:pt x="74" y="160"/>
                    <a:pt x="0" y="201"/>
                    <a:pt x="12" y="284"/>
                  </a:cubicBezTo>
                  <a:cubicBezTo>
                    <a:pt x="26" y="382"/>
                    <a:pt x="122" y="381"/>
                    <a:pt x="152" y="364"/>
                  </a:cubicBezTo>
                  <a:cubicBezTo>
                    <a:pt x="148" y="379"/>
                    <a:pt x="156" y="413"/>
                    <a:pt x="191" y="414"/>
                  </a:cubicBezTo>
                  <a:cubicBezTo>
                    <a:pt x="228" y="415"/>
                    <a:pt x="239" y="389"/>
                    <a:pt x="240" y="370"/>
                  </a:cubicBezTo>
                  <a:cubicBezTo>
                    <a:pt x="244" y="370"/>
                    <a:pt x="244" y="370"/>
                    <a:pt x="244" y="370"/>
                  </a:cubicBezTo>
                  <a:cubicBezTo>
                    <a:pt x="250" y="416"/>
                    <a:pt x="294" y="449"/>
                    <a:pt x="353" y="441"/>
                  </a:cubicBezTo>
                  <a:cubicBezTo>
                    <a:pt x="427" y="431"/>
                    <a:pt x="450" y="379"/>
                    <a:pt x="442" y="341"/>
                  </a:cubicBezTo>
                  <a:cubicBezTo>
                    <a:pt x="452" y="351"/>
                    <a:pt x="479" y="358"/>
                    <a:pt x="498" y="342"/>
                  </a:cubicBezTo>
                  <a:cubicBezTo>
                    <a:pt x="515" y="328"/>
                    <a:pt x="512" y="296"/>
                    <a:pt x="496" y="283"/>
                  </a:cubicBezTo>
                  <a:cubicBezTo>
                    <a:pt x="543" y="273"/>
                    <a:pt x="569" y="225"/>
                    <a:pt x="562" y="176"/>
                  </a:cubicBezTo>
                  <a:cubicBezTo>
                    <a:pt x="545" y="70"/>
                    <a:pt x="436" y="84"/>
                    <a:pt x="412" y="116"/>
                  </a:cubicBezTo>
                  <a:close/>
                </a:path>
              </a:pathLst>
            </a:custGeom>
            <a:solidFill>
              <a:srgbClr val="5CAA09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sz="26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21" name="Rectangle 304"/>
            <p:cNvSpPr>
              <a:spLocks noChangeArrowheads="1"/>
            </p:cNvSpPr>
            <p:nvPr/>
          </p:nvSpPr>
          <p:spPr bwMode="auto">
            <a:xfrm>
              <a:off x="1195276" y="3178217"/>
              <a:ext cx="2132199" cy="670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 latinLnBrk="0">
                <a:defRPr/>
              </a:pPr>
              <a:r>
                <a:rPr lang="ko-KR" altLang="en-US" sz="4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</a:rPr>
                <a:t>단점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43658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B0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5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823187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</a:rPr>
                <a:t>▶ 학교폭력 예방 퀴즈대회 </a:t>
              </a:r>
            </a:p>
          </p:txBody>
        </p:sp>
      </p:grpSp>
      <p:grpSp>
        <p:nvGrpSpPr>
          <p:cNvPr id="44" name="그룹 43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45" name="그룹 44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47" name="모서리가 둥근 직사각형 46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48" name="그룹 47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9" name="그룹 48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54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5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6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50" name="그룹 49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5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46" name="모서리가 둥근 직사각형 45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1031240" y="2369949"/>
            <a:ext cx="8630920" cy="375570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latinLnBrk="0">
              <a:lnSpc>
                <a:spcPct val="120000"/>
              </a:lnSpc>
              <a:spcAft>
                <a:spcPts val="1600"/>
              </a:spcAft>
            </a:pPr>
            <a:r>
              <a:rPr lang="ko-KR" altLang="en-US" sz="4800" b="1" spc="-30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갈등상황에는 다양한</a:t>
            </a:r>
            <a:r>
              <a:rPr lang="en-US" altLang="ko-KR" sz="4800" b="1" spc="-30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/>
            </a:r>
            <a:br>
              <a:rPr lang="en-US" altLang="ko-KR" sz="4800" b="1" spc="-30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</a:br>
            <a:r>
              <a:rPr lang="ko-KR" altLang="en-US" sz="4800" b="1" spc="-30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해결방법이 있다</a:t>
            </a:r>
            <a:endParaRPr lang="en-US" altLang="ko-KR" sz="4800" b="1" spc="-300" dirty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</a:endParaRPr>
          </a:p>
          <a:p>
            <a:pPr algn="ctr" latinLnBrk="0">
              <a:lnSpc>
                <a:spcPct val="120000"/>
              </a:lnSpc>
              <a:spcAft>
                <a:spcPts val="1600"/>
              </a:spcAft>
            </a:pPr>
            <a:r>
              <a:rPr lang="ko-KR" altLang="en-US" sz="4800" b="1" spc="-30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상황이나 필요에 따라 적절한</a:t>
            </a:r>
            <a:r>
              <a:rPr lang="en-US" altLang="ko-KR" sz="4800" b="1" spc="-30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/>
            </a:r>
            <a:br>
              <a:rPr lang="en-US" altLang="ko-KR" sz="4800" b="1" spc="-30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</a:br>
            <a:r>
              <a:rPr lang="ko-KR" altLang="en-US" sz="4800" b="1" spc="-30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갈등해결전략이 달라질 수 있다</a:t>
            </a:r>
            <a:endParaRPr lang="en-US" altLang="ko-KR" sz="4800" b="1" spc="-300" dirty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64225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84" y="2185755"/>
            <a:ext cx="4214767" cy="3015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grpSp>
        <p:nvGrpSpPr>
          <p:cNvPr id="5" name="그룹 4">
            <a:extLst>
              <a:ext uri="{FF2B5EF4-FFF2-40B4-BE49-F238E27FC236}">
                <a16:creationId xmlns:a16="http://schemas.microsoft.com/office/drawing/2014/main" id="{C1B6FDB3-BD83-D33D-8CE0-5457539438FF}"/>
              </a:ext>
            </a:extLst>
          </p:cNvPr>
          <p:cNvGrpSpPr/>
          <p:nvPr/>
        </p:nvGrpSpPr>
        <p:grpSpPr>
          <a:xfrm>
            <a:off x="476361" y="1166370"/>
            <a:ext cx="5329412" cy="1671645"/>
            <a:chOff x="633792" y="1595434"/>
            <a:chExt cx="5329412" cy="167164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2830586-BA86-9F9F-1E6D-5A63D3048B09}"/>
                </a:ext>
              </a:extLst>
            </p:cNvPr>
            <p:cNvSpPr txBox="1"/>
            <p:nvPr/>
          </p:nvSpPr>
          <p:spPr>
            <a:xfrm>
              <a:off x="1876605" y="1595434"/>
              <a:ext cx="4086599" cy="101566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latinLnBrk="0">
                <a:spcAft>
                  <a:spcPts val="500"/>
                </a:spcAft>
              </a:pPr>
              <a:r>
                <a:rPr lang="en-US" altLang="ko-KR" sz="6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rPr>
                <a:t>A</a:t>
              </a:r>
              <a:r>
                <a:rPr lang="en-US" altLang="ko-KR" sz="3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C1C9D1"/>
                  </a:solidFill>
                  <a:latin typeface="+mj-ea"/>
                  <a:ea typeface="+mj-ea"/>
                </a:rPr>
                <a:t>nswer</a:t>
              </a:r>
              <a:endParaRPr lang="en-US" altLang="ko-KR" sz="6000" b="1" spc="-30" dirty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C1C9D1"/>
                </a:solidFill>
                <a:latin typeface="+mj-ea"/>
                <a:ea typeface="+mj-ea"/>
              </a:endParaRP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C71F41A7-DB53-86F4-00B3-D04541A8386A}"/>
                </a:ext>
              </a:extLst>
            </p:cNvPr>
            <p:cNvGrpSpPr/>
            <p:nvPr/>
          </p:nvGrpSpPr>
          <p:grpSpPr>
            <a:xfrm>
              <a:off x="633792" y="1660073"/>
              <a:ext cx="4772821" cy="1607006"/>
              <a:chOff x="633792" y="1926773"/>
              <a:chExt cx="4772821" cy="1607006"/>
            </a:xfrm>
          </p:grpSpPr>
          <p:sp>
            <p:nvSpPr>
              <p:cNvPr id="8" name="자유형 7">
                <a:extLst>
                  <a:ext uri="{FF2B5EF4-FFF2-40B4-BE49-F238E27FC236}">
                    <a16:creationId xmlns:a16="http://schemas.microsoft.com/office/drawing/2014/main" id="{F9F81AF6-BFCE-1582-FDD1-64E1EDDDF727}"/>
                  </a:ext>
                </a:extLst>
              </p:cNvPr>
              <p:cNvSpPr/>
              <p:nvPr/>
            </p:nvSpPr>
            <p:spPr>
              <a:xfrm>
                <a:off x="633792" y="1926773"/>
                <a:ext cx="1156936" cy="1141911"/>
              </a:xfrm>
              <a:custGeom>
                <a:avLst/>
                <a:gdLst>
                  <a:gd name="connsiteX0" fmla="*/ 762000 w 1466850"/>
                  <a:gd name="connsiteY0" fmla="*/ 1447800 h 1447800"/>
                  <a:gd name="connsiteX1" fmla="*/ 0 w 1466850"/>
                  <a:gd name="connsiteY1" fmla="*/ 1447800 h 1447800"/>
                  <a:gd name="connsiteX2" fmla="*/ 0 w 1466850"/>
                  <a:gd name="connsiteY2" fmla="*/ 0 h 1447800"/>
                  <a:gd name="connsiteX3" fmla="*/ 1466850 w 1466850"/>
                  <a:gd name="connsiteY3" fmla="*/ 0 h 1447800"/>
                  <a:gd name="connsiteX4" fmla="*/ 1466850 w 1466850"/>
                  <a:gd name="connsiteY4" fmla="*/ 266700 h 1447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6850" h="1447800">
                    <a:moveTo>
                      <a:pt x="762000" y="1447800"/>
                    </a:moveTo>
                    <a:lnTo>
                      <a:pt x="0" y="1447800"/>
                    </a:lnTo>
                    <a:lnTo>
                      <a:pt x="0" y="0"/>
                    </a:lnTo>
                    <a:lnTo>
                      <a:pt x="1466850" y="0"/>
                    </a:lnTo>
                    <a:lnTo>
                      <a:pt x="1466850" y="266700"/>
                    </a:lnTo>
                  </a:path>
                </a:pathLst>
              </a:custGeom>
              <a:noFill/>
              <a:ln w="60325">
                <a:solidFill>
                  <a:srgbClr val="154D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j-ea"/>
                  <a:ea typeface="+mj-ea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AE90B0B-24A0-FCE6-0D31-7D6A7DD0A976}"/>
                  </a:ext>
                </a:extLst>
              </p:cNvPr>
              <p:cNvSpPr txBox="1"/>
              <p:nvPr/>
            </p:nvSpPr>
            <p:spPr>
              <a:xfrm>
                <a:off x="1320014" y="2518116"/>
                <a:ext cx="4086599" cy="101566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en-US" altLang="ko-KR" sz="6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00B0F0"/>
                    </a:solidFill>
                    <a:latin typeface="+mj-ea"/>
                    <a:ea typeface="+mj-ea"/>
                  </a:rPr>
                  <a:t>Q</a:t>
                </a:r>
                <a:r>
                  <a:rPr lang="en-US" altLang="ko-KR" sz="3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C1C9D1"/>
                    </a:solidFill>
                    <a:latin typeface="+mj-ea"/>
                    <a:ea typeface="+mj-ea"/>
                  </a:rPr>
                  <a:t>uestion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DE86EEF-782F-F068-229A-A5BC7DD005FA}"/>
                  </a:ext>
                </a:extLst>
              </p:cNvPr>
              <p:cNvSpPr txBox="1"/>
              <p:nvPr/>
            </p:nvSpPr>
            <p:spPr>
              <a:xfrm>
                <a:off x="2444651" y="2113435"/>
                <a:ext cx="136534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ko-KR" altLang="en-US" sz="14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154DA1"/>
                    </a:solidFill>
                    <a:latin typeface="+mj-ea"/>
                    <a:ea typeface="+mj-ea"/>
                  </a:rPr>
                  <a:t>질의응답</a:t>
                </a:r>
                <a:endParaRPr lang="en-US" altLang="ko-KR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DB8A6BB-EDDB-3239-177B-3B57172232AB}"/>
              </a:ext>
            </a:extLst>
          </p:cNvPr>
          <p:cNvGrpSpPr/>
          <p:nvPr/>
        </p:nvGrpSpPr>
        <p:grpSpPr>
          <a:xfrm>
            <a:off x="1530903" y="3266335"/>
            <a:ext cx="3789242" cy="1354308"/>
            <a:chOff x="1403907" y="3563119"/>
            <a:chExt cx="3789242" cy="1354308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F4B5F22-793C-FA16-0D46-092BF4AB250B}"/>
                </a:ext>
              </a:extLst>
            </p:cNvPr>
            <p:cNvSpPr/>
            <p:nvPr/>
          </p:nvSpPr>
          <p:spPr>
            <a:xfrm>
              <a:off x="1403907" y="3563119"/>
              <a:ext cx="3789242" cy="923330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defPPr>
                <a:defRPr lang="ko-KR"/>
              </a:defPPr>
              <a:lvl1pPr marL="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383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6767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150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35344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918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0301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3685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7068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atinLnBrk="0"/>
              <a:r>
                <a:rPr lang="en-US" altLang="ko-KR" sz="6000" b="1" spc="-50" dirty="0">
                  <a:ln>
                    <a:solidFill>
                      <a:srgbClr val="4F81BD">
                        <a:shade val="50000"/>
                        <a:alpha val="0"/>
                      </a:srgbClr>
                    </a:solidFill>
                  </a:ln>
                  <a:solidFill>
                    <a:srgbClr val="203864"/>
                  </a:solidFill>
                  <a:latin typeface="+mj-ea"/>
                  <a:ea typeface="+mj-ea"/>
                </a:rPr>
                <a:t>Thank you</a:t>
              </a:r>
              <a:endParaRPr lang="ko-KR" altLang="en-US" sz="6000" b="1" spc="-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rgbClr val="203864"/>
                </a:solidFill>
                <a:latin typeface="+mj-ea"/>
                <a:ea typeface="+mj-ea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831A8CFD-6526-FD24-6703-FCBDEB081D62}"/>
                </a:ext>
              </a:extLst>
            </p:cNvPr>
            <p:cNvGrpSpPr/>
            <p:nvPr/>
          </p:nvGrpSpPr>
          <p:grpSpPr>
            <a:xfrm>
              <a:off x="3817461" y="4577248"/>
              <a:ext cx="1374727" cy="340179"/>
              <a:chOff x="575325" y="1272346"/>
              <a:chExt cx="1512200" cy="340179"/>
            </a:xfrm>
          </p:grpSpPr>
          <p:sp>
            <p:nvSpPr>
              <p:cNvPr id="16" name="모서리가 둥근 직사각형 16">
                <a:extLst>
                  <a:ext uri="{FF2B5EF4-FFF2-40B4-BE49-F238E27FC236}">
                    <a16:creationId xmlns:a16="http://schemas.microsoft.com/office/drawing/2014/main" id="{762EE539-E65A-0C00-3941-B96A28BA9A09}"/>
                  </a:ext>
                </a:extLst>
              </p:cNvPr>
              <p:cNvSpPr/>
              <p:nvPr/>
            </p:nvSpPr>
            <p:spPr>
              <a:xfrm>
                <a:off x="575325" y="1301864"/>
                <a:ext cx="1512200" cy="281142"/>
              </a:xfrm>
              <a:prstGeom prst="roundRect">
                <a:avLst>
                  <a:gd name="adj" fmla="val 50000"/>
                </a:avLst>
              </a:prstGeom>
              <a:solidFill>
                <a:srgbClr val="2038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endParaRPr lang="ko-KR" altLang="en-US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F096BBE5-7EFC-84F9-E093-C021D4D74DB8}"/>
                  </a:ext>
                </a:extLst>
              </p:cNvPr>
              <p:cNvSpPr/>
              <p:nvPr/>
            </p:nvSpPr>
            <p:spPr>
              <a:xfrm>
                <a:off x="900181" y="1272346"/>
                <a:ext cx="862488" cy="3401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감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사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합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니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다</a:t>
                </a:r>
              </a:p>
            </p:txBody>
          </p:sp>
        </p:grpSp>
      </p:grpSp>
      <p:pic>
        <p:nvPicPr>
          <p:cNvPr id="21" name="그림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3587" y="3232350"/>
            <a:ext cx="1795395" cy="3206715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3842" y="3232350"/>
            <a:ext cx="1928177" cy="320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960975"/>
      </p:ext>
    </p:extLst>
  </p:cSld>
  <p:clrMapOvr>
    <a:masterClrMapping/>
  </p:clrMapOvr>
</p:sld>
</file>

<file path=ppt/theme/theme1.xml><?xml version="1.0" encoding="utf-8"?>
<a:theme xmlns:a="http://schemas.openxmlformats.org/drawingml/2006/main" name="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9917</TotalTime>
  <Words>1264</Words>
  <Application>Microsoft Office PowerPoint</Application>
  <PresentationFormat>사용자 지정</PresentationFormat>
  <Paragraphs>121</Paragraphs>
  <Slides>11</Slides>
  <Notes>11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6</vt:i4>
      </vt:variant>
      <vt:variant>
        <vt:lpstr>슬라이드 제목</vt:lpstr>
      </vt:variant>
      <vt:variant>
        <vt:i4>11</vt:i4>
      </vt:variant>
    </vt:vector>
  </HeadingPairs>
  <TitlesOfParts>
    <vt:vector size="25" baseType="lpstr">
      <vt:lpstr>KoPubDotum Medium Regular</vt:lpstr>
      <vt:lpstr>KoPubWorld돋움체 Bold</vt:lpstr>
      <vt:lpstr>KoPub돋움체 Bold</vt:lpstr>
      <vt:lpstr>KoPub돋움체 Light</vt:lpstr>
      <vt:lpstr>KoPub돋움체 Medium</vt:lpstr>
      <vt:lpstr>맑은 고딕</vt:lpstr>
      <vt:lpstr>Arial</vt:lpstr>
      <vt:lpstr>Wingdings</vt:lpstr>
      <vt:lpstr>3_디자인 사용자 지정</vt:lpstr>
      <vt:lpstr>1_Office 테마</vt:lpstr>
      <vt:lpstr>디자인 사용자 지정</vt:lpstr>
      <vt:lpstr>1_디자인 사용자 지정</vt:lpstr>
      <vt:lpstr>2_디자인 사용자 지정</vt:lpstr>
      <vt:lpstr>4_디자인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NYPI</cp:lastModifiedBy>
  <cp:revision>538</cp:revision>
  <cp:lastPrinted>2020-01-14T01:07:15Z</cp:lastPrinted>
  <dcterms:created xsi:type="dcterms:W3CDTF">2018-08-25T03:54:47Z</dcterms:created>
  <dcterms:modified xsi:type="dcterms:W3CDTF">2023-03-06T11:37:31Z</dcterms:modified>
</cp:coreProperties>
</file>