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9" r:id="rId1"/>
    <p:sldMasterId id="2147483720" r:id="rId2"/>
    <p:sldMasterId id="2147483721" r:id="rId3"/>
    <p:sldMasterId id="2147483722" r:id="rId4"/>
    <p:sldMasterId id="2147483723" r:id="rId5"/>
    <p:sldMasterId id="2147483724" r:id="rId6"/>
  </p:sldMasterIdLst>
  <p:notesMasterIdLst>
    <p:notesMasterId r:id="rId14"/>
  </p:notesMasterIdLst>
  <p:handoutMasterIdLst>
    <p:handoutMasterId r:id="rId15"/>
  </p:handout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  <p15:guide id="3" pos="6451">
          <p15:clr>
            <a:srgbClr val="A4A3A4"/>
          </p15:clr>
        </p15:guide>
        <p15:guide id="4" pos="28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/>
  <p:cmAuthor id="2" name="박 종수" initials="박종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83958" autoAdjust="0"/>
  </p:normalViewPr>
  <p:slideViewPr>
    <p:cSldViewPr>
      <p:cViewPr varScale="1">
        <p:scale>
          <a:sx n="60" d="100"/>
          <a:sy n="60" d="100"/>
        </p:scale>
        <p:origin x="96" y="312"/>
      </p:cViewPr>
      <p:guideLst>
        <p:guide orient="horz" pos="2381"/>
        <p:guide pos="3367"/>
        <p:guide pos="6451"/>
        <p:guide pos="283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r">
              <a:defRPr sz="1200"/>
            </a:lvl1pPr>
          </a:lstStyle>
          <a:p>
            <a:pPr lvl="0">
              <a:defRPr/>
            </a:pPr>
            <a:fld id="{C0A65474-27D2-4075-AA73-A4175FBC0988}" type="datetime1">
              <a:rPr lang="ko-KR" altLang="en-US">
                <a:latin typeface="맑은 고딕"/>
                <a:ea typeface="맑은 고딕"/>
              </a:rPr>
              <a:pPr lvl="0">
                <a:defRPr/>
              </a:pPr>
              <a:t>2023-03-07</a:t>
            </a:fld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r">
              <a:defRPr sz="1200"/>
            </a:lvl1pPr>
          </a:lstStyle>
          <a:p>
            <a:pPr lvl="0">
              <a:defRPr/>
            </a:pPr>
            <a:fld id="{115504A7-3036-46FB-961F-0ACA1C6CCEA4}" type="slidenum">
              <a:rPr lang="ko-KR" altLang="en-US">
                <a:latin typeface="맑은 고딕"/>
                <a:ea typeface="맑은 고딕"/>
              </a:rPr>
              <a:pPr lvl="0">
                <a:defRPr/>
              </a:pPr>
              <a:t>‹#›</a:t>
            </a:fld>
            <a:endParaRPr lang="ko-KR" altLang="en-US">
              <a:latin typeface="맑은 고딕"/>
              <a:ea typeface="맑은 고딕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57505A8C-A65A-4570-8A9B-144C9BE57456}" type="datetime1">
              <a:rPr lang="ko-KR" altLang="en-US"/>
              <a:pPr lvl="0">
                <a:defRPr/>
              </a:pPr>
              <a:t>2023-03-07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4F5DAF76-D7CC-491E-9416-03420905295C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학교폭력에 대해 여러분은 많은 이야기를 들었을 것으로 압니다</a:t>
            </a:r>
            <a:r>
              <a:rPr lang="en-US" altLang="ko-KR"/>
              <a:t>. </a:t>
            </a:r>
            <a:r>
              <a:rPr lang="ko-KR" altLang="en-US"/>
              <a:t>또 학교폭력 예방에 대한 교육도 여러 번 받았을 것으로 알고 있습니다</a:t>
            </a:r>
            <a:r>
              <a:rPr lang="en-US" altLang="ko-KR"/>
              <a:t>. </a:t>
            </a:r>
            <a:r>
              <a:rPr lang="ko-KR" altLang="en-US"/>
              <a:t>이번 시간에는 학교폭력 중 사이버폭력에 대한 동영상을 시청하고 우리 주변의 사이버폭력이 얼마나 심각한지에 대해 알아 보도록 하겠습니다</a:t>
            </a:r>
            <a:r>
              <a:rPr lang="en-US" altLang="ko-KR"/>
              <a:t>. </a:t>
            </a:r>
            <a:r>
              <a:rPr lang="ko-KR" altLang="en-US"/>
              <a:t>그리고 그에 대한 대처방법은 무엇이 있는지를 알아보고 폭력의 예방이나 해결의 실마리가 되는 방관자의 입장을 경험해보고 방관자가 아닌 방어자가 되기 위한 마음을 가다듬는 시간을 가져보도록 하겠습니다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사이버폭력은 정서학대에 해당하는 행위로 물리적 폭력보다 덜 한 행위가 아니고 어떤 면에서는 더욱 나쁜 행동임을 여러분이 알았으면 합니다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사이버폭력을 예방하고 대처하는 중요한 열쇠는 이른바 방관자들의 태도에 있습니다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 통계자료는 학교폭력 실태조사 결과에 관한 내용입니다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사이버폭력 목격 후 취한 행동 중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52.2%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의 사람들은 피해당한 사람을 위로하는 바람직한 행동을 하였으나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13.4%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의 적지 않은 사람들이 아무런 행동을 하지 않았던 것으로 나타났습니다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그렇다면 이 사람들은 왜 아무런 행동을 하지 않았을까요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그 이유를 살펴 보겠습니다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31.8%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의 사람들이 어떻게 해야할 지 몰라서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27.6%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는 자신도 피해자가 될 것 같아서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21.2%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는 괜히 골치 아픈 일에 휘말리기 싫어서 등으로 나타났습니다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>그럼 지금부터 피해자의 마음을 알아보는 활동을 하겠습니다</a:t>
            </a:r>
            <a:r>
              <a:rPr lang="en-US" altLang="ko-KR"/>
              <a:t>. </a:t>
            </a:r>
            <a:endParaRPr lang="ko-KR" altLang="en-US"/>
          </a:p>
          <a:p>
            <a:pPr>
              <a:defRPr/>
            </a:pPr>
            <a:r>
              <a:rPr lang="ko-KR" altLang="en-US"/>
              <a:t>나누어 준 학습지에는 </a:t>
            </a:r>
            <a:r>
              <a:rPr lang="en-US" altLang="ko-KR"/>
              <a:t>“</a:t>
            </a:r>
            <a:r>
              <a:rPr lang="ko-KR" altLang="en-US"/>
              <a:t>방관자에게 하고 싶은 말</a:t>
            </a:r>
            <a:r>
              <a:rPr lang="en-US" altLang="ko-KR"/>
              <a:t>”</a:t>
            </a:r>
            <a:r>
              <a:rPr lang="ko-KR" altLang="en-US"/>
              <a:t>이라고 적혀 있습니다</a:t>
            </a:r>
            <a:r>
              <a:rPr lang="en-US" altLang="ko-KR"/>
              <a:t>. </a:t>
            </a:r>
            <a:r>
              <a:rPr lang="ko-KR" altLang="en-US"/>
              <a:t>여러분이 피해자라면 방관자에게 어떤 말을 하고 싶은가요</a:t>
            </a:r>
            <a:r>
              <a:rPr lang="en-US" altLang="ko-KR"/>
              <a:t>?</a:t>
            </a:r>
            <a:r>
              <a:rPr lang="ko-KR" altLang="en-US"/>
              <a:t> 피해자의 마음을 헤아리면서 방관자에게 하고 싶은 말을 적어봅니다</a:t>
            </a:r>
            <a:r>
              <a:rPr lang="en-US" altLang="ko-KR"/>
              <a:t>.</a:t>
            </a:r>
            <a:r>
              <a:rPr lang="ko-KR" altLang="en-US"/>
              <a:t> 다 적은 학생은 종이를 접어 통속에 넣습니다</a:t>
            </a:r>
            <a:r>
              <a:rPr lang="en-US" altLang="ko-KR"/>
              <a:t>. </a:t>
            </a: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/>
              <a:t>선생님이 돌면서 종이를 하나씩 줄 겁니다</a:t>
            </a:r>
            <a:r>
              <a:rPr lang="en-US" altLang="ko-KR"/>
              <a:t>. </a:t>
            </a:r>
            <a:r>
              <a:rPr lang="ko-KR" altLang="en-US"/>
              <a:t>종이를 받은 학생은 피해자 입장에서 방관자에게 하고 싶은 말을 또 적어 봅시다</a:t>
            </a:r>
            <a:r>
              <a:rPr lang="en-US" altLang="ko-KR"/>
              <a:t>.</a:t>
            </a:r>
            <a:endParaRPr lang="ko-KR" altLang="en-US"/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예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모둠원 모두가 퇴장한 단톡 방에 혼자 있을 때 위로의 한마디만 해주었다면 나는 학교에 가는 것이 두렵지 않았을 거야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그래서 네가 원망스러워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.)</a:t>
            </a: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이렇게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번 정도 반복한 후 한명씩 앞으로 나와 활동지에 적힌 내용을 큰 소리로 읽어 봅니다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그리고 방관자에게 전하는 피해자의 마음을 헤아려 봅니다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 sz="1200"/>
              <a:t>피해자들이 한 말들을 읽고 어떤 마음이 드는지 이야기 할 사람 있나요</a:t>
            </a:r>
            <a:r>
              <a:rPr lang="en-US" altLang="ko-KR" sz="1200"/>
              <a:t>?( </a:t>
            </a:r>
            <a:r>
              <a:rPr lang="ko-KR" altLang="en-US" sz="1200"/>
              <a:t>손드는 사람이 없으면 </a:t>
            </a:r>
            <a:r>
              <a:rPr lang="en-US" altLang="ko-KR" sz="1200"/>
              <a:t>– </a:t>
            </a:r>
            <a:r>
              <a:rPr lang="ko-KR" altLang="en-US" sz="1200"/>
              <a:t>선생님은 ㅇㅇ의 느낌을 알고 싶습니다</a:t>
            </a:r>
            <a:r>
              <a:rPr lang="en-US" altLang="ko-KR" sz="1200"/>
              <a:t>. </a:t>
            </a:r>
            <a:r>
              <a:rPr lang="ko-KR" altLang="en-US" sz="1200"/>
              <a:t>이야기 해줄 수 있을까요</a:t>
            </a:r>
            <a:r>
              <a:rPr lang="en-US" altLang="ko-KR" sz="1200"/>
              <a:t>?)</a:t>
            </a: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피해자의 입장에서 방관자에게 가졌던 마음과 종이에 적힌 방관자에게 보낸 피해자들의 마음이 자신에게 어떤 느낌을 주는지에 대한 소감을 나눈다.</a:t>
            </a: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 sz="1200"/>
              <a:t>시간에 따라 몇몇의 말을 듣는다</a:t>
            </a:r>
            <a:r>
              <a:rPr lang="en-US" altLang="ko-KR" sz="1200"/>
              <a:t>.</a:t>
            </a:r>
            <a:endParaRPr lang="en-US" altLang="ko-KR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defRPr/>
            </a:pPr>
            <a:endParaRPr lang="en-US" altLang="ko-KR"/>
          </a:p>
          <a:p>
            <a:pPr>
              <a:defRPr/>
            </a:pP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>피해자의 마음이 이해가 되었나요</a:t>
            </a:r>
            <a:r>
              <a:rPr lang="en-US" altLang="ko-KR"/>
              <a:t>?</a:t>
            </a:r>
            <a:r>
              <a:rPr lang="ko-KR" altLang="en-US"/>
              <a:t> 우리는 더이상 방관자가 되면 안됩니다</a:t>
            </a:r>
            <a:r>
              <a:rPr lang="en-US" altLang="ko-KR"/>
              <a:t>.</a:t>
            </a:r>
            <a:r>
              <a:rPr lang="ko-KR" altLang="en-US"/>
              <a:t> 이제 학교폭력을 목격 후 취해야 할 바람직한 행동이 무엇이 있는지 토의해봅시다</a:t>
            </a:r>
            <a:r>
              <a:rPr lang="en-US" altLang="ko-KR"/>
              <a:t>.</a:t>
            </a:r>
            <a:r>
              <a:rPr lang="ko-KR" altLang="en-US"/>
              <a:t> 학교폭력 실태조사처럼 피해를 당한 사람을 위로하거나 주변에 도움을 요청하는 등의 바람직한 행동에는 어떤 것들이 있을까요</a:t>
            </a:r>
            <a:r>
              <a:rPr lang="en-US" altLang="ko-KR"/>
              <a:t>?</a:t>
            </a:r>
            <a:r>
              <a:rPr lang="ko-KR" altLang="en-US"/>
              <a:t> 자유롭게 발표해 봅시다</a:t>
            </a:r>
            <a:r>
              <a:rPr lang="en-US" altLang="ko-KR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>내용을 정리하겠습니다</a:t>
            </a:r>
            <a:r>
              <a:rPr lang="en-US" altLang="ko-KR"/>
              <a:t>. 2021</a:t>
            </a:r>
            <a:r>
              <a:rPr lang="ko-KR" altLang="en-US"/>
              <a:t>사이버폭력 방관자에 대한 통계자료에 따르면 사이버폭력 목격이후 가장 많이 한 행동은 피해자를 위로하는 것 이었다고 합니다</a:t>
            </a:r>
            <a:r>
              <a:rPr lang="en-US" altLang="ko-KR"/>
              <a:t>. </a:t>
            </a:r>
            <a:r>
              <a:rPr lang="ko-KR" altLang="en-US"/>
              <a:t>그리고 아무런 행동도 하지 않은 사람들도 </a:t>
            </a:r>
            <a:r>
              <a:rPr lang="en-US" altLang="ko-KR"/>
              <a:t>13.4%</a:t>
            </a:r>
            <a:r>
              <a:rPr lang="ko-KR" altLang="en-US"/>
              <a:t>나 되었다고 합니다</a:t>
            </a:r>
            <a:r>
              <a:rPr lang="en-US" altLang="ko-KR"/>
              <a:t>. </a:t>
            </a:r>
            <a:r>
              <a:rPr lang="ko-KR" altLang="en-US"/>
              <a:t>아무런 행동을 하지 않은 이유 중 가장 많은 사람이 한 답은 어떻게 해야 할지</a:t>
            </a:r>
            <a:r>
              <a:rPr lang="en-US" altLang="ko-KR"/>
              <a:t> </a:t>
            </a:r>
            <a:r>
              <a:rPr lang="ko-KR" altLang="en-US"/>
              <a:t>몰라서 라는 답이 가장 많았습니다</a:t>
            </a:r>
            <a:r>
              <a:rPr lang="en-US" altLang="ko-KR"/>
              <a:t>.</a:t>
            </a:r>
            <a:r>
              <a:rPr lang="ko-KR" altLang="en-US"/>
              <a:t> 친구를 돕고 싶어도 어떻게 도울지 몰랐다는 것도 그렇지만 모르는 척 한 사람이 우리 주변에 적지 않다는 것이 충격적입니다</a:t>
            </a:r>
            <a:r>
              <a:rPr lang="en-US" altLang="ko-KR"/>
              <a:t>. </a:t>
            </a:r>
            <a:r>
              <a:rPr lang="ko-KR" altLang="en-US"/>
              <a:t>다행히 오늘 여러분들은 앞으로 사이버폭력을 목격하게 되었을 때 취할 행동을 이야기 해 주었습니다</a:t>
            </a:r>
            <a:r>
              <a:rPr lang="en-US" altLang="ko-KR"/>
              <a:t>. </a:t>
            </a:r>
            <a:r>
              <a:rPr lang="ko-KR" altLang="en-US"/>
              <a:t>앞으로 우리 주변에는 사이버폭력 때문에 괴로워하는 사람이 없기를 바라는 의미에서 사이버폭력 방어자 되기 서약서를 작성하고자 합니다</a:t>
            </a:r>
            <a:r>
              <a:rPr lang="en-US" altLang="ko-KR"/>
              <a:t>. </a:t>
            </a:r>
          </a:p>
          <a:p>
            <a:pPr>
              <a:defRPr/>
            </a:pPr>
            <a:r>
              <a:rPr lang="ko-KR" altLang="en-US"/>
              <a:t>한 사람씩 앞으로 나와 적극적인 방어자가 되기 위한 핑거 프린트 활동을 하며 수업을 마치겠습니다</a:t>
            </a:r>
            <a:r>
              <a:rPr lang="en-US" altLang="ko-KR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3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91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7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099C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49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057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2023-03-07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75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2023-03-07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58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2023-03-07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8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2023-03-07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553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2023-03-07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06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2023-03-07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49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2023-03-07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4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2023-03-07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44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2023-03-07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84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emf"/><Relationship Id="rId11" Type="http://schemas.openxmlformats.org/officeDocument/2006/relationships/image" Target="../media/image15.gif"/><Relationship Id="rId5" Type="http://schemas.openxmlformats.org/officeDocument/2006/relationships/image" Target="../media/image9.wmf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/>
          <a:srcRect t="67850" b="2070"/>
          <a:stretch>
            <a:fillRect/>
          </a:stretch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800" spc="-150">
                <a:ln w="9525"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/>
                <a:ea typeface="맑은 고딕"/>
              </a:rPr>
              <a:t>중학교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950360" y="1653209"/>
            <a:ext cx="8886466" cy="1074698"/>
            <a:chOff x="945964" y="1653209"/>
            <a:chExt cx="8886466" cy="1074698"/>
          </a:xfrm>
        </p:grpSpPr>
        <p:sp>
          <p:nvSpPr>
            <p:cNvPr id="7" name="직사각형 6"/>
            <p:cNvSpPr/>
            <p:nvPr/>
          </p:nvSpPr>
          <p:spPr>
            <a:xfrm>
              <a:off x="1224573" y="1686548"/>
              <a:ext cx="8235462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5400" b="1" spc="-150">
                  <a:ln w="9525"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/>
                </a:rPr>
                <a:t>우리는 학교폭력 방어자</a:t>
              </a:r>
              <a:endParaRPr kumimoji="1" lang="ko-KR" altLang="en-US" sz="5400" b="1" spc="-150">
                <a:solidFill>
                  <a:srgbClr val="0073BD"/>
                </a:solidFill>
                <a:latin typeface="맑은 고딕"/>
              </a:endParaRP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>
              <a:fillRect/>
            </a:stretch>
          </p:blipFill>
          <p:spPr>
            <a:xfrm>
              <a:off x="945964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>
              <a:fillRect/>
            </a:stretch>
          </p:blipFill>
          <p:spPr>
            <a:xfrm flipH="1" flipV="1">
              <a:off x="9145106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그룹 1"/>
          <p:cNvGrpSpPr/>
          <p:nvPr/>
        </p:nvGrpSpPr>
        <p:grpSpPr>
          <a:xfrm>
            <a:off x="3330476" y="1131764"/>
            <a:ext cx="4077063" cy="447998"/>
            <a:chOff x="3636480" y="1131764"/>
            <a:chExt cx="2393486" cy="447998"/>
          </a:xfrm>
        </p:grpSpPr>
        <p:grpSp>
          <p:nvGrpSpPr>
            <p:cNvPr id="18" name="그룹 17"/>
            <p:cNvGrpSpPr/>
            <p:nvPr/>
          </p:nvGrpSpPr>
          <p:grpSpPr>
            <a:xfrm>
              <a:off x="3636480" y="1131764"/>
              <a:ext cx="2393486" cy="447998"/>
              <a:chOff x="3689700" y="1131764"/>
              <a:chExt cx="2393486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자유형 34"/>
              <p:cNvSpPr/>
              <p:nvPr/>
            </p:nvSpPr>
            <p:spPr>
              <a:xfrm flipH="1">
                <a:off x="536229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3753103" y="1179051"/>
              <a:ext cx="2160240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1800" b="1" spc="-150" dirty="0" smtClean="0">
                  <a:solidFill>
                    <a:prstClr val="white"/>
                  </a:solidFill>
                  <a:latin typeface="맑은 고딕"/>
                </a:rPr>
                <a:t>사이버상의 갈등관리 및 문제해결</a:t>
              </a:r>
              <a:endParaRPr lang="ko-KR" altLang="en-US" sz="1800" b="1" spc="-150" dirty="0">
                <a:solidFill>
                  <a:prstClr val="white"/>
                </a:solidFill>
                <a:latin typeface="맑은 고딕"/>
              </a:endParaRPr>
            </a:p>
          </p:txBody>
        </p:sp>
      </p:grp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5632581" y="3378110"/>
            <a:ext cx="1632177" cy="291519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3532410" y="3378110"/>
            <a:ext cx="1752888" cy="291519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 rotWithShape="1">
            <a:blip r:embed="rId8"/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 rotWithShape="1">
            <a:blip r:embed="rId9"/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9" name="그림 28"/>
            <p:cNvPicPr>
              <a:picLocks noChangeAspect="1"/>
            </p:cNvPicPr>
            <p:nvPr/>
          </p:nvPicPr>
          <p:blipFill rotWithShape="1">
            <a:blip r:embed="rId10"/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11"/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>
              <a:defRPr/>
            </a:pPr>
            <a:endParaRPr lang="ko-KR" altLang="en-US" sz="2400" b="1" spc="-150">
              <a:ln w="9525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/>
          <a:srcRect t="67850" b="2070"/>
          <a:stretch>
            <a:fillRect/>
          </a:stretch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150" dirty="0" smtClean="0">
                    <a:solidFill>
                      <a:schemeClr val="bg1"/>
                    </a:solidFill>
                    <a:latin typeface="맑은 고딕"/>
                    <a:ea typeface="맑은 고딕"/>
                  </a:rPr>
                  <a:t>수업 열기</a:t>
                </a:r>
                <a:endParaRPr lang="ko-KR" altLang="en-US" sz="3200" b="1" spc="-150" dirty="0">
                  <a:solidFill>
                    <a:schemeClr val="bg1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1508083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cs typeface="KoPubWorld돋움체 Bold"/>
                  </a:rPr>
                  <a:t>사이버폭력 심각성 인식하기</a:t>
                </a:r>
                <a:endParaRPr lang="ko-KR" altLang="en-US" sz="3200" spc="-150">
                  <a:solidFill>
                    <a:prstClr val="black"/>
                  </a:solidFill>
                  <a:latin typeface="맑은 고딕"/>
                  <a:cs typeface="KoPubWorld돋움체 Bold"/>
                </a:endParaRP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150">
                    <a:solidFill>
                      <a:schemeClr val="bg1"/>
                    </a:solidFill>
                    <a:latin typeface="맑은 고딕"/>
                    <a:ea typeface="맑은 고딕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40" y="4107140"/>
                <a:ext cx="2559055" cy="1950123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1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cs typeface="KoPubWorld돋움체 Bold"/>
                  </a:rPr>
                  <a:t>실태조사를 참고하여 피해자의 마음 알아보기</a:t>
                </a: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150">
                    <a:solidFill>
                      <a:schemeClr val="bg1"/>
                    </a:solidFill>
                    <a:latin typeface="맑은 고딕"/>
                    <a:ea typeface="맑은 고딕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0" y="4107141"/>
                <a:ext cx="2559056" cy="2018873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cs typeface="KoPubWorld돋움체 Bold"/>
                  </a:rPr>
                  <a:t>방어자가 되기 위한 약속 나무 만들기</a:t>
                </a: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/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8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/>
                  <a:ea typeface="맑은 고딕"/>
                </a:rPr>
                <a:t>활동 순서</a:t>
              </a:r>
              <a:endParaRPr kumimoji="1" lang="ko-KR" altLang="en-US" sz="2800" b="1" spc="-150">
                <a:solidFill>
                  <a:srgbClr val="0269B3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35" name="Freeform 49"/>
            <p:cNvSpPr/>
            <p:nvPr/>
          </p:nvSpPr>
          <p:spPr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/>
              </a:pPr>
              <a:endParaRPr lang="ko-KR" altLang="en-US" b="1" spc="-150">
                <a:solidFill>
                  <a:prstClr val="black"/>
                </a:solidFill>
                <a:latin typeface="KoPubDotum Medium Regular"/>
                <a:ea typeface="KoPubDotum Medium Regular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67819" y="1645279"/>
            <a:ext cx="9774731" cy="39953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/>
                <a:ea typeface="KoPub돋움체 Medium"/>
                <a:cs typeface="KoPubWorld돋움체 Bold"/>
              </a:defRPr>
            </a:lvl1pPr>
          </a:lstStyle>
          <a:p>
            <a:pPr lvl="0">
              <a:defRPr/>
            </a:pPr>
            <a:r>
              <a:rPr lang="ko-KR" altLang="en-US" spc="-150">
                <a:latin typeface="맑은 고딕"/>
                <a:ea typeface="맑은 고딕"/>
              </a:rPr>
              <a:t>사이버폭력에 적극적으로 대처할 수 있다</a:t>
            </a:r>
            <a:r>
              <a:rPr lang="en-US" altLang="ko-KR" spc="-150">
                <a:latin typeface="맑은 고딕"/>
                <a:ea typeface="맑은 고딕"/>
              </a:rPr>
              <a:t>.</a:t>
            </a:r>
          </a:p>
        </p:txBody>
      </p:sp>
      <p:grpSp>
        <p:nvGrpSpPr>
          <p:cNvPr id="46" name="그룹 45"/>
          <p:cNvGrpSpPr/>
          <p:nvPr/>
        </p:nvGrpSpPr>
        <p:grpSpPr>
          <a:xfrm>
            <a:off x="399424" y="1140750"/>
            <a:ext cx="4765794" cy="430887"/>
            <a:chOff x="399424" y="768542"/>
            <a:chExt cx="4765794" cy="430887"/>
          </a:xfrm>
        </p:grpSpPr>
        <p:sp>
          <p:nvSpPr>
            <p:cNvPr id="47" name="TextBox 46"/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8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/>
                  <a:ea typeface="맑은 고딕"/>
                </a:rPr>
                <a:t>활동 목표</a:t>
              </a:r>
              <a:endParaRPr kumimoji="1" lang="ko-KR" altLang="en-US" sz="2800" b="1" spc="-150">
                <a:solidFill>
                  <a:srgbClr val="0269B3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48" name="Freeform 49"/>
            <p:cNvSpPr/>
            <p:nvPr/>
          </p:nvSpPr>
          <p:spPr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/>
              </a:pPr>
              <a:endParaRPr lang="ko-KR" altLang="en-US" b="1" spc="-150">
                <a:solidFill>
                  <a:prstClr val="black"/>
                </a:solidFill>
                <a:latin typeface="KoPubDotum Medium Regular"/>
                <a:ea typeface="KoPubDotum Medium Regular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 spc="-150"/>
          </a:p>
        </p:txBody>
      </p:sp>
      <p:sp>
        <p:nvSpPr>
          <p:cNvPr id="84" name="모서리가 둥근 직사각형 30"/>
          <p:cNvSpPr/>
          <p:nvPr/>
        </p:nvSpPr>
        <p:spPr>
          <a:xfrm>
            <a:off x="5491410" y="2425637"/>
            <a:ext cx="4895850" cy="4379330"/>
          </a:xfrm>
          <a:prstGeom prst="roundRect">
            <a:avLst>
              <a:gd name="adj" fmla="val 5294"/>
            </a:avLst>
          </a:prstGeom>
          <a:solidFill>
            <a:srgbClr val="FFFFFF">
              <a:alpha val="100000"/>
            </a:srgbClr>
          </a:solidFill>
          <a:ln w="38100" cap="flat" cmpd="sng" algn="ctr">
            <a:solidFill>
              <a:srgbClr val="404040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indent="0" algn="ctr" defTabSz="1043054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kumimoji="0" lang="ko-KR" altLang="en-US" sz="2100" b="1" i="0" u="none" strike="noStrike" kern="1200" cap="none" spc="-150" normalizeH="0" baseline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 spc="-150">
              <a:ln w="9525"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n w="9525"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n w="9525"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2614" y="600614"/>
              <a:ext cx="1413686" cy="3693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400" b="1" spc="-300" dirty="0" smtClean="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/>
                  <a:ea typeface="맑은 고딕"/>
                </a:rPr>
                <a:t>수업 열기</a:t>
              </a:r>
              <a:endParaRPr kumimoji="1" lang="ko-KR" altLang="en-US" sz="2400" b="1" spc="-300" dirty="0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atinLnBrk="0">
              <a:spcBef>
                <a:spcPts val="100"/>
              </a:spcBef>
              <a:spcAft>
                <a:spcPts val="300"/>
              </a:spcAft>
              <a:defRPr/>
            </a:pPr>
            <a:r>
              <a:rPr kumimoji="1" lang="ko-KR" altLang="en-US" sz="2400" b="1" spc="-150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/>
              </a:rPr>
              <a:t>▶ 사이버폭력 심각성 인식하기</a:t>
            </a:r>
            <a:endParaRPr kumimoji="1" lang="ko-KR" altLang="en-US" sz="2400" b="1" spc="-150">
              <a:solidFill>
                <a:srgbClr val="0269B3"/>
              </a:solidFill>
              <a:latin typeface="맑은 고딕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56516" y="1317927"/>
            <a:ext cx="9850706" cy="796623"/>
            <a:chOff x="495593" y="1317927"/>
            <a:chExt cx="9850706" cy="796623"/>
          </a:xfrm>
        </p:grpSpPr>
        <p:sp>
          <p:nvSpPr>
            <p:cNvPr id="63" name="직사각형 62"/>
            <p:cNvSpPr/>
            <p:nvPr/>
          </p:nvSpPr>
          <p:spPr>
            <a:xfrm>
              <a:off x="603739" y="1343025"/>
              <a:ext cx="9564076" cy="771525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800" b="1" spc="-300">
                  <a:ln w="9525"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/>
                  <a:cs typeface="KoPubWorld돋움체 Bold"/>
                </a:rPr>
                <a:t>[</a:t>
              </a:r>
              <a:r>
                <a:rPr lang="ko-KR" altLang="en-US" sz="2800" b="1" spc="-300">
                  <a:ln w="9525"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/>
                  <a:cs typeface="KoPubWorld돋움체 Bold"/>
                </a:rPr>
                <a:t>학교폭력 실태조사</a:t>
              </a:r>
              <a:r>
                <a:rPr lang="en-US" altLang="ko-KR" sz="2800" b="1" spc="-300">
                  <a:ln w="9525"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/>
                  <a:cs typeface="KoPubWorld돋움체 Bold"/>
                </a:rPr>
                <a:t>]</a:t>
              </a:r>
              <a:r>
                <a:rPr lang="ko-KR" altLang="en-US" sz="2800" b="1" spc="-300">
                  <a:ln w="9525"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/>
                  <a:cs typeface="KoPubWorld돋움체 Bold"/>
                </a:rPr>
                <a:t> 사이버폭력 방관자들의 이유</a:t>
              </a:r>
              <a:endParaRPr lang="EN-US" sz="2800" b="0" i="0" u="none" strike="noStrike" spc="-20"/>
            </a:p>
          </p:txBody>
        </p:sp>
        <p:pic>
          <p:nvPicPr>
            <p:cNvPr id="80" name="그림 79"/>
            <p:cNvPicPr>
              <a:picLocks noChangeAspect="1"/>
            </p:cNvPicPr>
            <p:nvPr/>
          </p:nvPicPr>
          <p:blipFill rotWithShape="1">
            <a:blip r:embed="rId3"/>
            <a:srcRect l="43610" t="13560" r="43610" b="61930"/>
            <a:stretch>
              <a:fillRect/>
            </a:stretch>
          </p:blipFill>
          <p:spPr>
            <a:xfrm>
              <a:off x="495593" y="1317927"/>
              <a:ext cx="462280" cy="431481"/>
            </a:xfrm>
            <a:prstGeom prst="rect">
              <a:avLst/>
            </a:prstGeom>
          </p:spPr>
        </p:pic>
        <p:pic>
          <p:nvPicPr>
            <p:cNvPr id="81" name="그림 80"/>
            <p:cNvPicPr>
              <a:picLocks noChangeAspect="1"/>
            </p:cNvPicPr>
            <p:nvPr/>
          </p:nvPicPr>
          <p:blipFill rotWithShape="1">
            <a:blip r:embed="rId3"/>
            <a:srcRect l="43610" t="13560" r="43610" b="61930"/>
            <a:stretch>
              <a:fillRect/>
            </a:stretch>
          </p:blipFill>
          <p:spPr>
            <a:xfrm flipH="1" flipV="1">
              <a:off x="9884019" y="1317927"/>
              <a:ext cx="462280" cy="431481"/>
            </a:xfrm>
            <a:prstGeom prst="rect">
              <a:avLst/>
            </a:prstGeom>
          </p:spPr>
        </p:pic>
      </p:grpSp>
      <p:sp>
        <p:nvSpPr>
          <p:cNvPr id="31" name="모서리가 둥근 직사각형 30"/>
          <p:cNvSpPr/>
          <p:nvPr/>
        </p:nvSpPr>
        <p:spPr>
          <a:xfrm>
            <a:off x="450850" y="2404241"/>
            <a:ext cx="4895850" cy="4379330"/>
          </a:xfrm>
          <a:prstGeom prst="roundRect">
            <a:avLst>
              <a:gd name="adj" fmla="val 5294"/>
            </a:avLst>
          </a:prstGeom>
          <a:solidFill>
            <a:schemeClr val="bg1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 spc="-150"/>
          </a:p>
        </p:txBody>
      </p:sp>
      <p:pic>
        <p:nvPicPr>
          <p:cNvPr id="82" name="그림 81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522163" y="3996655"/>
            <a:ext cx="4680520" cy="2520280"/>
          </a:xfrm>
          <a:prstGeom prst="rect">
            <a:avLst/>
          </a:prstGeom>
        </p:spPr>
      </p:pic>
      <p:pic>
        <p:nvPicPr>
          <p:cNvPr id="83" name="그림 82"/>
          <p:cNvPicPr/>
          <p:nvPr/>
        </p:nvPicPr>
        <p:blipFill rotWithShape="1">
          <a:blip r:embed="rId5">
            <a:lum/>
          </a:blip>
          <a:srcRect/>
          <a:stretch>
            <a:fillRect/>
          </a:stretch>
        </p:blipFill>
        <p:spPr>
          <a:xfrm>
            <a:off x="5614473" y="3996655"/>
            <a:ext cx="4628771" cy="2520279"/>
          </a:xfrm>
          <a:prstGeom prst="rect">
            <a:avLst/>
          </a:prstGeom>
        </p:spPr>
      </p:pic>
      <p:sp>
        <p:nvSpPr>
          <p:cNvPr id="85" name="TextBox 84"/>
          <p:cNvSpPr txBox="1"/>
          <p:nvPr/>
        </p:nvSpPr>
        <p:spPr>
          <a:xfrm>
            <a:off x="666180" y="2679149"/>
            <a:ext cx="4410597" cy="674031"/>
          </a:xfrm>
          <a:prstGeom prst="rect">
            <a:avLst/>
          </a:prstGeom>
          <a:solidFill>
            <a:srgbClr val="DAE7F1"/>
          </a:solidFill>
        </p:spPr>
        <p:txBody>
          <a:bodyPr wrap="square">
            <a:spAutoFit/>
          </a:bodyPr>
          <a:lstStyle/>
          <a:p>
            <a:pPr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b="1" i="0" u="none" strike="noStrike" spc="-20" dirty="0" err="1">
                <a:solidFill>
                  <a:srgbClr val="000000"/>
                </a:solidFill>
                <a:latin typeface="KoPub돋움체 Medium"/>
                <a:ea typeface="KoPub돋움체 Medium"/>
              </a:rPr>
              <a:t>사이버폭력</a:t>
            </a:r>
            <a:r>
              <a:rPr b="1" i="0" u="none" strike="noStrike" spc="-20" dirty="0">
                <a:solidFill>
                  <a:srgbClr val="000000"/>
                </a:solidFill>
                <a:latin typeface="KoPub돋움체 Medium"/>
                <a:ea typeface="KoPub돋움체 Medium"/>
              </a:rPr>
              <a:t> </a:t>
            </a:r>
            <a:r>
              <a:rPr b="1" i="0" u="none" strike="noStrike" spc="-20" dirty="0" err="1">
                <a:solidFill>
                  <a:srgbClr val="000000"/>
                </a:solidFill>
                <a:latin typeface="KoPub돋움체 Medium"/>
                <a:ea typeface="KoPub돋움체 Medium"/>
              </a:rPr>
              <a:t>목격</a:t>
            </a:r>
            <a:r>
              <a:rPr b="1" i="0" u="none" strike="noStrike" spc="-20" dirty="0">
                <a:solidFill>
                  <a:srgbClr val="000000"/>
                </a:solidFill>
                <a:latin typeface="KoPub돋움체 Medium"/>
                <a:ea typeface="KoPub돋움체 Medium"/>
              </a:rPr>
              <a:t> 후 </a:t>
            </a:r>
            <a:r>
              <a:rPr b="1" i="0" u="none" strike="noStrike" spc="-20" dirty="0" err="1">
                <a:solidFill>
                  <a:srgbClr val="000000"/>
                </a:solidFill>
                <a:latin typeface="KoPub돋움체 Medium"/>
                <a:ea typeface="KoPub돋움체 Medium"/>
              </a:rPr>
              <a:t>취한</a:t>
            </a:r>
            <a:r>
              <a:rPr b="1" i="0" u="none" strike="noStrike" spc="-20" dirty="0">
                <a:solidFill>
                  <a:srgbClr val="000000"/>
                </a:solidFill>
                <a:latin typeface="KoPub돋움체 Medium"/>
                <a:ea typeface="KoPub돋움체 Medium"/>
              </a:rPr>
              <a:t> </a:t>
            </a:r>
            <a:r>
              <a:rPr b="1" i="0" u="none" strike="noStrike" spc="-20" dirty="0" err="1">
                <a:solidFill>
                  <a:srgbClr val="000000"/>
                </a:solidFill>
                <a:latin typeface="KoPub돋움체 Medium"/>
                <a:ea typeface="KoPub돋움체 Medium"/>
              </a:rPr>
              <a:t>행동</a:t>
            </a:r>
            <a:r>
              <a:rPr lang="EN-US" b="1" i="0" u="none" strike="noStrike" spc="-40" dirty="0">
                <a:solidFill>
                  <a:srgbClr val="000000"/>
                </a:solidFill>
                <a:latin typeface="KoPub돋움체 Medium"/>
                <a:ea typeface="KoPub돋움체 Medium"/>
              </a:rPr>
              <a:t>(</a:t>
            </a:r>
            <a:r>
              <a:rPr b="1" i="0" u="none" strike="noStrike" spc="-20" dirty="0" err="1" smtClean="0">
                <a:solidFill>
                  <a:srgbClr val="000000"/>
                </a:solidFill>
                <a:latin typeface="KoPub돋움체 Medium"/>
                <a:ea typeface="KoPub돋움체 Medium"/>
              </a:rPr>
              <a:t>복수</a:t>
            </a:r>
            <a:r>
              <a:rPr lang="en-US" b="1" spc="-20" dirty="0">
                <a:solidFill>
                  <a:srgbClr val="000000"/>
                </a:solidFill>
                <a:latin typeface="KoPub돋움체 Medium"/>
                <a:ea typeface="KoPub돋움체 Medium"/>
              </a:rPr>
              <a:t> </a:t>
            </a:r>
            <a:r>
              <a:rPr b="1" i="0" u="none" strike="noStrike" spc="-20" dirty="0" err="1" smtClean="0">
                <a:solidFill>
                  <a:srgbClr val="000000"/>
                </a:solidFill>
                <a:latin typeface="KoPub돋움체 Medium"/>
                <a:ea typeface="KoPub돋움체 Medium"/>
              </a:rPr>
              <a:t>응답</a:t>
            </a:r>
            <a:r>
              <a:rPr lang="EN-US" b="1" i="0" u="none" strike="noStrike" spc="-40" dirty="0">
                <a:solidFill>
                  <a:srgbClr val="000000"/>
                </a:solidFill>
                <a:latin typeface="KoPub돋움체 Medium"/>
                <a:ea typeface="KoPub돋움체 Medium"/>
              </a:rPr>
              <a:t>)</a:t>
            </a:r>
            <a:endParaRPr lang="ko-KR" alt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5994772" y="2700511"/>
            <a:ext cx="3816424" cy="669434"/>
          </a:xfrm>
          <a:prstGeom prst="rect">
            <a:avLst/>
          </a:prstGeom>
          <a:solidFill>
            <a:srgbClr val="DAE7F1"/>
          </a:solidFill>
        </p:spPr>
        <p:txBody>
          <a:bodyPr wrap="square">
            <a:spAutoFit/>
          </a:bodyPr>
          <a:lstStyle/>
          <a:p>
            <a:pPr algn="just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b="1" i="0" u="none" strike="noStrike" spc="-20">
                <a:solidFill>
                  <a:srgbClr val="000000"/>
                </a:solidFill>
                <a:latin typeface="KoPub돋움체 Medium"/>
                <a:ea typeface="KoPub돋움체 Medium"/>
              </a:rPr>
              <a:t>사이버폭력 목격 후 무대응한 이유</a:t>
            </a:r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4050556" y="7092999"/>
            <a:ext cx="5866394" cy="27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fontAlgn="base" latinLnBrk="0">
              <a:lnSpc>
                <a:spcPct val="110000"/>
              </a:lnSpc>
            </a:pPr>
            <a:r>
              <a:rPr lang="ko-KR" altLang="en-US" sz="1200" kern="0" spc="-1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출처</a:t>
            </a:r>
            <a:r>
              <a:rPr lang="en-US" altLang="ko-KR" sz="1200" kern="0" spc="-1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: </a:t>
            </a:r>
            <a:r>
              <a:rPr lang="ko-KR" altLang="en-US" sz="1200" kern="0" spc="-1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방송통신위원회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, NIA</a:t>
            </a:r>
            <a:r>
              <a:rPr lang="ko-KR" altLang="en-US" sz="1200" kern="0" spc="-15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한국지능정보사회진흥원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. (2021). 2021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사이버폭력 실태조사 결과보고서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.</a:t>
            </a:r>
            <a:endParaRPr lang="en-US" altLang="ko-KR" sz="1200" kern="0" spc="-1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09600"/>
            <a:ext cx="10693399" cy="590550"/>
            <a:chOff x="1" y="609600"/>
            <a:chExt cx="10693399" cy="590550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n w="9525"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922584" cy="561768"/>
              <a:chOff x="1" y="504396"/>
              <a:chExt cx="1922584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n w="9525"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n w="9525"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01083" y="585225"/>
                <a:ext cx="1421502" cy="40011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latinLnBrk="0">
                  <a:spcBef>
                    <a:spcPts val="100"/>
                  </a:spcBef>
                  <a:spcAft>
                    <a:spcPts val="300"/>
                  </a:spcAft>
                  <a:defRPr/>
                </a:pPr>
                <a:r>
                  <a:rPr kumimoji="1" lang="ko-KR" altLang="en-US" sz="2600" b="1" spc="-300">
                    <a:ln w="9525"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/>
                    <a:ea typeface="맑은 고딕"/>
                  </a:rPr>
                  <a:t>활동하기</a:t>
                </a: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1994163" y="609600"/>
              <a:ext cx="7601009" cy="59055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241300" indent="-114300" algn="just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ko-KR" altLang="en-US" sz="2400" b="1" spc="-150" dirty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/>
                </a:rPr>
                <a:t>▶ 실태조사 결과를 참고하여 피해자의 마음 알아보기 </a:t>
              </a:r>
              <a:endParaRPr sz="2400" b="0" i="0" u="none" strike="noStrike" spc="-30" dirty="0"/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40" name="그룹 39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42" name="모서리가 둥근 직사각형 41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/>
              </a:p>
            </p:txBody>
          </p:sp>
          <p:grpSp>
            <p:nvGrpSpPr>
              <p:cNvPr id="43" name="그룹 42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4" name="그룹 43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49" name="Freeform 1857"/>
                  <p:cNvSpPr/>
                  <p:nvPr/>
                </p:nvSpPr>
                <p:spPr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quadBezTo>
                          <a:pt x="0" y="2227"/>
                          <a:pt x="0" y="2227"/>
                        </a:quadBezTo>
                        <a:quadBezTo>
                          <a:pt x="0" y="241"/>
                          <a:pt x="0" y="241"/>
                        </a:quad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  <p:sp>
                <p:nvSpPr>
                  <p:cNvPr id="50" name="Freeform 1858"/>
                  <p:cNvSpPr/>
                  <p:nvPr/>
                </p:nvSpPr>
                <p:spPr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quadBezTo>
                          <a:pt x="1732" y="2227"/>
                          <a:pt x="1732" y="2227"/>
                        </a:quadBezTo>
                        <a:quadBezTo>
                          <a:pt x="1732" y="241"/>
                          <a:pt x="1732" y="241"/>
                        </a:quad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  <p:sp>
                <p:nvSpPr>
                  <p:cNvPr id="51" name="Freeform 1859"/>
                  <p:cNvSpPr>
                    <a:spLocks noEditPoints="1"/>
                  </p:cNvSpPr>
                  <p:nvPr/>
                </p:nvSpPr>
                <p:spPr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quadBezTo>
                          <a:pt x="6" y="2096"/>
                          <a:pt x="6" y="2096"/>
                        </a:quadBezTo>
                        <a:cubicBezTo>
                          <a:pt x="3" y="2096"/>
                          <a:pt x="0" y="2093"/>
                          <a:pt x="0" y="2090"/>
                        </a:cubicBezTo>
                        <a:quadBezTo>
                          <a:pt x="0" y="104"/>
                          <a:pt x="0" y="104"/>
                        </a:quad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quadBezTo>
                          <a:pt x="3476" y="2090"/>
                          <a:pt x="3476" y="2090"/>
                        </a:quad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quadBezTo>
                          <a:pt x="3464" y="2084"/>
                          <a:pt x="3464" y="2084"/>
                        </a:quadBezTo>
                        <a:quadBezTo>
                          <a:pt x="3464" y="109"/>
                          <a:pt x="3464" y="109"/>
                        </a:quad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</p:grpSp>
            <p:grpSp>
              <p:nvGrpSpPr>
                <p:cNvPr id="45" name="그룹 44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6" name="Freeform 1857"/>
                  <p:cNvSpPr/>
                  <p:nvPr/>
                </p:nvSpPr>
                <p:spPr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quadBezTo>
                          <a:pt x="0" y="2227"/>
                          <a:pt x="0" y="2227"/>
                        </a:quadBezTo>
                        <a:quadBezTo>
                          <a:pt x="0" y="241"/>
                          <a:pt x="0" y="241"/>
                        </a:quad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  <p:sp>
                <p:nvSpPr>
                  <p:cNvPr id="47" name="Freeform 1858"/>
                  <p:cNvSpPr/>
                  <p:nvPr/>
                </p:nvSpPr>
                <p:spPr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quadBezTo>
                          <a:pt x="1732" y="2227"/>
                          <a:pt x="1732" y="2227"/>
                        </a:quadBezTo>
                        <a:quadBezTo>
                          <a:pt x="1732" y="241"/>
                          <a:pt x="1732" y="241"/>
                        </a:quad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  <p:sp>
                <p:nvSpPr>
                  <p:cNvPr id="48" name="Freeform 1859"/>
                  <p:cNvSpPr>
                    <a:spLocks noEditPoints="1"/>
                  </p:cNvSpPr>
                  <p:nvPr/>
                </p:nvSpPr>
                <p:spPr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quadBezTo>
                          <a:pt x="6" y="2096"/>
                          <a:pt x="6" y="2096"/>
                        </a:quadBezTo>
                        <a:cubicBezTo>
                          <a:pt x="3" y="2096"/>
                          <a:pt x="0" y="2093"/>
                          <a:pt x="0" y="2090"/>
                        </a:cubicBezTo>
                        <a:quadBezTo>
                          <a:pt x="0" y="104"/>
                          <a:pt x="0" y="104"/>
                        </a:quad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quadBezTo>
                          <a:pt x="3476" y="2090"/>
                          <a:pt x="3476" y="2090"/>
                        </a:quad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quadBezTo>
                          <a:pt x="3464" y="2084"/>
                          <a:pt x="3464" y="2084"/>
                        </a:quadBezTo>
                        <a:quadBezTo>
                          <a:pt x="3464" y="109"/>
                          <a:pt x="3464" y="109"/>
                        </a:quad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41" name="모서리가 둥근 직사각형 40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/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996676" y="2263941"/>
            <a:ext cx="8814520" cy="784059"/>
            <a:chOff x="3638287" y="2680363"/>
            <a:chExt cx="8814520" cy="784059"/>
          </a:xfrm>
        </p:grpSpPr>
        <p:pic>
          <p:nvPicPr>
            <p:cNvPr id="53" name="그림 52"/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54" name="직사각형 53"/>
            <p:cNvSpPr/>
            <p:nvPr/>
          </p:nvSpPr>
          <p:spPr>
            <a:xfrm>
              <a:off x="4036604" y="2680363"/>
              <a:ext cx="8416203" cy="78405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defRPr/>
              </a:pPr>
              <a:r>
                <a:rPr lang="ko-KR" altLang="en-US" sz="26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/>
                  <a:cs typeface="KoPubWorld돋움체 Bold"/>
                </a:rPr>
                <a:t>내 것이 아닌 활동지에 피해자 입장에서 방관자에게 </a:t>
              </a:r>
            </a:p>
            <a:p>
              <a:pPr latinLnBrk="0">
                <a:defRPr/>
              </a:pPr>
              <a:r>
                <a:rPr lang="ko-KR" altLang="en-US" sz="26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/>
                  <a:cs typeface="KoPubWorld돋움체 Bold"/>
                </a:rPr>
                <a:t>하고 싶은 말을 적는다</a:t>
              </a: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954212" y="3535960"/>
            <a:ext cx="8773335" cy="391538"/>
            <a:chOff x="3638287" y="2680363"/>
            <a:chExt cx="8773335" cy="391538"/>
          </a:xfrm>
        </p:grpSpPr>
        <p:pic>
          <p:nvPicPr>
            <p:cNvPr id="56" name="그림 55"/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57" name="직사각형 56"/>
            <p:cNvSpPr/>
            <p:nvPr/>
          </p:nvSpPr>
          <p:spPr>
            <a:xfrm>
              <a:off x="3995419" y="2680363"/>
              <a:ext cx="8416203" cy="39153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defRPr/>
              </a:pPr>
              <a:endParaRPr lang="ko-KR" altLang="en-US" sz="2600" b="1" spc="-150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  <a:cs typeface="KoPubWorld돋움체 Bold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996676" y="4533751"/>
            <a:ext cx="8773335" cy="399008"/>
            <a:chOff x="3638287" y="2680363"/>
            <a:chExt cx="8773335" cy="399008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0" name="직사각형 59"/>
            <p:cNvSpPr/>
            <p:nvPr/>
          </p:nvSpPr>
          <p:spPr>
            <a:xfrm>
              <a:off x="3995419" y="2680363"/>
              <a:ext cx="8416203" cy="39900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defRPr/>
              </a:pPr>
              <a:endParaRPr lang="ko-KR" altLang="en-US" sz="2600" b="1" spc="-150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  <a:cs typeface="KoPubWorld돋움체 Bold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954212" y="4505350"/>
            <a:ext cx="8848251" cy="1219497"/>
            <a:chOff x="3595823" y="1498071"/>
            <a:chExt cx="8848251" cy="1219497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>
              <a:off x="3595823" y="2387161"/>
              <a:ext cx="368827" cy="330408"/>
            </a:xfrm>
            <a:prstGeom prst="rect">
              <a:avLst/>
            </a:prstGeom>
          </p:spPr>
        </p:pic>
        <p:sp>
          <p:nvSpPr>
            <p:cNvPr id="63" name="직사각형 62"/>
            <p:cNvSpPr/>
            <p:nvPr/>
          </p:nvSpPr>
          <p:spPr>
            <a:xfrm>
              <a:off x="4027871" y="1498071"/>
              <a:ext cx="8416203" cy="400025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defRPr/>
              </a:pPr>
              <a:r>
                <a:rPr lang="ko-KR" altLang="en-US" sz="26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/>
                  <a:cs typeface="KoPubWorld돋움체 Bold"/>
                </a:rPr>
                <a:t>이와 같은 활동을 </a:t>
              </a:r>
              <a:r>
                <a:rPr lang="en-US" altLang="ko-KR" sz="26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/>
                  <a:cs typeface="KoPubWorld돋움체 Bold"/>
                </a:rPr>
                <a:t>3</a:t>
              </a:r>
              <a:r>
                <a:rPr lang="ko-KR" altLang="en-US" sz="26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/>
                  <a:cs typeface="KoPubWorld돋움체 Bold"/>
                </a:rPr>
                <a:t>회 정도 반복한다</a:t>
              </a: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386260" y="3336531"/>
            <a:ext cx="7992888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ko-KR" altLang="en-US" sz="2600" b="1" spc="-150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  <a:cs typeface="KoPubWorld돋움체 Bold"/>
              </a:rPr>
              <a:t>다 적은 학생은 상자</a:t>
            </a:r>
            <a:r>
              <a:rPr lang="en-US" altLang="ko-KR" sz="2600" b="1" spc="-150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  <a:cs typeface="KoPubWorld돋움체 Bold"/>
              </a:rPr>
              <a:t>(</a:t>
            </a:r>
            <a:r>
              <a:rPr lang="ko-KR" altLang="en-US" sz="2600" b="1" spc="-150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  <a:cs typeface="KoPubWorld돋움체 Bold"/>
              </a:rPr>
              <a:t>마음의 방</a:t>
            </a:r>
            <a:r>
              <a:rPr lang="en-US" altLang="ko-KR" sz="2600" b="1" spc="-150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  <a:cs typeface="KoPubWorld돋움체 Bold"/>
              </a:rPr>
              <a:t>)</a:t>
            </a:r>
            <a:r>
              <a:rPr lang="ko-KR" altLang="en-US" sz="2600" b="1" spc="-150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  <a:cs typeface="KoPubWorld돋움체 Bold"/>
              </a:rPr>
              <a:t>에 제출하고 교사는 이것을 다른 학생에게 무작위로 나누어 준다</a:t>
            </a:r>
            <a:endParaRPr lang="ko-KR" altLang="en-US" sz="2600" b="1" spc="-150">
              <a:solidFill>
                <a:schemeClr val="tx1">
                  <a:lumMod val="95000"/>
                  <a:lumOff val="5000"/>
                </a:schemeClr>
              </a:solidFill>
              <a:latin typeface="맑은 고딕"/>
              <a:cs typeface="KoPubWorld돋움체 Bold"/>
            </a:endParaRPr>
          </a:p>
        </p:txBody>
      </p:sp>
      <p:sp>
        <p:nvSpPr>
          <p:cNvPr id="71" name="직사각형 53"/>
          <p:cNvSpPr/>
          <p:nvPr/>
        </p:nvSpPr>
        <p:spPr>
          <a:xfrm>
            <a:off x="1394993" y="5294831"/>
            <a:ext cx="8416203" cy="78211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marL="0" indent="0" algn="l" defTabSz="1043054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2600" i="0" u="none" strike="noStrike" kern="1200" cap="none" spc="-150" normalizeH="0" baseline="0">
                <a:ln w="6350">
                  <a:solidFill>
                    <a:schemeClr val="dk1"/>
                  </a:solidFill>
                </a:ln>
                <a:solidFill>
                  <a:srgbClr val="0D0D0D"/>
                </a:solidFill>
                <a:cs typeface="KoPubWorld돋움체 Bold"/>
              </a:rPr>
              <a:t>한 명씩 앞으로 나와 활동지에 적힌 내용을 큰 소리로 읽고</a:t>
            </a:r>
          </a:p>
          <a:p>
            <a:pPr marL="0" indent="0" algn="l" defTabSz="1043054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2600" i="0" u="none" strike="noStrike" kern="1200" cap="none" spc="-150" normalizeH="0" baseline="0">
                <a:ln w="6350">
                  <a:solidFill>
                    <a:schemeClr val="dk1"/>
                  </a:solidFill>
                </a:ln>
                <a:solidFill>
                  <a:srgbClr val="0D0D0D"/>
                </a:solidFill>
                <a:cs typeface="KoPubWorld돋움체 Bold"/>
              </a:rPr>
              <a:t>방관자에게 전하는 피해자의 마음을 헤아려본다</a:t>
            </a:r>
            <a:endParaRPr kumimoji="0" lang="en-US" altLang="ko-KR" sz="2600" i="0" u="none" strike="noStrike" kern="1200" cap="none" spc="-150" normalizeH="0" baseline="0">
              <a:ln w="6350">
                <a:solidFill>
                  <a:schemeClr val="dk1"/>
                </a:solidFill>
              </a:ln>
              <a:solidFill>
                <a:srgbClr val="0D0D0D"/>
              </a:solidFill>
              <a:cs typeface="KoPubWorld돋움체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 spc="-150"/>
          </a:p>
        </p:txBody>
      </p:sp>
      <p:grpSp>
        <p:nvGrpSpPr>
          <p:cNvPr id="35" name="그룹 34"/>
          <p:cNvGrpSpPr/>
          <p:nvPr/>
        </p:nvGrpSpPr>
        <p:grpSpPr>
          <a:xfrm>
            <a:off x="283991" y="1296825"/>
            <a:ext cx="10133233" cy="779625"/>
            <a:chOff x="283991" y="1296825"/>
            <a:chExt cx="10133233" cy="779625"/>
          </a:xfrm>
        </p:grpSpPr>
        <p:sp>
          <p:nvSpPr>
            <p:cNvPr id="36" name="직사각형 35"/>
            <p:cNvSpPr/>
            <p:nvPr/>
          </p:nvSpPr>
          <p:spPr>
            <a:xfrm>
              <a:off x="517769" y="1343025"/>
              <a:ext cx="9657862" cy="733425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marL="355600" indent="-127000" algn="just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3000" b="1" spc="-30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/>
                  <a:cs typeface="KoPubWorld돋움체 Bold"/>
                </a:rPr>
                <a:t>학교폭력 목격 후 취해야 할 바람직한 행동에 대해 토의하기</a:t>
              </a:r>
              <a:endParaRPr sz="3000" b="0" i="0" u="none" strike="noStrike" spc="-50"/>
            </a:p>
          </p:txBody>
        </p:sp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3"/>
            <a:srcRect l="43610" t="13560" r="43610" b="61930"/>
            <a:stretch>
              <a:fillRect/>
            </a:stretch>
          </p:blipFill>
          <p:spPr>
            <a:xfrm>
              <a:off x="283991" y="1296825"/>
              <a:ext cx="462280" cy="431481"/>
            </a:xfrm>
            <a:prstGeom prst="rect">
              <a:avLst/>
            </a:prstGeom>
          </p:spPr>
        </p:pic>
        <p:pic>
          <p:nvPicPr>
            <p:cNvPr id="64" name="그림 63"/>
            <p:cNvPicPr>
              <a:picLocks noChangeAspect="1"/>
            </p:cNvPicPr>
            <p:nvPr/>
          </p:nvPicPr>
          <p:blipFill rotWithShape="1">
            <a:blip r:embed="rId3"/>
            <a:srcRect l="43610" t="13560" r="43610" b="61930"/>
            <a:stretch>
              <a:fillRect/>
            </a:stretch>
          </p:blipFill>
          <p:spPr>
            <a:xfrm flipH="1" flipV="1">
              <a:off x="9954944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65" name="그룹 64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66" name="그룹 65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8" name="모서리가 둥근 직사각형 67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n w="9525"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69" name="그룹 68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70" name="그룹 69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5" name="Freeform 1857"/>
                  <p:cNvSpPr/>
                  <p:nvPr/>
                </p:nvSpPr>
                <p:spPr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quadBezTo>
                          <a:pt x="0" y="2227"/>
                          <a:pt x="0" y="2227"/>
                        </a:quadBezTo>
                        <a:quadBezTo>
                          <a:pt x="0" y="241"/>
                          <a:pt x="0" y="241"/>
                        </a:quad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>
                      <a:ln w="9525"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6" name="Freeform 1858"/>
                  <p:cNvSpPr/>
                  <p:nvPr/>
                </p:nvSpPr>
                <p:spPr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quadBezTo>
                          <a:pt x="1732" y="2227"/>
                          <a:pt x="1732" y="2227"/>
                        </a:quadBezTo>
                        <a:quadBezTo>
                          <a:pt x="1732" y="241"/>
                          <a:pt x="1732" y="241"/>
                        </a:quad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>
                      <a:ln w="9525"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7" name="Freeform 1859"/>
                  <p:cNvSpPr>
                    <a:spLocks noEditPoints="1"/>
                  </p:cNvSpPr>
                  <p:nvPr/>
                </p:nvSpPr>
                <p:spPr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quadBezTo>
                          <a:pt x="6" y="2096"/>
                          <a:pt x="6" y="2096"/>
                        </a:quadBezTo>
                        <a:cubicBezTo>
                          <a:pt x="3" y="2096"/>
                          <a:pt x="0" y="2093"/>
                          <a:pt x="0" y="2090"/>
                        </a:cubicBezTo>
                        <a:quadBezTo>
                          <a:pt x="0" y="104"/>
                          <a:pt x="0" y="104"/>
                        </a:quad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quadBezTo>
                          <a:pt x="3476" y="2090"/>
                          <a:pt x="3476" y="2090"/>
                        </a:quad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quadBezTo>
                          <a:pt x="3464" y="2084"/>
                          <a:pt x="3464" y="2084"/>
                        </a:quadBezTo>
                        <a:quadBezTo>
                          <a:pt x="3464" y="109"/>
                          <a:pt x="3464" y="109"/>
                        </a:quad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>
                      <a:ln w="9525"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71" name="그룹 70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2" name="Freeform 1857"/>
                  <p:cNvSpPr/>
                  <p:nvPr/>
                </p:nvSpPr>
                <p:spPr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quadBezTo>
                          <a:pt x="0" y="2227"/>
                          <a:pt x="0" y="2227"/>
                        </a:quadBezTo>
                        <a:quadBezTo>
                          <a:pt x="0" y="241"/>
                          <a:pt x="0" y="241"/>
                        </a:quad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>
                      <a:ln w="9525"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3" name="Freeform 1858"/>
                  <p:cNvSpPr/>
                  <p:nvPr/>
                </p:nvSpPr>
                <p:spPr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quadBezTo>
                          <a:pt x="1732" y="2227"/>
                          <a:pt x="1732" y="2227"/>
                        </a:quadBezTo>
                        <a:quadBezTo>
                          <a:pt x="1732" y="241"/>
                          <a:pt x="1732" y="241"/>
                        </a:quad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>
                      <a:ln w="9525"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4" name="Freeform 1859"/>
                  <p:cNvSpPr>
                    <a:spLocks noEditPoints="1"/>
                  </p:cNvSpPr>
                  <p:nvPr/>
                </p:nvSpPr>
                <p:spPr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quadBezTo>
                          <a:pt x="6" y="2096"/>
                          <a:pt x="6" y="2096"/>
                        </a:quadBezTo>
                        <a:cubicBezTo>
                          <a:pt x="3" y="2096"/>
                          <a:pt x="0" y="2093"/>
                          <a:pt x="0" y="2090"/>
                        </a:cubicBezTo>
                        <a:quadBezTo>
                          <a:pt x="0" y="104"/>
                          <a:pt x="0" y="104"/>
                        </a:quad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quadBezTo>
                          <a:pt x="3476" y="2090"/>
                          <a:pt x="3476" y="2090"/>
                        </a:quad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quadBezTo>
                          <a:pt x="3464" y="2084"/>
                          <a:pt x="3464" y="2084"/>
                        </a:quadBezTo>
                        <a:quadBezTo>
                          <a:pt x="3464" y="109"/>
                          <a:pt x="3464" y="109"/>
                        </a:quad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>
                      <a:ln w="9525"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67" name="모서리가 둥근 직사각형 66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n w="9525"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78" name="직사각형 77"/>
          <p:cNvSpPr/>
          <p:nvPr/>
        </p:nvSpPr>
        <p:spPr>
          <a:xfrm>
            <a:off x="1151904" y="3878159"/>
            <a:ext cx="8389592" cy="903391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defRPr/>
            </a:pPr>
            <a:endParaRPr lang="ko-KR" altLang="en-US" sz="5400" b="1" spc="-150">
              <a:ln w="9525">
                <a:solidFill>
                  <a:schemeClr val="bg1">
                    <a:alpha val="0"/>
                  </a:schemeClr>
                </a:solidFill>
              </a:ln>
              <a:solidFill>
                <a:prstClr val="black"/>
              </a:solidFill>
              <a:latin typeface="맑은 고딕"/>
              <a:cs typeface="KoPubWorld돋움체 Bold"/>
            </a:endParaRPr>
          </a:p>
        </p:txBody>
      </p:sp>
      <p:pic>
        <p:nvPicPr>
          <p:cNvPr id="93" name="그림 92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5346700" y="2844527"/>
            <a:ext cx="4464496" cy="3168352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882204" y="2916535"/>
            <a:ext cx="4352736" cy="3247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300" b="1"/>
              <a:t>1.</a:t>
            </a:r>
            <a:r>
              <a:rPr lang="ko-KR" altLang="en-US" sz="2300" b="1"/>
              <a:t> 피해를 당한 사람을 위로하기</a:t>
            </a:r>
          </a:p>
          <a:p>
            <a:pPr>
              <a:defRPr/>
            </a:pPr>
            <a:endParaRPr lang="ko-KR" altLang="en-US" sz="2300" b="1"/>
          </a:p>
          <a:p>
            <a:pPr>
              <a:defRPr/>
            </a:pPr>
            <a:r>
              <a:rPr lang="en-US" altLang="ko-KR" sz="2300" b="1"/>
              <a:t>2.</a:t>
            </a:r>
            <a:r>
              <a:rPr lang="ko-KR" altLang="en-US" sz="2300" b="1"/>
              <a:t> 주변에 도움을 요청하기</a:t>
            </a:r>
          </a:p>
          <a:p>
            <a:pPr>
              <a:defRPr/>
            </a:pPr>
            <a:endParaRPr lang="ko-KR" altLang="en-US" sz="2300" b="1"/>
          </a:p>
          <a:p>
            <a:pPr>
              <a:defRPr/>
            </a:pPr>
            <a:r>
              <a:rPr lang="en-US" altLang="ko-KR" sz="2300" b="1"/>
              <a:t>3.</a:t>
            </a:r>
            <a:r>
              <a:rPr lang="ko-KR" altLang="en-US" sz="2300" b="1"/>
              <a:t> 가해자에게 그만하거나 </a:t>
            </a:r>
          </a:p>
          <a:p>
            <a:pPr>
              <a:defRPr/>
            </a:pPr>
            <a:r>
              <a:rPr lang="ko-KR" altLang="en-US" sz="2300" b="1"/>
              <a:t>   사과하도록 요구하기</a:t>
            </a:r>
          </a:p>
          <a:p>
            <a:pPr>
              <a:defRPr/>
            </a:pPr>
            <a:endParaRPr lang="ko-KR" altLang="en-US" sz="2300" b="1"/>
          </a:p>
          <a:p>
            <a:pPr>
              <a:defRPr/>
            </a:pPr>
            <a:r>
              <a:rPr lang="en-US" altLang="ko-KR" sz="2300" b="1"/>
              <a:t>4.</a:t>
            </a:r>
            <a:r>
              <a:rPr lang="ko-KR" altLang="en-US" sz="2300" b="1"/>
              <a:t> 해당 웹사이트나 상담센터 </a:t>
            </a:r>
          </a:p>
          <a:p>
            <a:pPr>
              <a:defRPr/>
            </a:pPr>
            <a:r>
              <a:rPr lang="ko-KR" altLang="en-US" sz="2300" b="1"/>
              <a:t>   또는 경찰에 신고하기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1" y="609600"/>
            <a:ext cx="10693399" cy="590550"/>
            <a:chOff x="1" y="609600"/>
            <a:chExt cx="10693399" cy="590550"/>
          </a:xfrm>
        </p:grpSpPr>
        <p:sp>
          <p:nvSpPr>
            <p:cNvPr id="31" name="직사각형 30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n w="9525"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1" y="618696"/>
              <a:ext cx="1922584" cy="561768"/>
              <a:chOff x="1" y="504396"/>
              <a:chExt cx="1922584" cy="561768"/>
            </a:xfrm>
          </p:grpSpPr>
          <p:sp>
            <p:nvSpPr>
              <p:cNvPr id="34" name="직사각형 33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n w="9525"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39" name="모서리가 둥근 직사각형 38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n w="9525"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01083" y="585225"/>
                <a:ext cx="1421502" cy="40011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latinLnBrk="0">
                  <a:spcBef>
                    <a:spcPts val="100"/>
                  </a:spcBef>
                  <a:spcAft>
                    <a:spcPts val="300"/>
                  </a:spcAft>
                  <a:defRPr/>
                </a:pPr>
                <a:r>
                  <a:rPr kumimoji="1" lang="ko-KR" altLang="en-US" sz="2600" b="1" spc="-300">
                    <a:ln w="9525"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/>
                    <a:ea typeface="맑은 고딕"/>
                  </a:rPr>
                  <a:t>활동하기</a:t>
                </a: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1994163" y="609600"/>
              <a:ext cx="7601009" cy="59055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241300" indent="-114300" algn="just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ko-KR" altLang="en-US" sz="2400" b="1" spc="-150" dirty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/>
                </a:rPr>
                <a:t>▶ 실태조사 결과를 참고하여 피해자의 마음 알아보기 </a:t>
              </a:r>
              <a:endParaRPr sz="2400" b="0" i="0" u="none" strike="noStrike" spc="-30" dirty="0"/>
            </a:p>
          </p:txBody>
        </p:sp>
      </p:grpSp>
      <p:sp>
        <p:nvSpPr>
          <p:cNvPr id="41" name="직사각형 40"/>
          <p:cNvSpPr/>
          <p:nvPr/>
        </p:nvSpPr>
        <p:spPr>
          <a:xfrm>
            <a:off x="3978548" y="7092999"/>
            <a:ext cx="5866394" cy="27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fontAlgn="base" latinLnBrk="0">
              <a:lnSpc>
                <a:spcPct val="110000"/>
              </a:lnSpc>
            </a:pPr>
            <a:r>
              <a:rPr lang="ko-KR" altLang="en-US" sz="1200" kern="0" spc="-1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출처</a:t>
            </a:r>
            <a:r>
              <a:rPr lang="en-US" altLang="ko-KR" sz="1200" kern="0" spc="-1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: </a:t>
            </a:r>
            <a:r>
              <a:rPr lang="ko-KR" altLang="en-US" sz="1200" kern="0" spc="-1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방송통신위원회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, NIA</a:t>
            </a:r>
            <a:r>
              <a:rPr lang="ko-KR" altLang="en-US" sz="1200" kern="0" spc="-15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한국지능정보사회진흥원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. (2021). 2021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사이버폭력 실태조사 결과보고서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.</a:t>
            </a:r>
            <a:endParaRPr lang="en-US" altLang="ko-KR" sz="1200" kern="0" spc="-1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n w="9525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n w="9525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latinLnBrk="0">
                  <a:spcBef>
                    <a:spcPts val="100"/>
                  </a:spcBef>
                  <a:spcAft>
                    <a:spcPts val="300"/>
                  </a:spcAft>
                  <a:defRPr/>
                </a:pPr>
                <a:r>
                  <a:rPr kumimoji="1" lang="ko-KR" altLang="en-US" sz="2600" b="1" spc="-150">
                    <a:ln w="9525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/>
                    <a:ea typeface="맑은 고딕"/>
                  </a:rPr>
                  <a:t>실천하기</a:t>
                </a: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400" b="1" spc="-150">
                  <a:ln w="9525"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/>
                </a:rPr>
                <a:t>▶ 방어자가 되기 위한 약속 나무 만들기</a:t>
              </a: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48" name="그룹 47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50" name="모서리가 둥근 직사각형 4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/>
              </a:p>
            </p:txBody>
          </p:sp>
          <p:grpSp>
            <p:nvGrpSpPr>
              <p:cNvPr id="51" name="그룹 5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2" name="그룹 5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7" name="Freeform 1857"/>
                  <p:cNvSpPr/>
                  <p:nvPr/>
                </p:nvSpPr>
                <p:spPr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quadBezTo>
                          <a:pt x="0" y="2227"/>
                          <a:pt x="0" y="2227"/>
                        </a:quadBezTo>
                        <a:quadBezTo>
                          <a:pt x="0" y="241"/>
                          <a:pt x="0" y="241"/>
                        </a:quad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  <p:sp>
                <p:nvSpPr>
                  <p:cNvPr id="58" name="Freeform 1858"/>
                  <p:cNvSpPr/>
                  <p:nvPr/>
                </p:nvSpPr>
                <p:spPr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quadBezTo>
                          <a:pt x="1732" y="2227"/>
                          <a:pt x="1732" y="2227"/>
                        </a:quadBezTo>
                        <a:quadBezTo>
                          <a:pt x="1732" y="241"/>
                          <a:pt x="1732" y="241"/>
                        </a:quad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  <p:sp>
                <p:nvSpPr>
                  <p:cNvPr id="59" name="Freeform 1859"/>
                  <p:cNvSpPr>
                    <a:spLocks noEditPoints="1"/>
                  </p:cNvSpPr>
                  <p:nvPr/>
                </p:nvSpPr>
                <p:spPr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quadBezTo>
                          <a:pt x="6" y="2096"/>
                          <a:pt x="6" y="2096"/>
                        </a:quadBezTo>
                        <a:cubicBezTo>
                          <a:pt x="3" y="2096"/>
                          <a:pt x="0" y="2093"/>
                          <a:pt x="0" y="2090"/>
                        </a:cubicBezTo>
                        <a:quadBezTo>
                          <a:pt x="0" y="104"/>
                          <a:pt x="0" y="104"/>
                        </a:quad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quadBezTo>
                          <a:pt x="3476" y="2090"/>
                          <a:pt x="3476" y="2090"/>
                        </a:quad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quadBezTo>
                          <a:pt x="3464" y="2084"/>
                          <a:pt x="3464" y="2084"/>
                        </a:quadBezTo>
                        <a:quadBezTo>
                          <a:pt x="3464" y="109"/>
                          <a:pt x="3464" y="109"/>
                        </a:quad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</p:grpSp>
            <p:grpSp>
              <p:nvGrpSpPr>
                <p:cNvPr id="53" name="그룹 52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4" name="Freeform 1857"/>
                  <p:cNvSpPr/>
                  <p:nvPr/>
                </p:nvSpPr>
                <p:spPr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quadBezTo>
                          <a:pt x="0" y="2227"/>
                          <a:pt x="0" y="2227"/>
                        </a:quadBezTo>
                        <a:quadBezTo>
                          <a:pt x="0" y="241"/>
                          <a:pt x="0" y="241"/>
                        </a:quad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  <p:sp>
                <p:nvSpPr>
                  <p:cNvPr id="55" name="Freeform 1858"/>
                  <p:cNvSpPr/>
                  <p:nvPr/>
                </p:nvSpPr>
                <p:spPr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quadBezTo>
                          <a:pt x="1732" y="2227"/>
                          <a:pt x="1732" y="2227"/>
                        </a:quadBezTo>
                        <a:quadBezTo>
                          <a:pt x="1732" y="241"/>
                          <a:pt x="1732" y="241"/>
                        </a:quad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  <p:sp>
                <p:nvSpPr>
                  <p:cNvPr id="56" name="Freeform 1859"/>
                  <p:cNvSpPr>
                    <a:spLocks noEditPoints="1"/>
                  </p:cNvSpPr>
                  <p:nvPr/>
                </p:nvSpPr>
                <p:spPr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quadBezTo>
                          <a:pt x="6" y="2096"/>
                          <a:pt x="6" y="2096"/>
                        </a:quadBezTo>
                        <a:cubicBezTo>
                          <a:pt x="3" y="2096"/>
                          <a:pt x="0" y="2093"/>
                          <a:pt x="0" y="2090"/>
                        </a:cubicBezTo>
                        <a:quadBezTo>
                          <a:pt x="0" y="104"/>
                          <a:pt x="0" y="104"/>
                        </a:quad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quadBezTo>
                          <a:pt x="3476" y="2090"/>
                          <a:pt x="3476" y="2090"/>
                        </a:quad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quadBezTo>
                          <a:pt x="3464" y="2084"/>
                          <a:pt x="3464" y="2084"/>
                        </a:quadBezTo>
                        <a:quadBezTo>
                          <a:pt x="3464" y="109"/>
                          <a:pt x="3464" y="109"/>
                        </a:quad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49" name="모서리가 둥근 직사각형 48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/>
            </a:p>
          </p:txBody>
        </p:sp>
      </p:grpSp>
      <p:sp>
        <p:nvSpPr>
          <p:cNvPr id="60" name="직사각형 59"/>
          <p:cNvSpPr/>
          <p:nvPr/>
        </p:nvSpPr>
        <p:spPr>
          <a:xfrm>
            <a:off x="1151904" y="3346713"/>
            <a:ext cx="8389592" cy="180631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defRPr/>
            </a:pPr>
            <a:r>
              <a:rPr lang="ko-KR" altLang="en-US" sz="5400" b="1" spc="-150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/>
                <a:cs typeface="KoPubWorld돋움체 Bold"/>
              </a:rPr>
              <a:t>적극적인 방어자가 되기 위한 핑거 프린트 활동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587" y="3232350"/>
            <a:ext cx="1795395" cy="3206715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3842" y="3232350"/>
            <a:ext cx="1928177" cy="320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736</Words>
  <Application>Microsoft Office PowerPoint</Application>
  <PresentationFormat>사용자 지정</PresentationFormat>
  <Paragraphs>67</Paragraphs>
  <Slides>7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7</vt:i4>
      </vt:variant>
    </vt:vector>
  </HeadingPairs>
  <TitlesOfParts>
    <vt:vector size="18" baseType="lpstr">
      <vt:lpstr>KoPubDotum Medium Regular</vt:lpstr>
      <vt:lpstr>KoPubWorld돋움체 Bold</vt:lpstr>
      <vt:lpstr>KoPub돋움체 Medium</vt:lpstr>
      <vt:lpstr>맑은 고딕</vt:lpstr>
      <vt:lpstr>Arial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>Microsoft Corporation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519</cp:revision>
  <dcterms:created xsi:type="dcterms:W3CDTF">2018-08-25T03:54:47Z</dcterms:created>
  <dcterms:modified xsi:type="dcterms:W3CDTF">2023-03-07T11:13:21Z</dcterms:modified>
  <cp:version/>
</cp:coreProperties>
</file>