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0" r:id="rId1"/>
  </p:sldMasterIdLst>
  <p:notesMasterIdLst>
    <p:notesMasterId r:id="rId13"/>
  </p:notesMasterIdLst>
  <p:handoutMasterIdLst>
    <p:handoutMasterId r:id="rId14"/>
  </p:handoutMasterIdLst>
  <p:sldIdLst>
    <p:sldId id="425" r:id="rId2"/>
    <p:sldId id="429" r:id="rId3"/>
    <p:sldId id="475" r:id="rId4"/>
    <p:sldId id="476" r:id="rId5"/>
    <p:sldId id="472" r:id="rId6"/>
    <p:sldId id="471" r:id="rId7"/>
    <p:sldId id="473" r:id="rId8"/>
    <p:sldId id="474" r:id="rId9"/>
    <p:sldId id="469" r:id="rId10"/>
    <p:sldId id="468" r:id="rId11"/>
    <p:sldId id="437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4528" autoAdjust="0"/>
  </p:normalViewPr>
  <p:slideViewPr>
    <p:cSldViewPr>
      <p:cViewPr varScale="1">
        <p:scale>
          <a:sx n="60" d="100"/>
          <a:sy n="60" d="100"/>
        </p:scale>
        <p:origin x="96" y="324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2023-03-06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‹#›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net.netwww.dorandoran.go.kr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safe182.go.kr/" TargetMode="External"/><Relationship Id="rId4" Type="http://schemas.openxmlformats.org/officeDocument/2006/relationships/hyperlink" Target="http://www.cyber.go.kr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9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월에는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학기에 안내한 학교폭력 개념 및 대처방안에 대해 다시 한번 확인하고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학교폭력사안 발생 시 도움을 받을 수 있는 기관에 대해 알아봅니다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학교폭력사안 발생 시 ‘조력자 역할’을 강조하는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학교폭력예방 캠페인 내용을 계획하는 활동을 진행합니다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901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개념 및 대응방법 안내 </a:t>
            </a:r>
          </a:p>
          <a:p>
            <a:pPr latinLnBrk="1"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유형 및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개념안내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최근경향성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강조</a:t>
            </a:r>
          </a:p>
          <a:p>
            <a:pPr latinLnBrk="1"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사전예방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대응안내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학교폭력예방 홈페이지 ‘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도란도란’안내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 latinLnBrk="1"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신고방법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안내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(117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신고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SNS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활용 등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 latinLnBrk="1"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사이버 학교폭력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도움기관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안내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경찰청 사이버수사국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안전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Dream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등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en-US" altLang="ko-K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www.edunet.netwww.dorandoran.go.kr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www.cyber.go.kr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www.safe182.go.kr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40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유형 및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개념안내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최근경향성을 강조합니다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학생들이 직접 경향성에 대해 이야기를 나누어도 좋습니다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044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515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4196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719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학교폭력예방 캠페인 내용 계획하기</a:t>
            </a:r>
          </a:p>
          <a:p>
            <a:pPr lvl="0"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발생시 적극적 방어 및 조력자 역할에 대한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 짝토론 진행</a:t>
            </a:r>
          </a:p>
          <a:p>
            <a:pPr lvl="0"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학교폭력예방 캠페인 내용 계획하기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학교폭력예방을 위한 ‘적극적 조력자’역할을 강조하는 캠페인 내용을 모둠별로 토론하여 계획하기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학생활동지 참고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온라인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오프라인 등 다양한 상황을 고려하여 캠페인 계획을 수립</a:t>
            </a:r>
          </a:p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진행시간을 고려하여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간단 활동인 로고송 만들기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플랜카드 문구만들기 등으로 대체할 수 있습니다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92723" y="1653209"/>
            <a:ext cx="9907954" cy="1074698"/>
            <a:chOff x="388327" y="1653209"/>
            <a:chExt cx="9907954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8327" y="1686548"/>
              <a:ext cx="990795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평화로운</a:t>
              </a:r>
              <a:r>
                <a:rPr kumimoji="1" lang="en-US" altLang="ko-KR" sz="4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 </a:t>
              </a:r>
              <a:r>
                <a:rPr kumimoji="1" lang="ko-KR" altLang="en-US" sz="4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공동체를 향해</a:t>
              </a:r>
              <a:r>
                <a:rPr kumimoji="1" lang="en-US" altLang="ko-KR" sz="4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, </a:t>
              </a:r>
              <a:r>
                <a:rPr kumimoji="1" lang="ko-KR" altLang="en-US" sz="4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한 걸음 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838556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191484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5" name="그룹 4"/>
          <p:cNvGrpSpPr/>
          <p:nvPr/>
        </p:nvGrpSpPr>
        <p:grpSpPr>
          <a:xfrm>
            <a:off x="3058160" y="1124931"/>
            <a:ext cx="4577080" cy="461665"/>
            <a:chOff x="3255211" y="1124931"/>
            <a:chExt cx="4577080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604058" y="1131764"/>
              <a:ext cx="3879386" cy="447998"/>
              <a:chOff x="3689700" y="1131764"/>
              <a:chExt cx="38793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9" name="자유형 48"/>
              <p:cNvSpPr/>
              <p:nvPr/>
            </p:nvSpPr>
            <p:spPr>
              <a:xfrm flipH="1">
                <a:off x="58575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0" name="자유형 49"/>
              <p:cNvSpPr/>
              <p:nvPr/>
            </p:nvSpPr>
            <p:spPr>
              <a:xfrm flipH="1">
                <a:off x="63528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1" name="자유형 50"/>
              <p:cNvSpPr/>
              <p:nvPr/>
            </p:nvSpPr>
            <p:spPr>
              <a:xfrm flipH="1">
                <a:off x="68481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3255211" y="1124931"/>
              <a:ext cx="457708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+mj-ea"/>
                  <a:ea typeface="+mj-ea"/>
                </a:rPr>
                <a:t>학교폭력 인식 및 대처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수업 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38937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학교폭력 대처의</a:t>
                </a:r>
                <a:r>
                  <a:rPr lang="en-US" altLang="ko-KR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 </a:t>
                </a: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필요성</a:t>
                </a:r>
                <a:endParaRPr lang="en-US" altLang="ko-KR" sz="2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인식하기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7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200364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marL="342900" indent="-342900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학교폭력 개념 및 대응방법 안내하기</a:t>
                </a:r>
                <a:endParaRPr lang="en-US" altLang="ko-KR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  <a:p>
                <a:pPr marL="342900" indent="-342900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pc="-15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학교폭력예방 캠페인 내용 계획하기</a:t>
                </a:r>
                <a:endParaRPr lang="ko-KR" altLang="en-US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023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모둠</a:t>
                </a: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 발표 및 소감 나누기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271282"/>
            <a:ext cx="9774731" cy="8427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개념 및 대응방법을 알아보고</a:t>
            </a:r>
            <a:r>
              <a:rPr lang="en-US" altLang="ko-KR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평화공동체 구성원으로서의 역할을 실천하도록 한다</a:t>
            </a:r>
            <a:r>
              <a:rPr lang="en-US" altLang="ko-KR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9" name="그룹 28"/>
          <p:cNvGrpSpPr/>
          <p:nvPr/>
        </p:nvGrpSpPr>
        <p:grpSpPr>
          <a:xfrm>
            <a:off x="467042" y="1873885"/>
            <a:ext cx="9762490" cy="5005485"/>
            <a:chOff x="465455" y="1483144"/>
            <a:chExt cx="9762490" cy="5311820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40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1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2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35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36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37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sp>
        <p:nvSpPr>
          <p:cNvPr id="30" name="모서리가 둥근 직사각형 29"/>
          <p:cNvSpPr/>
          <p:nvPr/>
        </p:nvSpPr>
        <p:spPr>
          <a:xfrm>
            <a:off x="330958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89" name="그룹 88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90" name="직사각형 8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91" name="그룹 9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93" name="직사각형 92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모서리가 둥근 직사각형 93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306140" y="600614"/>
                <a:ext cx="140704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latinLnBrk="0">
                  <a:spcBef>
                    <a:spcPts val="100"/>
                  </a:spcBef>
                  <a:spcAft>
                    <a:spcPts val="300"/>
                  </a:spcAft>
                  <a:defRPr/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 </a:t>
                </a: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150" dirty="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0070C0"/>
                  </a:solidFill>
                  <a:latin typeface="맑은 고딕"/>
                </a:rPr>
                <a:t>▶ 학교폭력 대처의 필요성 인식하기</a:t>
              </a:r>
            </a:p>
          </p:txBody>
        </p:sp>
      </p:grpSp>
      <p:grpSp>
        <p:nvGrpSpPr>
          <p:cNvPr id="96" name="그룹 95"/>
          <p:cNvGrpSpPr/>
          <p:nvPr/>
        </p:nvGrpSpPr>
        <p:grpSpPr>
          <a:xfrm>
            <a:off x="1587500" y="1296825"/>
            <a:ext cx="7518400" cy="640721"/>
            <a:chOff x="1587500" y="1296825"/>
            <a:chExt cx="7518400" cy="640721"/>
          </a:xfrm>
        </p:grpSpPr>
        <p:sp>
          <p:nvSpPr>
            <p:cNvPr id="97" name="직사각형 96"/>
            <p:cNvSpPr/>
            <p:nvPr/>
          </p:nvSpPr>
          <p:spPr>
            <a:xfrm>
              <a:off x="1587500" y="1445103"/>
              <a:ext cx="7518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ko-KR" altLang="en-US" sz="3200" b="1" spc="-15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학교폭력 </a:t>
              </a:r>
              <a:r>
                <a:rPr lang="ko-KR" altLang="en-US" sz="3200" b="1" spc="-150" dirty="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대처 경험 </a:t>
              </a:r>
              <a:r>
                <a:rPr lang="ko-KR" altLang="en-US" sz="3200" b="1" spc="-15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이야기하기</a:t>
              </a:r>
            </a:p>
          </p:txBody>
        </p:sp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>
              <a:off x="2220124" y="1296825"/>
              <a:ext cx="462280" cy="431481"/>
            </a:xfrm>
            <a:prstGeom prst="rect">
              <a:avLst/>
            </a:prstGeom>
          </p:spPr>
        </p:pic>
        <p:pic>
          <p:nvPicPr>
            <p:cNvPr id="99" name="그림 98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 flipH="1" flipV="1">
              <a:off x="8010996" y="1296825"/>
              <a:ext cx="462280" cy="431481"/>
            </a:xfrm>
            <a:prstGeom prst="rect">
              <a:avLst/>
            </a:prstGeom>
          </p:spPr>
        </p:pic>
      </p:grpSp>
      <p:sp>
        <p:nvSpPr>
          <p:cNvPr id="100" name="직사각형 39"/>
          <p:cNvSpPr/>
          <p:nvPr/>
        </p:nvSpPr>
        <p:spPr>
          <a:xfrm>
            <a:off x="1521044" y="2919530"/>
            <a:ext cx="7518400" cy="3016210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marL="452120" marR="0" indent="-457200" algn="just" fontAlgn="ctr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altLang="ko-KR" sz="2800" b="1" kern="0" spc="-5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2~3</a:t>
            </a:r>
            <a:r>
              <a:rPr lang="ko-KR" altLang="en-US" sz="2800" b="1" kern="0" spc="-5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인이 한 팀이 되어 학교폭력 대처 사례에 대해 이야기 나눔</a:t>
            </a:r>
            <a:endParaRPr lang="en-US" altLang="ko-KR" sz="2800" b="1" kern="0" spc="-50" dirty="0">
              <a:solidFill>
                <a:srgbClr val="000000"/>
              </a:solidFill>
              <a:effectLst/>
              <a:latin typeface="함초롬돋움" panose="020B0604000101010101" pitchFamily="50" charset="-127"/>
              <a:ea typeface="함초롬돋움" panose="020B0604000101010101" pitchFamily="50" charset="-127"/>
            </a:endParaRPr>
          </a:p>
          <a:p>
            <a:pPr marL="452120" marR="0" indent="-457200" algn="just" fontAlgn="ctr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ko-KR" altLang="en-US" sz="2800" b="1" kern="0" spc="-50" dirty="0">
              <a:solidFill>
                <a:srgbClr val="000000"/>
              </a:solidFill>
              <a:effectLst/>
              <a:latin typeface="KoPub돋움체 Light" panose="02020603020101020101" pitchFamily="18" charset="-127"/>
            </a:endParaRPr>
          </a:p>
          <a:p>
            <a:pPr marL="452120" marR="0" indent="-457200" algn="just" fontAlgn="ctr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o-KR" altLang="en-US" sz="2800" b="1" kern="0" spc="-5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학교폭력 신고 및 대처에 도움이 되었던 기관  </a:t>
            </a:r>
            <a:endParaRPr lang="en-US" altLang="ko-KR" sz="2800" b="1" kern="0" spc="-50" dirty="0">
              <a:solidFill>
                <a:srgbClr val="000000"/>
              </a:solidFill>
              <a:effectLst/>
              <a:latin typeface="함초롬돋움" panose="020B0604000101010101" pitchFamily="50" charset="-127"/>
              <a:ea typeface="함초롬돋움" panose="020B0604000101010101" pitchFamily="50" charset="-127"/>
            </a:endParaRPr>
          </a:p>
          <a:p>
            <a:pPr marR="0" algn="just" fontAlgn="ctr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800" b="1" kern="0" spc="-5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</a:rPr>
              <a:t>    </a:t>
            </a:r>
            <a:r>
              <a:rPr lang="ko-KR" altLang="en-US" sz="2800" b="1" kern="0" spc="-5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정보에 대해 이야기 나눔</a:t>
            </a:r>
            <a:endParaRPr lang="ko-KR" altLang="en-US" sz="2800" b="1" kern="0" spc="-50" dirty="0">
              <a:solidFill>
                <a:srgbClr val="000000"/>
              </a:solidFill>
              <a:effectLst/>
              <a:latin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19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9" name="그룹 28"/>
          <p:cNvGrpSpPr/>
          <p:nvPr/>
        </p:nvGrpSpPr>
        <p:grpSpPr>
          <a:xfrm>
            <a:off x="467042" y="1873885"/>
            <a:ext cx="9762490" cy="5005485"/>
            <a:chOff x="465455" y="1483144"/>
            <a:chExt cx="9762490" cy="5311820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40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1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2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35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36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37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sp>
        <p:nvSpPr>
          <p:cNvPr id="30" name="모서리가 둥근 직사각형 29"/>
          <p:cNvSpPr/>
          <p:nvPr/>
        </p:nvSpPr>
        <p:spPr>
          <a:xfrm>
            <a:off x="330958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8" name="직사각형 5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1" name="직사각형 6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</a:t>
                </a: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맑은 고딕" panose="020B0503020000020004" pitchFamily="50" charset="-127"/>
                </a:rPr>
                <a:t>학교폭력 피해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맑은 고딕" panose="020B0503020000020004" pitchFamily="50" charset="-127"/>
                </a:rPr>
                <a:t>발생 시 도움 받을 수 있는 기관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991039" y="1296825"/>
            <a:ext cx="8752109" cy="638022"/>
            <a:chOff x="991039" y="1296825"/>
            <a:chExt cx="8752109" cy="638022"/>
          </a:xfrm>
        </p:grpSpPr>
        <p:sp>
          <p:nvSpPr>
            <p:cNvPr id="65" name="직사각형 64"/>
            <p:cNvSpPr/>
            <p:nvPr/>
          </p:nvSpPr>
          <p:spPr>
            <a:xfrm>
              <a:off x="1103923" y="1442404"/>
              <a:ext cx="8485554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 관련 사안 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– 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도움 받을 수 있는 기관</a:t>
              </a:r>
            </a:p>
          </p:txBody>
        </p:sp>
        <p:pic>
          <p:nvPicPr>
            <p:cNvPr id="66" name="그림 6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991039" y="1296825"/>
              <a:ext cx="462280" cy="431481"/>
            </a:xfrm>
            <a:prstGeom prst="rect">
              <a:avLst/>
            </a:prstGeom>
          </p:spPr>
        </p:pic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280868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68" name="그룹 67"/>
          <p:cNvGrpSpPr/>
          <p:nvPr/>
        </p:nvGrpSpPr>
        <p:grpSpPr>
          <a:xfrm>
            <a:off x="996677" y="2658198"/>
            <a:ext cx="8627383" cy="338554"/>
            <a:chOff x="996677" y="3071816"/>
            <a:chExt cx="8627383" cy="338554"/>
          </a:xfrm>
        </p:grpSpPr>
        <p:pic>
          <p:nvPicPr>
            <p:cNvPr id="69" name="그림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70" name="직사각형 69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 긴급전화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1388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996677" y="3134936"/>
            <a:ext cx="8627383" cy="338554"/>
            <a:chOff x="996677" y="3071816"/>
            <a:chExt cx="8627383" cy="338554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73" name="직사각형 72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ONE-STOP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지원센터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117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996677" y="3580413"/>
            <a:ext cx="8874154" cy="677108"/>
            <a:chOff x="996677" y="3071816"/>
            <a:chExt cx="8874154" cy="677108"/>
          </a:xfrm>
        </p:grpSpPr>
        <p:pic>
          <p:nvPicPr>
            <p:cNvPr id="75" name="그림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76" name="직사각형 75"/>
            <p:cNvSpPr/>
            <p:nvPr/>
          </p:nvSpPr>
          <p:spPr>
            <a:xfrm>
              <a:off x="1316681" y="3071816"/>
              <a:ext cx="8554150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청소년폭력예방재단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02) </a:t>
              </a:r>
              <a:r>
                <a:rPr lang="en-US" altLang="ko-KR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585-0098 </a:t>
              </a:r>
            </a:p>
            <a:p>
              <a:pPr latinLnBrk="0"/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SOS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지원단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1588-9128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996677" y="4378181"/>
            <a:ext cx="8627383" cy="338554"/>
            <a:chOff x="996677" y="3071816"/>
            <a:chExt cx="8627383" cy="338554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79" name="직사각형 78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청소년상담복지센터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집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학교근처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996677" y="5145080"/>
            <a:ext cx="8627383" cy="338554"/>
            <a:chOff x="996677" y="3071816"/>
            <a:chExt cx="8627383" cy="338554"/>
          </a:xfrm>
        </p:grpSpPr>
        <p:pic>
          <p:nvPicPr>
            <p:cNvPr id="81" name="그림 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82" name="직사각형 81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경찰청 사이버 안전국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www.cyber.go.kr 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996677" y="5629634"/>
            <a:ext cx="8627383" cy="338554"/>
            <a:chOff x="996677" y="3071816"/>
            <a:chExt cx="8627383" cy="338554"/>
          </a:xfrm>
        </p:grpSpPr>
        <p:pic>
          <p:nvPicPr>
            <p:cNvPr id="84" name="그림 8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85" name="직사각형 84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 </a:t>
              </a:r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사이버상담센터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www.cyber1388.kr</a:t>
              </a: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996677" y="6106373"/>
            <a:ext cx="8627383" cy="338554"/>
            <a:chOff x="996677" y="3071816"/>
            <a:chExt cx="8627383" cy="338554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88" name="직사각형 87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 상담 전화와 문자 상담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지역번호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+1388, #1388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66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직사각형 13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5" name="그룹 84"/>
          <p:cNvGrpSpPr/>
          <p:nvPr/>
        </p:nvGrpSpPr>
        <p:grpSpPr>
          <a:xfrm>
            <a:off x="1103923" y="1296825"/>
            <a:ext cx="8485554" cy="638022"/>
            <a:chOff x="1103923" y="1296825"/>
            <a:chExt cx="8485554" cy="638022"/>
          </a:xfrm>
        </p:grpSpPr>
        <p:sp>
          <p:nvSpPr>
            <p:cNvPr id="86" name="직사각형 85"/>
            <p:cNvSpPr/>
            <p:nvPr/>
          </p:nvSpPr>
          <p:spPr>
            <a:xfrm>
              <a:off x="1103923" y="1442404"/>
              <a:ext cx="8485554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학교폭력예방법 제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조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정의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endPara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818308" y="1296825"/>
              <a:ext cx="462280" cy="431481"/>
            </a:xfrm>
            <a:prstGeom prst="rect">
              <a:avLst/>
            </a:prstGeom>
          </p:spPr>
        </p:pic>
        <p:pic>
          <p:nvPicPr>
            <p:cNvPr id="88" name="그림 8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44304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124" name="그룹 123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25" name="직사각형 124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28" name="직사각형 12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9" name="모서리가 둥근 직사각형 12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 개념 및 대응방법 안내하기</a:t>
              </a: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1577270" y="2009807"/>
            <a:ext cx="7538860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 법에서 사용하는 용어의 정의는 다음 각 호와 같습니다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57" name="그룹 56"/>
          <p:cNvGrpSpPr/>
          <p:nvPr/>
        </p:nvGrpSpPr>
        <p:grpSpPr>
          <a:xfrm>
            <a:off x="467042" y="2211754"/>
            <a:ext cx="9762490" cy="4667616"/>
            <a:chOff x="465455" y="1483144"/>
            <a:chExt cx="9762490" cy="5311820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61" name="그룹 60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9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9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9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62" name="그룹 61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6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73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91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sp>
        <p:nvSpPr>
          <p:cNvPr id="96" name="타원 95"/>
          <p:cNvSpPr/>
          <p:nvPr/>
        </p:nvSpPr>
        <p:spPr>
          <a:xfrm>
            <a:off x="1123578" y="2844800"/>
            <a:ext cx="1128070" cy="1128068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2400" b="1" spc="-8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7" name="타원 96"/>
          <p:cNvSpPr/>
          <p:nvPr/>
        </p:nvSpPr>
        <p:spPr>
          <a:xfrm>
            <a:off x="1123578" y="4156041"/>
            <a:ext cx="1128070" cy="112806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2400" b="1" spc="-8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타원 97"/>
          <p:cNvSpPr/>
          <p:nvPr/>
        </p:nvSpPr>
        <p:spPr>
          <a:xfrm>
            <a:off x="1123578" y="5436021"/>
            <a:ext cx="1128070" cy="1128068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2400" b="1" spc="-8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2355417" y="2916392"/>
            <a:ext cx="7538860" cy="98488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학교폭력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”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이란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학교내외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에서 학생을 대상으로 발생한 상해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폭행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감금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협박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약취ㆍ유인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명예훼손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모욕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공갈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강요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강제적인 심부름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 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정보통신망을 이용한 음란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폭력 정보 등에 의하여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신체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정신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또는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재산상의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피해를 수반하는 행위를 말합니다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2355417" y="4350743"/>
            <a:ext cx="7538860" cy="73866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”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이란 학교내외에서 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2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 이상의 학생들이 특정인이나 특정집단의 학생들을 대상으로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지속적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이거나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반복적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으로 신체적 또는 심리적 공격을 가하여 상대방이 고통을 느끼도록 하는 일체의 행위를 말합니다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2355417" y="5507613"/>
            <a:ext cx="7538860" cy="98488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 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이란 인터넷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휴대전화 등 정보통신기기를 이용하여 학생들이 특정 학생들을 대상으로 지속적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반복적으로 심리적 공격을 가하거나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특정 학생과 관련된 개인정보 또는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허위사실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유포하여 상대방이 고통을 느끼도록 하는 일체의 행위를 말합니다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4929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직사각형 13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5" name="그룹 84"/>
          <p:cNvGrpSpPr/>
          <p:nvPr/>
        </p:nvGrpSpPr>
        <p:grpSpPr>
          <a:xfrm>
            <a:off x="1103923" y="1296825"/>
            <a:ext cx="8485554" cy="638022"/>
            <a:chOff x="1103923" y="1296825"/>
            <a:chExt cx="8485554" cy="638022"/>
          </a:xfrm>
        </p:grpSpPr>
        <p:sp>
          <p:nvSpPr>
            <p:cNvPr id="86" name="직사각형 85"/>
            <p:cNvSpPr/>
            <p:nvPr/>
          </p:nvSpPr>
          <p:spPr>
            <a:xfrm>
              <a:off x="1103923" y="1442404"/>
              <a:ext cx="8485554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이렇게 대처하세요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  <a:endPara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394372" y="1296825"/>
              <a:ext cx="462280" cy="431481"/>
            </a:xfrm>
            <a:prstGeom prst="rect">
              <a:avLst/>
            </a:prstGeom>
          </p:spPr>
        </p:pic>
        <p:pic>
          <p:nvPicPr>
            <p:cNvPr id="88" name="그림 8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836748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124" name="그룹 123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25" name="직사각형 124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28" name="직사각형 12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9" name="모서리가 둥근 직사각형 12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 개념 및 대응방법 안내하기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467042" y="1728307"/>
            <a:ext cx="9762490" cy="5151064"/>
            <a:chOff x="465455" y="1483144"/>
            <a:chExt cx="9762490" cy="5311820"/>
          </a:xfrm>
        </p:grpSpPr>
        <p:sp>
          <p:nvSpPr>
            <p:cNvPr id="58" name="모서리가 둥근 직사각형 57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61" name="그룹 60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9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9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9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62" name="그룹 61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6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73" name="Freeform 1858"/>
                <p:cNvSpPr>
                  <a:spLocks/>
                </p:cNvSpPr>
                <p:nvPr/>
              </p:nvSpPr>
              <p:spPr bwMode="auto">
                <a:xfrm>
                  <a:off x="5310155" y="1876428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91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CB7558A2-735B-4B9E-92DB-4911659929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351" t="22876" r="15986" b="5240"/>
          <a:stretch/>
        </p:blipFill>
        <p:spPr>
          <a:xfrm>
            <a:off x="3081118" y="2628503"/>
            <a:ext cx="4641846" cy="3991392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CC4F2BD4-9B82-3385-FADB-725CBA94A21C}"/>
              </a:ext>
            </a:extLst>
          </p:cNvPr>
          <p:cNvSpPr/>
          <p:nvPr/>
        </p:nvSpPr>
        <p:spPr>
          <a:xfrm>
            <a:off x="4885483" y="6830235"/>
            <a:ext cx="5346700" cy="2627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*출처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도란도란 학교폭력예방교육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-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학교폭력 징후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/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맑은 고딕" panose="020B0503020000020004" pitchFamily="50" charset="-127"/>
              </a:rPr>
              <a:t>대처</a:t>
            </a:r>
            <a:endParaRPr lang="en-US" altLang="ko-KR" sz="1100" kern="0" spc="-1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290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직사각형 13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24" name="그룹 123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25" name="직사각형 124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28" name="직사각형 12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9" name="모서리가 둥근 직사각형 12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 개념 및 대응방법 안내하기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128720" y="1296825"/>
            <a:ext cx="2482413" cy="638022"/>
            <a:chOff x="4128720" y="1296825"/>
            <a:chExt cx="2482413" cy="638022"/>
          </a:xfrm>
        </p:grpSpPr>
        <p:sp>
          <p:nvSpPr>
            <p:cNvPr id="33" name="직사각형 32"/>
            <p:cNvSpPr/>
            <p:nvPr/>
          </p:nvSpPr>
          <p:spPr>
            <a:xfrm>
              <a:off x="4292600" y="1442404"/>
              <a:ext cx="21082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신고 방법</a:t>
              </a: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128720" y="1296825"/>
              <a:ext cx="462280" cy="4314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148853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36" name="그룹 35"/>
          <p:cNvGrpSpPr/>
          <p:nvPr/>
        </p:nvGrpSpPr>
        <p:grpSpPr>
          <a:xfrm>
            <a:off x="330958" y="1610682"/>
            <a:ext cx="10031484" cy="5409238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965404" y="2475195"/>
            <a:ext cx="3445192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교내 신고 방법</a:t>
            </a:r>
          </a:p>
        </p:txBody>
      </p:sp>
      <p:grpSp>
        <p:nvGrpSpPr>
          <p:cNvPr id="50" name="그룹 49"/>
          <p:cNvGrpSpPr/>
          <p:nvPr/>
        </p:nvGrpSpPr>
        <p:grpSpPr>
          <a:xfrm>
            <a:off x="996677" y="3133558"/>
            <a:ext cx="8780369" cy="993861"/>
            <a:chOff x="996677" y="3172634"/>
            <a:chExt cx="8780369" cy="993861"/>
          </a:xfrm>
        </p:grpSpPr>
        <p:grpSp>
          <p:nvGrpSpPr>
            <p:cNvPr id="51" name="그룹 50"/>
            <p:cNvGrpSpPr/>
            <p:nvPr/>
          </p:nvGrpSpPr>
          <p:grpSpPr>
            <a:xfrm>
              <a:off x="996677" y="3172634"/>
              <a:ext cx="1168185" cy="325377"/>
              <a:chOff x="996677" y="3071816"/>
              <a:chExt cx="1168185" cy="3253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54" name="직사각형 53"/>
              <p:cNvSpPr/>
              <p:nvPr/>
            </p:nvSpPr>
            <p:spPr>
              <a:xfrm>
                <a:off x="1316681" y="3071816"/>
                <a:ext cx="848181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구두</a:t>
                </a:r>
                <a:endPara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52" name="직사각형 51"/>
            <p:cNvSpPr/>
            <p:nvPr/>
          </p:nvSpPr>
          <p:spPr>
            <a:xfrm>
              <a:off x="1316681" y="3586849"/>
              <a:ext cx="8460365" cy="57964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marL="180000" indent="-180000" latinLnBrk="0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피해학생</a:t>
              </a:r>
              <a:r>
                <a:rPr lang="en-US" altLang="ko-KR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목격학생</a:t>
              </a:r>
              <a:r>
                <a:rPr lang="en-US" altLang="ko-KR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보호자 등이 직접 교사에게 말하는 경우</a:t>
              </a:r>
              <a:endPara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  <a:p>
              <a:pPr marL="180000" indent="-180000" latinLnBrk="0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교사가 개별적인 학생 상담을 통해 파악한 경우</a:t>
              </a:r>
              <a:endPara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996677" y="4324586"/>
            <a:ext cx="8780369" cy="968213"/>
            <a:chOff x="996677" y="3172634"/>
            <a:chExt cx="8780369" cy="968213"/>
          </a:xfrm>
        </p:grpSpPr>
        <p:grpSp>
          <p:nvGrpSpPr>
            <p:cNvPr id="60" name="그룹 59"/>
            <p:cNvGrpSpPr/>
            <p:nvPr/>
          </p:nvGrpSpPr>
          <p:grpSpPr>
            <a:xfrm>
              <a:off x="996677" y="3172634"/>
              <a:ext cx="1590215" cy="325377"/>
              <a:chOff x="996677" y="3071816"/>
              <a:chExt cx="1590215" cy="325377"/>
            </a:xfrm>
          </p:grpSpPr>
          <p:pic>
            <p:nvPicPr>
              <p:cNvPr id="65" name="그림 6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66" name="직사각형 65"/>
              <p:cNvSpPr/>
              <p:nvPr/>
            </p:nvSpPr>
            <p:spPr>
              <a:xfrm>
                <a:off x="1316681" y="3071816"/>
                <a:ext cx="1270211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신고함</a:t>
                </a:r>
                <a:endPara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64" name="직사각형 63"/>
            <p:cNvSpPr/>
            <p:nvPr/>
          </p:nvSpPr>
          <p:spPr>
            <a:xfrm>
              <a:off x="1316681" y="3586849"/>
              <a:ext cx="8460365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marL="180000" indent="-180000" latinLnBrk="0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일정한 장소에 학교폭력 신고함을 설치하고 이를 안내한다</a:t>
              </a:r>
              <a:r>
                <a:rPr lang="en-US" altLang="ko-KR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신고 학생이 신고서를 넣는 행위가 목격되는 것을 두려워 할 수 있으므로</a:t>
              </a:r>
              <a:r>
                <a:rPr lang="en-US" altLang="ko-KR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이를 고려하여 신고함의 위치를 정한다</a:t>
              </a:r>
              <a:r>
                <a:rPr lang="en-US" altLang="ko-KR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996677" y="5508823"/>
            <a:ext cx="8780369" cy="968213"/>
            <a:chOff x="996677" y="3172634"/>
            <a:chExt cx="8780369" cy="968213"/>
          </a:xfrm>
        </p:grpSpPr>
        <p:grpSp>
          <p:nvGrpSpPr>
            <p:cNvPr id="68" name="그룹 67"/>
            <p:cNvGrpSpPr/>
            <p:nvPr/>
          </p:nvGrpSpPr>
          <p:grpSpPr>
            <a:xfrm>
              <a:off x="996677" y="3172634"/>
              <a:ext cx="2395200" cy="325377"/>
              <a:chOff x="996677" y="3071816"/>
              <a:chExt cx="2395200" cy="325377"/>
            </a:xfrm>
          </p:grpSpPr>
          <p:pic>
            <p:nvPicPr>
              <p:cNvPr id="70" name="그림 6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71" name="직사각형 70"/>
              <p:cNvSpPr/>
              <p:nvPr/>
            </p:nvSpPr>
            <p:spPr>
              <a:xfrm>
                <a:off x="1316681" y="3071816"/>
                <a:ext cx="2075196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설문조사</a:t>
                </a:r>
                <a:endPara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69" name="직사각형 68"/>
            <p:cNvSpPr/>
            <p:nvPr/>
          </p:nvSpPr>
          <p:spPr>
            <a:xfrm>
              <a:off x="1316681" y="3586849"/>
              <a:ext cx="8460365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marL="180000" indent="-180000" latinLnBrk="0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모든 학생에게 신고 기회를 부여하여 심도 있는 정보를 얻기 위해 설문지 조사를 실시할 수 있다</a:t>
              </a:r>
              <a:r>
                <a:rPr lang="en-US" altLang="ko-KR" sz="1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0606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직사각형 13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24" name="그룹 123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25" name="직사각형 124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28" name="직사각형 12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9" name="모서리가 둥근 직사각형 12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 개념 및 대응방법 안내하기</a:t>
              </a: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57" name="그룹 5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9" name="모서리가 둥근 직사각형 5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1" name="그룹 6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2" name="그룹 6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3" name="그룹 6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8" name="모서리가 둥근 직사각형 5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996678" y="2510624"/>
            <a:ext cx="6154400" cy="276999"/>
            <a:chOff x="996678" y="2510624"/>
            <a:chExt cx="6154400" cy="276999"/>
          </a:xfrm>
        </p:grpSpPr>
        <p:pic>
          <p:nvPicPr>
            <p:cNvPr id="79" name="그림 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8" y="2527026"/>
              <a:ext cx="272588" cy="244194"/>
            </a:xfrm>
            <a:prstGeom prst="rect">
              <a:avLst/>
            </a:prstGeom>
          </p:spPr>
        </p:pic>
        <p:sp>
          <p:nvSpPr>
            <p:cNvPr id="80" name="직사각형 79"/>
            <p:cNvSpPr/>
            <p:nvPr/>
          </p:nvSpPr>
          <p:spPr>
            <a:xfrm>
              <a:off x="1213731" y="2510624"/>
              <a:ext cx="5937347" cy="27699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온라인에서 개인정보 보호하기</a:t>
              </a:r>
              <a:endPara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81" name="직사각형 80"/>
          <p:cNvSpPr/>
          <p:nvPr/>
        </p:nvSpPr>
        <p:spPr>
          <a:xfrm>
            <a:off x="1230712" y="2867837"/>
            <a:ext cx="8460365" cy="74379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계정관리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정기적으로 비밀번호 변경하기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게시물 업로드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개인정보 올리지 않기 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(ex.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이름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나이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학교정보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집주소 등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</a:p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확인되지 않은 링크에 접속하지 않기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82" name="그룹 81"/>
          <p:cNvGrpSpPr/>
          <p:nvPr/>
        </p:nvGrpSpPr>
        <p:grpSpPr>
          <a:xfrm>
            <a:off x="996678" y="3682540"/>
            <a:ext cx="6154400" cy="276999"/>
            <a:chOff x="996678" y="3839239"/>
            <a:chExt cx="6154400" cy="276999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8" y="3855641"/>
              <a:ext cx="272588" cy="244194"/>
            </a:xfrm>
            <a:prstGeom prst="rect">
              <a:avLst/>
            </a:prstGeom>
          </p:spPr>
        </p:pic>
        <p:sp>
          <p:nvSpPr>
            <p:cNvPr id="84" name="직사각형 83"/>
            <p:cNvSpPr/>
            <p:nvPr/>
          </p:nvSpPr>
          <p:spPr>
            <a:xfrm>
              <a:off x="1213731" y="3839239"/>
              <a:ext cx="5937347" cy="27699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SNS</a:t>
              </a:r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활동 시</a:t>
              </a:r>
              <a:r>
                <a:rPr lang="en-US" altLang="ko-KR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주의사항</a:t>
              </a:r>
              <a:endPara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>
            <a:off x="1230712" y="4039753"/>
            <a:ext cx="8460365" cy="100027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온라인에서 만난 관계는 신중하게 대하기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모르는 사람에게 개인정보 알려주지 않기 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(ex.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이름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나이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연락처 등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</a:p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오픈 채팅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5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친구 추가 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없이 접속할 수 있는 채팅방</a:t>
            </a:r>
            <a:r>
              <a:rPr lang="en-US" altLang="ko-KR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에서 신상을 알 수 있는 사진 등을 공유하지 않기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금품이나 무리한 요구를 할 경우에는 단호하게 거절하기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86" name="그룹 85"/>
          <p:cNvGrpSpPr/>
          <p:nvPr/>
        </p:nvGrpSpPr>
        <p:grpSpPr>
          <a:xfrm>
            <a:off x="996678" y="5152223"/>
            <a:ext cx="6154400" cy="276999"/>
            <a:chOff x="996678" y="5347608"/>
            <a:chExt cx="6154400" cy="276999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8" y="5364010"/>
              <a:ext cx="272588" cy="244194"/>
            </a:xfrm>
            <a:prstGeom prst="rect">
              <a:avLst/>
            </a:prstGeom>
          </p:spPr>
        </p:pic>
        <p:sp>
          <p:nvSpPr>
            <p:cNvPr id="88" name="직사각형 87"/>
            <p:cNvSpPr/>
            <p:nvPr/>
          </p:nvSpPr>
          <p:spPr>
            <a:xfrm>
              <a:off x="1213731" y="5347608"/>
              <a:ext cx="5937347" cy="27699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 범죄 발생시</a:t>
              </a:r>
              <a:r>
                <a:rPr lang="en-US" altLang="ko-KR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1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대처요령</a:t>
              </a:r>
              <a:endPara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89" name="직사각형 88"/>
          <p:cNvSpPr/>
          <p:nvPr/>
        </p:nvSpPr>
        <p:spPr>
          <a:xfrm>
            <a:off x="1230712" y="5470359"/>
            <a:ext cx="8460365" cy="2308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180000" indent="-180000" latinLnBrk="0">
              <a:spcAft>
                <a:spcPts val="200"/>
              </a:spcAft>
              <a:buFont typeface="+mj-lt"/>
              <a:buAutoNum type="arabicPeriod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증거자료 모으기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465174" y="5751713"/>
            <a:ext cx="8460365" cy="394980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144000" indent="-144000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 폭력의 경우 해당 내용을 캡처</a:t>
            </a:r>
            <a:r>
              <a:rPr lang="en-US" altLang="ko-KR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저장하는 등 증거를 확보합니다</a:t>
            </a:r>
            <a:endParaRPr lang="en-US" altLang="ko-KR" sz="12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marL="144000" indent="-144000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증거자료에 포함되어야 할 사항</a:t>
            </a:r>
            <a:r>
              <a:rPr lang="en-US" altLang="ko-KR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사이트 이름</a:t>
            </a:r>
            <a:r>
              <a:rPr lang="en-US" altLang="ko-KR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URL(</a:t>
            </a: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해당 페이지 인터넷 주소</a:t>
            </a:r>
            <a:r>
              <a:rPr lang="en-US" altLang="ko-KR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</a:t>
            </a: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날짜</a:t>
            </a:r>
            <a:r>
              <a:rPr lang="en-US" altLang="ko-KR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작성자 </a:t>
            </a:r>
            <a:r>
              <a:rPr lang="en-US" altLang="ko-KR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ID, </a:t>
            </a: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문제 게시물</a:t>
            </a:r>
            <a:endParaRPr lang="en-US" altLang="ko-KR" sz="12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230712" y="6205005"/>
            <a:ext cx="8460365" cy="2308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180000" indent="-180000" latinLnBrk="0">
              <a:spcAft>
                <a:spcPts val="200"/>
              </a:spcAft>
              <a:buFont typeface="+mj-lt"/>
              <a:buAutoNum type="arabicPeriod" startAt="2"/>
            </a:pPr>
            <a:r>
              <a:rPr lang="ko-KR" altLang="en-US" sz="15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신고처</a:t>
            </a:r>
            <a:endParaRPr lang="en-US" altLang="ko-KR" sz="15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465174" y="6486359"/>
            <a:ext cx="8460365" cy="18466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144000" indent="-144000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경찰청 사이버 안전국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(https://cyberbureau.police.go.kr/)</a:t>
            </a:r>
          </a:p>
        </p:txBody>
      </p:sp>
      <p:pic>
        <p:nvPicPr>
          <p:cNvPr id="93" name="그림 92">
            <a:extLst>
              <a:ext uri="{FF2B5EF4-FFF2-40B4-BE49-F238E27FC236}">
                <a16:creationId xmlns:a16="http://schemas.microsoft.com/office/drawing/2014/main" id="{00A627F9-FC62-4501-8602-65B496A303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32" t="19707" r="57975" b="74559"/>
          <a:stretch/>
        </p:blipFill>
        <p:spPr>
          <a:xfrm>
            <a:off x="4236855" y="2498509"/>
            <a:ext cx="576505" cy="294863"/>
          </a:xfrm>
          <a:prstGeom prst="rect">
            <a:avLst/>
          </a:prstGeom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00A627F9-FC62-4501-8602-65B496A303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14" t="44082" r="59475" b="49866"/>
          <a:stretch/>
        </p:blipFill>
        <p:spPr>
          <a:xfrm>
            <a:off x="3477847" y="3654070"/>
            <a:ext cx="1030653" cy="311220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00A627F9-FC62-4501-8602-65B496A303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2" t="70119" r="93914" b="24426"/>
          <a:stretch/>
        </p:blipFill>
        <p:spPr>
          <a:xfrm>
            <a:off x="4044950" y="5118380"/>
            <a:ext cx="406400" cy="280499"/>
          </a:xfrm>
          <a:prstGeom prst="rect">
            <a:avLst/>
          </a:prstGeom>
        </p:spPr>
      </p:pic>
      <p:grpSp>
        <p:nvGrpSpPr>
          <p:cNvPr id="96" name="그룹 95"/>
          <p:cNvGrpSpPr/>
          <p:nvPr/>
        </p:nvGrpSpPr>
        <p:grpSpPr>
          <a:xfrm>
            <a:off x="2307492" y="1296825"/>
            <a:ext cx="6078416" cy="638023"/>
            <a:chOff x="2307492" y="1296825"/>
            <a:chExt cx="6078416" cy="638023"/>
          </a:xfrm>
        </p:grpSpPr>
        <p:sp>
          <p:nvSpPr>
            <p:cNvPr id="97" name="직사각형 96"/>
            <p:cNvSpPr/>
            <p:nvPr/>
          </p:nvSpPr>
          <p:spPr>
            <a:xfrm>
              <a:off x="2307492" y="1442405"/>
              <a:ext cx="60784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 대처하기</a:t>
              </a:r>
            </a:p>
          </p:txBody>
        </p:sp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5"/>
            <a:srcRect l="43611" t="13555" r="43611" b="61933"/>
            <a:stretch/>
          </p:blipFill>
          <p:spPr>
            <a:xfrm>
              <a:off x="3156228" y="1296825"/>
              <a:ext cx="462280" cy="431481"/>
            </a:xfrm>
            <a:prstGeom prst="rect">
              <a:avLst/>
            </a:prstGeom>
          </p:spPr>
        </p:pic>
        <p:pic>
          <p:nvPicPr>
            <p:cNvPr id="99" name="그림 98"/>
            <p:cNvPicPr>
              <a:picLocks noChangeAspect="1"/>
            </p:cNvPicPr>
            <p:nvPr/>
          </p:nvPicPr>
          <p:blipFill rotWithShape="1">
            <a:blip r:embed="rId5"/>
            <a:srcRect l="43611" t="13555" r="43611" b="61933"/>
            <a:stretch/>
          </p:blipFill>
          <p:spPr>
            <a:xfrm flipH="1" flipV="1">
              <a:off x="7074892" y="1332926"/>
              <a:ext cx="462280" cy="431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352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직사각형 13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60" name="그룹 5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4" name="그룹 6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1103923" y="1296825"/>
            <a:ext cx="8485554" cy="638022"/>
            <a:chOff x="1103923" y="1296825"/>
            <a:chExt cx="8485554" cy="638022"/>
          </a:xfrm>
        </p:grpSpPr>
        <p:sp>
          <p:nvSpPr>
            <p:cNvPr id="86" name="직사각형 85"/>
            <p:cNvSpPr/>
            <p:nvPr/>
          </p:nvSpPr>
          <p:spPr>
            <a:xfrm>
              <a:off x="1103923" y="1442404"/>
              <a:ext cx="8485554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평화공동체를 위한 캠페인 구상하기</a:t>
              </a:r>
            </a:p>
          </p:txBody>
        </p:sp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818308" y="1296825"/>
              <a:ext cx="462280" cy="431481"/>
            </a:xfrm>
            <a:prstGeom prst="rect">
              <a:avLst/>
            </a:prstGeom>
          </p:spPr>
        </p:pic>
        <p:pic>
          <p:nvPicPr>
            <p:cNvPr id="88" name="그림 87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44304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124" name="그룹 123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25" name="직사각형 124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128" name="직사각형 12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9" name="모서리가 둥근 직사각형 12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학교폭력예방 캠페인 내용 계획하기</a:t>
              </a: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522457" y="2707640"/>
            <a:ext cx="7941583" cy="3843976"/>
            <a:chOff x="1522457" y="2707640"/>
            <a:chExt cx="7941583" cy="3843976"/>
          </a:xfrm>
        </p:grpSpPr>
        <p:grpSp>
          <p:nvGrpSpPr>
            <p:cNvPr id="76" name="그룹 75"/>
            <p:cNvGrpSpPr/>
            <p:nvPr/>
          </p:nvGrpSpPr>
          <p:grpSpPr>
            <a:xfrm>
              <a:off x="1522457" y="2721296"/>
              <a:ext cx="3765823" cy="338554"/>
              <a:chOff x="996677" y="3071816"/>
              <a:chExt cx="3765823" cy="338554"/>
            </a:xfrm>
          </p:grpSpPr>
          <p:pic>
            <p:nvPicPr>
              <p:cNvPr id="140" name="그림 1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41" name="직사각형 140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캠페인 주제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77" name="그룹 76"/>
            <p:cNvGrpSpPr/>
            <p:nvPr/>
          </p:nvGrpSpPr>
          <p:grpSpPr>
            <a:xfrm>
              <a:off x="1522457" y="3297876"/>
              <a:ext cx="3765823" cy="338554"/>
              <a:chOff x="996677" y="3071816"/>
              <a:chExt cx="3765823" cy="338554"/>
            </a:xfrm>
          </p:grpSpPr>
          <p:pic>
            <p:nvPicPr>
              <p:cNvPr id="138" name="그림 1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39" name="직사각형 138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활동 방법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78" name="그룹 77"/>
            <p:cNvGrpSpPr/>
            <p:nvPr/>
          </p:nvGrpSpPr>
          <p:grpSpPr>
            <a:xfrm>
              <a:off x="1522457" y="3874456"/>
              <a:ext cx="3765823" cy="338554"/>
              <a:chOff x="996677" y="3071816"/>
              <a:chExt cx="3765823" cy="338554"/>
            </a:xfrm>
          </p:grpSpPr>
          <p:pic>
            <p:nvPicPr>
              <p:cNvPr id="136" name="그림 13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37" name="직사각형 136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활동지역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80" name="그룹 79"/>
            <p:cNvGrpSpPr/>
            <p:nvPr/>
          </p:nvGrpSpPr>
          <p:grpSpPr>
            <a:xfrm>
              <a:off x="1522457" y="4451036"/>
              <a:ext cx="3765823" cy="338554"/>
              <a:chOff x="996677" y="3071816"/>
              <a:chExt cx="3765823" cy="338554"/>
            </a:xfrm>
          </p:grpSpPr>
          <p:pic>
            <p:nvPicPr>
              <p:cNvPr id="134" name="그림 1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35" name="직사각형 134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슬로건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81" name="그룹 80"/>
            <p:cNvGrpSpPr/>
            <p:nvPr/>
          </p:nvGrpSpPr>
          <p:grpSpPr>
            <a:xfrm>
              <a:off x="1522457" y="5027616"/>
              <a:ext cx="3765823" cy="338554"/>
              <a:chOff x="996677" y="3071816"/>
              <a:chExt cx="3765823" cy="338554"/>
            </a:xfrm>
          </p:grpSpPr>
          <p:pic>
            <p:nvPicPr>
              <p:cNvPr id="132" name="그림 13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33" name="직사각형 132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준비물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82" name="그룹 81"/>
            <p:cNvGrpSpPr/>
            <p:nvPr/>
          </p:nvGrpSpPr>
          <p:grpSpPr>
            <a:xfrm>
              <a:off x="1522457" y="5604196"/>
              <a:ext cx="3765823" cy="338554"/>
              <a:chOff x="996677" y="3071816"/>
              <a:chExt cx="3765823" cy="338554"/>
            </a:xfrm>
          </p:grpSpPr>
          <p:pic>
            <p:nvPicPr>
              <p:cNvPr id="111" name="그림 1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12" name="직사각형 111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모둠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 구성원 역할 정하기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83" name="그룹 82"/>
            <p:cNvGrpSpPr/>
            <p:nvPr/>
          </p:nvGrpSpPr>
          <p:grpSpPr>
            <a:xfrm>
              <a:off x="1522457" y="6196919"/>
              <a:ext cx="3765823" cy="338554"/>
              <a:chOff x="996677" y="3071816"/>
              <a:chExt cx="3765823" cy="338554"/>
            </a:xfrm>
          </p:grpSpPr>
          <p:pic>
            <p:nvPicPr>
              <p:cNvPr id="109" name="그림 10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6677" y="3101135"/>
                <a:ext cx="330483" cy="296058"/>
              </a:xfrm>
              <a:prstGeom prst="rect">
                <a:avLst/>
              </a:prstGeom>
            </p:spPr>
          </p:pic>
          <p:sp>
            <p:nvSpPr>
              <p:cNvPr id="110" name="직사각형 109"/>
              <p:cNvSpPr/>
              <p:nvPr/>
            </p:nvSpPr>
            <p:spPr>
              <a:xfrm>
                <a:off x="1316681" y="3071816"/>
                <a:ext cx="3445819" cy="338554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미디어 자료 준비</a:t>
                </a:r>
                <a:endPara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89" name="직사각형 88"/>
            <p:cNvSpPr/>
            <p:nvPr/>
          </p:nvSpPr>
          <p:spPr>
            <a:xfrm>
              <a:off x="5131698" y="2707640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5131698" y="3286496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5131698" y="3865352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5131698" y="4444208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5131698" y="5023064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5131698" y="5601920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5131698" y="6180776"/>
              <a:ext cx="4332342" cy="370840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fontAlgn="ctr" latinLnBrk="0"/>
              <a:endPara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171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06140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latinLnBrk="0">
                  <a:spcBef>
                    <a:spcPts val="100"/>
                  </a:spcBef>
                  <a:spcAft>
                    <a:spcPts val="300"/>
                  </a:spcAft>
                  <a:defRPr/>
                </a:pPr>
                <a:r>
                  <a:rPr kumimoji="1" lang="ko-KR" altLang="en-US" sz="2400" b="1" spc="-150" dirty="0">
                    <a:ln w="9525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150" dirty="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/>
                </a:rPr>
                <a:t>▶ </a:t>
              </a:r>
              <a:r>
                <a:rPr kumimoji="1" lang="ko-KR" altLang="en-US" sz="2400" b="1" spc="-150" dirty="0" err="1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모둠</a:t>
              </a:r>
              <a:r>
                <a:rPr kumimoji="1" lang="ko-KR" altLang="en-US" sz="2400" b="1" spc="-150" dirty="0" smtClean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 발표 및 소감 나누기</a:t>
              </a:r>
              <a:endPara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7030A0"/>
                </a:solidFill>
                <a:latin typeface="+mj-ea"/>
                <a:ea typeface="+mj-ea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7" name="그룹 2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grpSp>
            <p:nvGrpSpPr>
              <p:cNvPr id="30" name="그룹 2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37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38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3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34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35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8" name="모서리가 둥근 직사각형 2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587500" y="1296825"/>
            <a:ext cx="7518400" cy="638023"/>
            <a:chOff x="1587500" y="1296825"/>
            <a:chExt cx="7518400" cy="638023"/>
          </a:xfrm>
        </p:grpSpPr>
        <p:sp>
          <p:nvSpPr>
            <p:cNvPr id="40" name="직사각형 39"/>
            <p:cNvSpPr/>
            <p:nvPr/>
          </p:nvSpPr>
          <p:spPr>
            <a:xfrm>
              <a:off x="1587500" y="1447800"/>
              <a:ext cx="7518400" cy="48704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ko-KR" altLang="en-US" sz="3200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평화공동체를 위한 캠페인 계획 발표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>
              <a:off x="1713180" y="1296825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 flipH="1" flipV="1">
              <a:off x="8526293" y="1296825"/>
              <a:ext cx="462280" cy="431481"/>
            </a:xfrm>
            <a:prstGeom prst="rect">
              <a:avLst/>
            </a:prstGeom>
          </p:spPr>
        </p:pic>
      </p:grpSp>
      <p:sp>
        <p:nvSpPr>
          <p:cNvPr id="43" name="직사각형 39"/>
          <p:cNvSpPr/>
          <p:nvPr/>
        </p:nvSpPr>
        <p:spPr>
          <a:xfrm>
            <a:off x="1587499" y="3432204"/>
            <a:ext cx="75184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ko-KR" altLang="en-US" sz="3200" b="1" spc="-150" dirty="0" err="1">
                <a:ln w="9525"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cs typeface="KoPubWorld돋움체 Bold"/>
              </a:rPr>
              <a:t>모둠별</a:t>
            </a:r>
            <a:r>
              <a:rPr lang="ko-KR" altLang="en-US" sz="3200" b="1" spc="-150" dirty="0">
                <a:ln w="9525"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cs typeface="KoPubWorld돋움체 Bold"/>
              </a:rPr>
              <a:t> 발표</a:t>
            </a:r>
          </a:p>
        </p:txBody>
      </p:sp>
      <p:sp>
        <p:nvSpPr>
          <p:cNvPr id="44" name="직사각형 39"/>
          <p:cNvSpPr/>
          <p:nvPr/>
        </p:nvSpPr>
        <p:spPr>
          <a:xfrm>
            <a:off x="1788739" y="4572719"/>
            <a:ext cx="751840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ko-KR" altLang="en-US" sz="3200" b="1" spc="-150" dirty="0">
                <a:ln w="9525"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cs typeface="KoPubWorld돋움체 Bold"/>
              </a:rPr>
              <a:t>교실 게시판 또는 복도에 게시하기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781</Words>
  <Application>Microsoft Office PowerPoint</Application>
  <PresentationFormat>사용자 지정</PresentationFormat>
  <Paragraphs>121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9" baseType="lpstr">
      <vt:lpstr>KoPubDotum Medium Regular</vt:lpstr>
      <vt:lpstr>KoPubWorld돋움체 Bold</vt:lpstr>
      <vt:lpstr>KoPub돋움체 Light</vt:lpstr>
      <vt:lpstr>KoPub돋움체 Medium</vt:lpstr>
      <vt:lpstr>맑은 고딕</vt:lpstr>
      <vt:lpstr>함초롬돋움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561</cp:revision>
  <dcterms:created xsi:type="dcterms:W3CDTF">2018-08-25T03:54:47Z</dcterms:created>
  <dcterms:modified xsi:type="dcterms:W3CDTF">2023-03-06T12:06:34Z</dcterms:modified>
  <cp:version/>
</cp:coreProperties>
</file>