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9" r:id="rId1"/>
  </p:sldMasterIdLst>
  <p:notesMasterIdLst>
    <p:notesMasterId r:id="rId16"/>
  </p:notesMasterIdLst>
  <p:handoutMasterIdLst>
    <p:handoutMasterId r:id="rId17"/>
  </p:handoutMasterIdLst>
  <p:sldIdLst>
    <p:sldId id="425" r:id="rId2"/>
    <p:sldId id="429" r:id="rId3"/>
    <p:sldId id="438" r:id="rId4"/>
    <p:sldId id="450" r:id="rId5"/>
    <p:sldId id="441" r:id="rId6"/>
    <p:sldId id="451" r:id="rId7"/>
    <p:sldId id="452" r:id="rId8"/>
    <p:sldId id="453" r:id="rId9"/>
    <p:sldId id="454" r:id="rId10"/>
    <p:sldId id="455" r:id="rId11"/>
    <p:sldId id="456" r:id="rId12"/>
    <p:sldId id="457" r:id="rId13"/>
    <p:sldId id="448" r:id="rId14"/>
    <p:sldId id="437" r:id="rId15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/>
  <p:cmAuthor id="2" name="박 종수" initials="박종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83958" autoAdjust="0"/>
  </p:normalViewPr>
  <p:slideViewPr>
    <p:cSldViewPr>
      <p:cViewPr varScale="1">
        <p:scale>
          <a:sx n="69" d="100"/>
          <a:sy n="69" d="100"/>
        </p:scale>
        <p:origin x="90" y="114"/>
      </p:cViewPr>
      <p:guideLst>
        <p:guide orient="horz" pos="2381"/>
        <p:guide pos="3367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/>
          <a:lstStyle>
            <a:lvl1pPr algn="r">
              <a:defRPr sz="1200"/>
            </a:lvl1pPr>
          </a:lstStyle>
          <a:p>
            <a:pPr lvl="0">
              <a:defRPr/>
            </a:pPr>
            <a:fld id="{C0A65474-27D2-4075-AA73-A4175FBC0988}" type="datetime1">
              <a:rPr lang="ko-KR" altLang="en-US">
                <a:latin typeface="KoPub돋움체 Medium"/>
                <a:ea typeface="KoPub돋움체 Medium"/>
              </a:rPr>
              <a:pPr lvl="0">
                <a:defRPr/>
              </a:pPr>
              <a:t>2023-02-18</a:t>
            </a:fld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>
              <a:latin typeface="KoPub돋움체 Medium"/>
              <a:ea typeface="KoPub돋움체 Medium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anchor="b"/>
          <a:lstStyle>
            <a:lvl1pPr algn="r">
              <a:defRPr sz="1200"/>
            </a:lvl1pPr>
          </a:lstStyle>
          <a:p>
            <a:pPr lvl="0">
              <a:defRPr/>
            </a:pPr>
            <a:fld id="{115504A7-3036-46FB-961F-0ACA1C6CCEA4}" type="slidenum">
              <a:rPr lang="ko-KR" altLang="en-US">
                <a:latin typeface="KoPub돋움체 Medium"/>
                <a:ea typeface="KoPub돋움체 Medium"/>
              </a:rPr>
              <a:pPr lvl="0">
                <a:defRPr/>
              </a:pPr>
              <a:t>‹#›</a:t>
            </a:fld>
            <a:endParaRPr lang="ko-KR" altLang="en-US">
              <a:latin typeface="KoPub돋움체 Medium"/>
              <a:ea typeface="KoPub돋움체 Medium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7505A8C-A65A-4570-8A9B-144C9BE57456}" type="datetime1">
              <a:rPr lang="ko-KR" altLang="en-US"/>
              <a:pPr lvl="0">
                <a:defRPr/>
              </a:pPr>
              <a:t>2023-02-18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5DAF76-D7CC-491E-9416-03420905295C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이번 시간에는 감정을 긍정적인 방법으로 해소할 수 있는 방향을 배워보는 </a:t>
            </a:r>
            <a:r>
              <a:rPr lang="en-US" altLang="ko-KR"/>
              <a:t>‘</a:t>
            </a:r>
            <a:r>
              <a:rPr lang="ko-KR" altLang="en-US"/>
              <a:t>마음을 다스리는 법</a:t>
            </a:r>
            <a:r>
              <a:rPr lang="en-US" altLang="ko-KR"/>
              <a:t>’</a:t>
            </a:r>
            <a:r>
              <a:rPr lang="ko-KR" altLang="en-US"/>
              <a:t> 활동을 함께 합니다</a:t>
            </a:r>
            <a:r>
              <a:rPr lang="en-US" altLang="ko-KR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이 시간에는 감정조절 필요성에 대한 인식을 바탕으로 효과적인 방식으로 감정을 해소할 수 있는 방법을 고민해보고자 합니다</a:t>
            </a:r>
            <a:r>
              <a:rPr lang="en-US" altLang="ko-KR"/>
              <a:t>.</a:t>
            </a:r>
            <a:r>
              <a:rPr lang="ko-KR" altLang="en-US"/>
              <a:t> 활동 순서는 감정조절의 필요성을 이해하고 감정조절 메뉴판을 통해 감정조절 방법을 확장한 뒤</a:t>
            </a:r>
            <a:r>
              <a:rPr lang="en-US" altLang="ko-KR"/>
              <a:t>,</a:t>
            </a:r>
            <a:r>
              <a:rPr lang="ko-KR" altLang="en-US"/>
              <a:t> 더 나은 감정조절 방법을 공유하고 자신의 감정조절 경험을 새롭게 바꾸어 볼 수 있는 계기를 마련하고자 합니다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 </a:t>
            </a:r>
            <a:r>
              <a:rPr lang="ko-KR" altLang="en-US" sz="1200" b="0" i="0" u="none" strike="noStrike" spc="-80">
                <a:solidFill>
                  <a:srgbClr val="000000"/>
                </a:solidFill>
                <a:latin typeface="KoPub돋움체 Medium"/>
                <a:ea typeface="KoPub돋움체 Medium"/>
              </a:rPr>
              <a:t>상황을 활용해도 좋고 실제 해당 학급에서 </a:t>
            </a:r>
            <a:r>
              <a:rPr lang="ko-KR" altLang="en-US" sz="1200" b="0" i="0" u="none" strike="noStrike" spc="-40">
                <a:solidFill>
                  <a:srgbClr val="000000"/>
                </a:solidFill>
                <a:latin typeface="KoPub돋움체 Medium"/>
                <a:ea typeface="KoPub돋움체 Medium"/>
              </a:rPr>
              <a:t>있었던 </a:t>
            </a:r>
            <a:r>
              <a:rPr lang="ko-KR" altLang="en-US" sz="1200" b="0" i="0" u="none" strike="noStrike" spc="-30">
                <a:solidFill>
                  <a:srgbClr val="000000"/>
                </a:solidFill>
                <a:latin typeface="KoPub돋움체 Medium"/>
                <a:ea typeface="KoPub돋움체 Medium"/>
              </a:rPr>
              <a:t>일이나 자신의 경험을 이야기할 수 있도록 하는 </a:t>
            </a:r>
            <a:r>
              <a:rPr lang="ko-KR" altLang="en-US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것도 좋습니다</a:t>
            </a:r>
            <a:r>
              <a:rPr lang="en-US" altLang="ko-KR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 </a:t>
            </a:r>
            <a:r>
              <a:rPr lang="ko-KR" altLang="en-US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효과적</a:t>
            </a:r>
            <a:r>
              <a:rPr lang="en-US" altLang="ko-KR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/</a:t>
            </a:r>
            <a:r>
              <a:rPr lang="ko-KR" altLang="en-US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비효과적 감정조절을 분류할 때 어려움을 </a:t>
            </a:r>
            <a:r>
              <a:rPr lang="ko-KR" altLang="en-US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겪을 경우 활용할 수 있습니다</a:t>
            </a:r>
            <a:r>
              <a:rPr lang="en-US" altLang="ko-KR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 </a:t>
            </a:r>
            <a:r>
              <a:rPr lang="ko-KR" altLang="en-US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효과적</a:t>
            </a:r>
            <a:r>
              <a:rPr lang="en-US" altLang="ko-KR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/</a:t>
            </a:r>
            <a:r>
              <a:rPr lang="ko-KR" altLang="en-US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비효과적 감정조절을 분류할 때 어려움을 </a:t>
            </a:r>
            <a:r>
              <a:rPr lang="ko-KR" altLang="en-US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겪을 경우 활용할 수 있습니다</a:t>
            </a:r>
            <a:r>
              <a:rPr lang="en-US" altLang="ko-KR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 </a:t>
            </a:r>
            <a:r>
              <a:rPr lang="ko-KR" altLang="en-US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효과적</a:t>
            </a:r>
            <a:r>
              <a:rPr lang="en-US" altLang="ko-KR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/</a:t>
            </a:r>
            <a:r>
              <a:rPr lang="ko-KR" altLang="en-US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비효과적 감정조절을 분류할 때 어려움을 </a:t>
            </a:r>
            <a:r>
              <a:rPr lang="ko-KR" altLang="en-US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겪을 경우 활용할 수 있습니다</a:t>
            </a:r>
            <a:r>
              <a:rPr lang="en-US" altLang="ko-KR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 </a:t>
            </a:r>
            <a:r>
              <a:rPr lang="ko-KR" altLang="en-US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효과적</a:t>
            </a:r>
            <a:r>
              <a:rPr lang="en-US" altLang="ko-KR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/</a:t>
            </a:r>
            <a:r>
              <a:rPr lang="ko-KR" altLang="en-US" sz="1200" b="0" i="0" u="none" strike="noStrike" spc="-50">
                <a:solidFill>
                  <a:srgbClr val="000000"/>
                </a:solidFill>
                <a:latin typeface="KoPub돋움체 Medium"/>
                <a:ea typeface="KoPub돋움체 Medium"/>
              </a:rPr>
              <a:t>비효과적 감정조절을 분류할 때 어려움을 </a:t>
            </a:r>
            <a:r>
              <a:rPr lang="ko-KR" altLang="en-US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겪을 경우 활용할 수 있습니다</a:t>
            </a:r>
            <a:r>
              <a:rPr lang="en-US" altLang="ko-KR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TIP </a:t>
            </a:r>
            <a:r>
              <a:rPr lang="ko-KR" altLang="en-US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상황에 따라 종이비행기에 감정 적어 </a:t>
            </a:r>
            <a:r>
              <a:rPr lang="ko-KR" altLang="en-US" sz="1200" b="0" i="0" u="none" strike="noStrike" spc="-30">
                <a:solidFill>
                  <a:srgbClr val="000000"/>
                </a:solidFill>
                <a:latin typeface="KoPub돋움체 Medium"/>
                <a:ea typeface="KoPub돋움체 Medium"/>
              </a:rPr>
              <a:t>날리기는 </a:t>
            </a:r>
            <a:r>
              <a:rPr lang="ko-KR" altLang="en-US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활동하지 않을 수도 있습니다</a:t>
            </a:r>
            <a:r>
              <a:rPr lang="en-US" altLang="ko-KR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/>
              <a:t>사이다병</a:t>
            </a:r>
            <a:r>
              <a:rPr lang="ko-KR" altLang="en-US" dirty="0" smtClean="0"/>
              <a:t> 그림 변경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 </a:t>
            </a:r>
            <a:r>
              <a:rPr lang="ko-KR" altLang="en-US" sz="1200" b="0" i="0" u="none" strike="noStrike" spc="10">
                <a:solidFill>
                  <a:srgbClr val="000000"/>
                </a:solidFill>
                <a:latin typeface="KoPub돋움체 Medium"/>
                <a:ea typeface="KoPub돋움체 Medium"/>
              </a:rPr>
              <a:t>시간 여유가 된다면 각 모둠에서 나온 </a:t>
            </a:r>
            <a:r>
              <a:rPr lang="ko-KR" altLang="en-US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결과물들을 큰 종이에 그림으로 표현하여 </a:t>
            </a:r>
            <a:r>
              <a:rPr lang="ko-KR" altLang="en-US" sz="1200" b="0" i="0" u="none" strike="noStrike" spc="-30">
                <a:solidFill>
                  <a:srgbClr val="000000"/>
                </a:solidFill>
                <a:latin typeface="KoPub돋움체 Medium"/>
                <a:ea typeface="KoPub돋움체 Medium"/>
              </a:rPr>
              <a:t>교실 뒤에 </a:t>
            </a:r>
            <a:r>
              <a:rPr lang="ko-KR" altLang="en-US" sz="1200" b="0" i="0" u="none" strike="noStrike" spc="-60">
                <a:solidFill>
                  <a:srgbClr val="000000"/>
                </a:solidFill>
                <a:latin typeface="KoPub돋움체 Medium"/>
                <a:ea typeface="KoPub돋움체 Medium"/>
              </a:rPr>
              <a:t>게시하고 스티커로 각자의 선호 </a:t>
            </a:r>
            <a:r>
              <a:rPr lang="ko-KR" altLang="en-US" sz="1200" b="0" i="0" u="none" strike="noStrike" spc="-30">
                <a:solidFill>
                  <a:srgbClr val="000000"/>
                </a:solidFill>
                <a:latin typeface="KoPub돋움체 Medium"/>
                <a:ea typeface="KoPub돋움체 Medium"/>
              </a:rPr>
              <a:t>정도를 표현하여 </a:t>
            </a:r>
            <a:r>
              <a:rPr lang="ko-KR" altLang="en-US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나눌 수 있습니다</a:t>
            </a:r>
            <a:r>
              <a:rPr lang="en-US" altLang="ko-KR" sz="1200" b="0" i="0" u="none" strike="noStrike">
                <a:solidFill>
                  <a:srgbClr val="000000"/>
                </a:solidFill>
                <a:latin typeface="KoPub돋움체 Medium"/>
                <a:ea typeface="KoPub돋움체 Medium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F5DAF76-D7CC-491E-9416-03420905295C}" type="slidenum">
              <a:rPr lang="en-US" altLang="en-US"/>
              <a:pPr lvl="0">
                <a:defRPr/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wm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rcRect t="67850" b="2070"/>
          <a:stretch>
            <a:fillRect/>
          </a:stretch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800" spc="-150">
                <a:ln w="9525"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고등학교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92723" y="1653209"/>
            <a:ext cx="9907954" cy="1074698"/>
            <a:chOff x="388327" y="1653209"/>
            <a:chExt cx="9907954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88327" y="1686548"/>
              <a:ext cx="9907954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4400" b="1" spc="-300" dirty="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/>
                  <a:ea typeface="+mn-ea"/>
                  <a:cs typeface="+mn-cs"/>
                </a:rPr>
                <a:t>효과적인 감정조절 방법</a:t>
              </a:r>
              <a:endParaRPr kumimoji="1" lang="ko-KR" altLang="en-US" sz="4400" b="1" spc="-300" dirty="0">
                <a:solidFill>
                  <a:srgbClr val="0073BD"/>
                </a:solidFill>
                <a:latin typeface="맑은 고딕"/>
                <a:ea typeface="+mn-ea"/>
                <a:cs typeface="+mn-cs"/>
              </a:endParaRP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>
              <a:fillRect/>
            </a:stretch>
          </p:blipFill>
          <p:spPr>
            <a:xfrm>
              <a:off x="2026049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>
              <a:fillRect/>
            </a:stretch>
          </p:blipFill>
          <p:spPr>
            <a:xfrm flipH="1" flipV="1">
              <a:off x="8031217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3851553" y="2766678"/>
            <a:ext cx="1145866" cy="374729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5595577" y="3037661"/>
            <a:ext cx="1674925" cy="3476310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8"/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9"/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 rotWithShape="1">
            <a:blip r:embed="rId10"/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 rotWithShape="1">
            <a:blip r:embed="rId11"/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4149957" y="1124931"/>
            <a:ext cx="2393486" cy="461665"/>
            <a:chOff x="3706818" y="1124931"/>
            <a:chExt cx="239348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706818" y="1131764"/>
              <a:ext cx="2393486" cy="447998"/>
              <a:chOff x="3689700" y="1131764"/>
              <a:chExt cx="239348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 flipH="1">
                <a:off x="536229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 b="1" spc="-15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4029215" y="1124931"/>
              <a:ext cx="1748692" cy="4616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latinLnBrk="0">
                <a:defRPr/>
              </a:pPr>
              <a:r>
                <a:rPr lang="ko-KR" altLang="en-US" sz="2400" b="1" spc="-150">
                  <a:solidFill>
                    <a:prstClr val="white"/>
                  </a:solidFill>
                  <a:latin typeface="+mj-ea"/>
                  <a:ea typeface="+mj-ea"/>
                </a:rPr>
                <a:t>감정조절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b="1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수업 열기</a:t>
                </a:r>
                <a:endParaRPr lang="ko-KR" altLang="en-US" sz="3200" b="1" spc="-15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50808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감정조절의 필요성 이해하기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활동하기 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199681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감정조절 </a:t>
                </a:r>
                <a:r>
                  <a:rPr lang="ko-KR" altLang="en-US" sz="3200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메뉴판</a:t>
                </a:r>
                <a:r>
                  <a:rPr lang="en-US" altLang="ko-KR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감정조절 방법 공유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+mj-ea"/>
                  <a:ea typeface="+mj-ea"/>
                </a:endParaRPr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+mj-ea"/>
                    <a:ea typeface="+mj-ea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50808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32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+mj-ea"/>
                    <a:ea typeface="+mj-ea"/>
                    <a:cs typeface="KoPubWorld돋움체 Bold" panose="00000800000000000000" pitchFamily="2" charset="-127"/>
                  </a:rPr>
                  <a:t>감정조절 경험 돌아보기</a:t>
                </a: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+mj-ea"/>
                  <a:ea typeface="+mj-ea"/>
                </a:rPr>
                <a:t>활동 </a:t>
              </a: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+mj-ea"/>
                  <a:ea typeface="+mj-ea"/>
                </a:rPr>
                <a:t>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249448"/>
            <a:ext cx="9774731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감정조절 필요성에 대한 인식을 바탕으로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효과적인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방식으로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감정을</a:t>
            </a:r>
            <a:r>
              <a:rPr lang="en-US" altLang="ko-KR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해소할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있다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99424" y="767370"/>
            <a:ext cx="4765794" cy="430887"/>
            <a:chOff x="399424" y="768542"/>
            <a:chExt cx="4765794" cy="4308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</a:t>
              </a: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목표</a:t>
              </a: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4" name="직사각형 3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34132" y="601925"/>
              <a:ext cx="1416929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  <a:endParaRPr kumimoji="1"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</a:t>
            </a:r>
            <a:r>
              <a:rPr kumimoji="1" lang="ko-KR" altLang="en-US" sz="2400" b="1" spc="-1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감정조절의</a:t>
            </a:r>
            <a:r>
              <a:rPr kumimoji="1" lang="en-US" altLang="ko-KR" sz="24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 </a:t>
            </a:r>
            <a:r>
              <a:rPr kumimoji="1" lang="ko-KR" altLang="en-US" sz="24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필요성 이해하기</a:t>
            </a:r>
            <a:endParaRPr kumimoji="1" lang="en-US" altLang="ko-KR" sz="24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269B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9" name="그룹 48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0" name="그룹 4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2" name="모서리가 둥근 직사각형 5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3" name="그룹 5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4" name="그룹 5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5" name="그룹 5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1" name="모서리가 둥근 직사각형 5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20170BF7-614E-FA83-54A7-8703AB660D93}"/>
              </a:ext>
            </a:extLst>
          </p:cNvPr>
          <p:cNvSpPr txBox="1"/>
          <p:nvPr/>
        </p:nvSpPr>
        <p:spPr>
          <a:xfrm>
            <a:off x="995798" y="2660742"/>
            <a:ext cx="4239141" cy="3884838"/>
          </a:xfrm>
          <a:prstGeom prst="rect">
            <a:avLst/>
          </a:prstGeom>
          <a:solidFill>
            <a:schemeClr val="bg1"/>
          </a:solidFill>
          <a:ln>
            <a:solidFill>
              <a:srgbClr val="0269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>
              <a:defRPr/>
            </a:pPr>
            <a:endParaRPr lang="ko-KR" altLang="en-US" sz="2800" b="1" spc="-150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0170BF7-614E-FA83-54A7-8703AB660D93}"/>
              </a:ext>
            </a:extLst>
          </p:cNvPr>
          <p:cNvSpPr txBox="1"/>
          <p:nvPr/>
        </p:nvSpPr>
        <p:spPr>
          <a:xfrm>
            <a:off x="5461118" y="2660742"/>
            <a:ext cx="4239141" cy="388483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lvl="0" algn="ctr">
              <a:defRPr sz="2800" b="1" spc="-150">
                <a:solidFill>
                  <a:schemeClr val="bg1"/>
                </a:solidFill>
                <a:latin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0170BF7-614E-FA83-54A7-8703AB660D93}"/>
              </a:ext>
            </a:extLst>
          </p:cNvPr>
          <p:cNvSpPr txBox="1"/>
          <p:nvPr/>
        </p:nvSpPr>
        <p:spPr>
          <a:xfrm>
            <a:off x="995798" y="2127342"/>
            <a:ext cx="4239141" cy="515512"/>
          </a:xfrm>
          <a:prstGeom prst="rect">
            <a:avLst/>
          </a:prstGeom>
          <a:solidFill>
            <a:srgbClr val="0269B3"/>
          </a:solidFill>
          <a:ln>
            <a:solidFill>
              <a:srgbClr val="0269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>
              <a:defRPr/>
            </a:pPr>
            <a:r>
              <a:rPr lang="ko-KR" altLang="en-US" sz="2800" b="1" spc="-150" dirty="0">
                <a:solidFill>
                  <a:schemeClr val="bg1"/>
                </a:solidFill>
                <a:latin typeface="맑은 고딕" panose="020B0503020000020004" pitchFamily="50" charset="-127"/>
              </a:rPr>
              <a:t>사례 상황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0170BF7-614E-FA83-54A7-8703AB660D93}"/>
              </a:ext>
            </a:extLst>
          </p:cNvPr>
          <p:cNvSpPr txBox="1"/>
          <p:nvPr/>
        </p:nvSpPr>
        <p:spPr>
          <a:xfrm>
            <a:off x="5461118" y="2127342"/>
            <a:ext cx="4239141" cy="51551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lvl="0" algn="ctr">
              <a:defRPr sz="2800" b="1" spc="-150">
                <a:solidFill>
                  <a:schemeClr val="bg1"/>
                </a:solidFill>
                <a:latin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어떻게 되었을까</a:t>
            </a:r>
            <a:r>
              <a:rPr lang="en-US" altLang="ko-KR" dirty="0"/>
              <a:t>?</a:t>
            </a:r>
          </a:p>
        </p:txBody>
      </p:sp>
      <p:sp>
        <p:nvSpPr>
          <p:cNvPr id="92" name="직사각형 91"/>
          <p:cNvSpPr/>
          <p:nvPr/>
        </p:nvSpPr>
        <p:spPr>
          <a:xfrm>
            <a:off x="1073626" y="2802471"/>
            <a:ext cx="4062253" cy="83099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[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상황 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1] </a:t>
            </a:r>
          </a:p>
          <a:p>
            <a:pPr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오랫동안 단짝 친구였던 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00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이 요즘 나 말고 다른 친구와 점심을 먹으러 간다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94" name="직사각형 93"/>
          <p:cNvSpPr/>
          <p:nvPr/>
        </p:nvSpPr>
        <p:spPr>
          <a:xfrm>
            <a:off x="1073626" y="3922611"/>
            <a:ext cx="4062253" cy="1107996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[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상황 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2] </a:t>
            </a:r>
          </a:p>
          <a:p>
            <a:pPr latinLnBrk="0"/>
            <a:r>
              <a:rPr lang="ko-KR" altLang="en-US" sz="18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모둠별로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영어 수행평가 과제를 진행하는데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00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이 ‘너는 영어 잘 못 하니까 그냥 우리가 할 게’라고 한다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95" name="직사각형 94"/>
          <p:cNvSpPr/>
          <p:nvPr/>
        </p:nvSpPr>
        <p:spPr>
          <a:xfrm>
            <a:off x="1073626" y="5347551"/>
            <a:ext cx="4062253" cy="83099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[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상황 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3] </a:t>
            </a:r>
          </a:p>
          <a:p>
            <a:pPr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학교 성적은 자꾸만 떨어지고 있는데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00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이 필기한 노트를 빌려 달라고 한다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5554186" y="2802471"/>
            <a:ext cx="4062253" cy="83099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[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반응 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1] </a:t>
            </a:r>
          </a:p>
          <a:p>
            <a:pPr latinLnBrk="0"/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지나가다 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00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을 봐도 일부러 말을 하지 않고 거리를 두고 피해 다니고 있다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5554186" y="3922611"/>
            <a:ext cx="4062253" cy="1107996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[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반응 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2] </a:t>
            </a:r>
          </a:p>
          <a:p>
            <a:pPr latinLnBrk="0"/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00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에게 ‘넌 어떻게 여러 친구들 앞에서 그렇게 사람을 무시할 수 있어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?’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라고 말하고는 울어버렸다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5554186" y="5347551"/>
            <a:ext cx="4062253" cy="1107996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[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반응 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3] </a:t>
            </a:r>
          </a:p>
          <a:p>
            <a:pPr latinLnBrk="0"/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‘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넌 여태 수업 시간에 뭐하고 남의 노트를</a:t>
            </a:r>
            <a:b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</a:b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빌려 달라고 하는 거야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?’</a:t>
            </a: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라며 큰 소리로 </a:t>
            </a:r>
            <a:b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</a:br>
            <a:r>
              <a:rPr lang="ko-KR" altLang="en-US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화를 냈다</a:t>
            </a:r>
            <a:r>
              <a:rPr lang="en-US" altLang="ko-KR" sz="18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cxnSp>
        <p:nvCxnSpPr>
          <p:cNvPr id="100" name="직선 연결선 99"/>
          <p:cNvCxnSpPr/>
          <p:nvPr/>
        </p:nvCxnSpPr>
        <p:spPr>
          <a:xfrm>
            <a:off x="1088448" y="3771900"/>
            <a:ext cx="405384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5553768" y="3771900"/>
            <a:ext cx="405384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1088448" y="5204460"/>
            <a:ext cx="405384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5553768" y="5204460"/>
            <a:ext cx="405384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04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</a:t>
            </a:r>
            <a:r>
              <a:rPr kumimoji="1" lang="ko-KR" altLang="en-US" sz="2400" b="1" spc="-1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감정조절의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 </a:t>
            </a: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필요성 </a:t>
            </a:r>
            <a:r>
              <a:rPr kumimoji="1" lang="ko-KR" altLang="en-US" sz="24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이해하기</a:t>
            </a:r>
            <a:endParaRPr kumimoji="1" lang="en-US" altLang="ko-KR" sz="24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269B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9" name="그룹 48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0" name="그룹 4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52" name="모서리가 둥근 직사각형 5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3" name="그룹 5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54" name="그룹 5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9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0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1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55" name="그룹 5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56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7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8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1" name="모서리가 둥근 직사각형 5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31240" y="2932840"/>
            <a:ext cx="8630920" cy="25904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latinLnBrk="0">
              <a:spcAft>
                <a:spcPts val="2200"/>
              </a:spcAft>
            </a:pP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제시된 사례와 같은 </a:t>
            </a:r>
            <a:r>
              <a:rPr lang="ko-KR" altLang="en-US" sz="36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부정적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결과가 발생하게 된 원인은 무엇인가요</a:t>
            </a:r>
            <a:r>
              <a:rPr lang="en-US" altLang="ko-KR" sz="36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en-US" altLang="ko-KR" sz="3600" b="1" spc="-8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latinLnBrk="0">
              <a:spcAft>
                <a:spcPts val="2200"/>
              </a:spcAft>
            </a:pPr>
            <a:r>
              <a:rPr lang="ko-KR" altLang="en-US" sz="36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그렇다면</a:t>
            </a:r>
            <a:r>
              <a:rPr lang="en-US" altLang="ko-KR" sz="3600" b="1" spc="-8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이제 감정조절이 필요한 이유를 한 번 말해 볼까요</a:t>
            </a:r>
            <a:r>
              <a:rPr lang="en-US" altLang="ko-KR" sz="3600" b="1" spc="-8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28" name="직사각형 27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234132" y="601925"/>
              <a:ext cx="1416929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 열기</a:t>
              </a:r>
              <a:endParaRPr kumimoji="1" lang="ko-KR" altLang="en-US" sz="2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543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감정조절 </a:t>
              </a:r>
              <a:r>
                <a:rPr kumimoji="1" lang="ko-KR" altLang="en-US" sz="24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메뉴판</a:t>
              </a:r>
              <a:endPara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endParaRPr>
            </a:p>
          </p:txBody>
        </p:sp>
      </p:grpSp>
      <p:pic>
        <p:nvPicPr>
          <p:cNvPr id="92" name="그림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606012" y="1311293"/>
            <a:ext cx="5479976" cy="547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45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감정조절 </a:t>
              </a:r>
              <a:r>
                <a:rPr kumimoji="1" lang="ko-KR" altLang="en-US" sz="24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메뉴판</a:t>
              </a:r>
              <a:endPara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2" name="그룹 1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4" name="모서리가 둥근 직사각형 1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7" name="그룹 1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3" name="모서리가 둥근 직사각형 1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996676" y="2258471"/>
            <a:ext cx="8773335" cy="1200329"/>
            <a:chOff x="3638287" y="2680363"/>
            <a:chExt cx="8773335" cy="1200329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27" name="직사각형 26"/>
            <p:cNvSpPr/>
            <p:nvPr/>
          </p:nvSpPr>
          <p:spPr>
            <a:xfrm>
              <a:off x="3995419" y="2680363"/>
              <a:ext cx="8416203" cy="120032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효과적인 감정조절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해소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표현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수용 등을 사용하여 정서적 고통이 감소하고 정신적 건강을 유지하게 되는 방법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996676" y="3736751"/>
            <a:ext cx="8773335" cy="2000548"/>
            <a:chOff x="3638287" y="2680363"/>
            <a:chExt cx="8773335" cy="2000548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30" name="직사각형 29"/>
            <p:cNvSpPr/>
            <p:nvPr/>
          </p:nvSpPr>
          <p:spPr>
            <a:xfrm>
              <a:off x="3995419" y="2680363"/>
              <a:ext cx="8416203" cy="200054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비효과적인 감정조절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억제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타인 비난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부정적 생각 등을 사용하여 정서적 어려움을 더 겪게 되는 방법</a:t>
              </a:r>
            </a:p>
            <a:p>
              <a:pPr latinLnBrk="0"/>
              <a:r>
                <a:rPr lang="en-US" altLang="ko-KR" sz="26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부정적으로 생각하기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친구 비난하기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타인에게 부정적 감정 </a:t>
              </a:r>
              <a:r>
                <a:rPr lang="ko-KR" altLang="en-US" sz="26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분출하기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폭식하기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게임에 빠져들기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속으로 삭히며 참기 등</a:t>
              </a:r>
              <a:r>
                <a:rPr lang="en-US" altLang="ko-KR" sz="2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294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시원하게 날려 버리자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2" name="그룹 1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4" name="모서리가 둥근 직사각형 1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7" name="그룹 1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3" name="모서리가 둥근 직사각형 1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aphicFrame>
        <p:nvGraphicFramePr>
          <p:cNvPr id="31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55532"/>
              </p:ext>
            </p:extLst>
          </p:nvPr>
        </p:nvGraphicFramePr>
        <p:xfrm>
          <a:off x="973294" y="2100007"/>
          <a:ext cx="8746812" cy="4537013"/>
        </p:xfrm>
        <a:graphic>
          <a:graphicData uri="http://schemas.openxmlformats.org/drawingml/2006/table">
            <a:tbl>
              <a:tblPr firstRow="1" bandRow="1"/>
              <a:tblGrid>
                <a:gridCol w="1431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4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69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모둠</a:t>
                      </a:r>
                      <a:endParaRPr lang="ko-KR" altLang="en-US" sz="20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감정 유발 상황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17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A </a:t>
                      </a:r>
                      <a:r>
                        <a:rPr lang="ko-KR" altLang="en-US" sz="1600" b="1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모둠</a:t>
                      </a: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쉬는 시간에 화장실에 다녀왔는데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책상 위에 올려놓았던 핸드폰이 갑자기 사라졌다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당황하여 찾다가 뒤를 보니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뒷자리에 앉은 ○○이 아무 허락 없이 내 핸드폰으로 통화를 하고 있는 것이다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정말로 화가 나고 어처구니가 없었다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4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17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B </a:t>
                      </a:r>
                      <a:r>
                        <a:rPr lang="ko-KR" altLang="en-US" sz="1600" b="1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모둠</a:t>
                      </a: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학급회의 시간에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축제 때 반별로 공연하는 합창곡을 선정하고 있었다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내가 의견을 제시하였다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그런데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반장이 ‘에이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그건 진짜 </a:t>
                      </a:r>
                      <a:r>
                        <a:rPr lang="ko-KR" altLang="en-US" sz="1400" b="0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별로다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그렇지</a:t>
                      </a:r>
                      <a:r>
                        <a:rPr lang="en-US" altLang="ko-KR" sz="1400" b="0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다른 의견 이야기 해봐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’하며 제멋대로 회의를 진행 하였다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나는 열심히 생각해서 말했는데 무시당하는 것 같았다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4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1251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 </a:t>
                      </a:r>
                      <a:r>
                        <a:rPr lang="ko-KR" altLang="en-US" sz="1600" b="1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모둠</a:t>
                      </a: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수행평가 제출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시험 준비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발표 준비 등 나도 </a:t>
                      </a:r>
                      <a:r>
                        <a:rPr lang="ko-KR" altLang="en-US" sz="1400" b="0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할 일이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많은데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잠을 제대로 자지 못해서 몸은 피곤하고 집중도 안돼서 무엇부터 시작해야 할지 막막하다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그런데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친구가 자기에 비하면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나는 아무것도 아니라면서 일방적으로 자신이 공부하기 힘든 상황만을 계속해서 이해해 주기를 </a:t>
                      </a:r>
                      <a:r>
                        <a:rPr lang="ko-KR" altLang="en-US" sz="1400" b="0" kern="0" spc="0" dirty="0" smtClean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원했다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처음에는 공감하고 잘 들어줬지만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더 이상 들어주기 힘들고 부담스러워 그만 좀 하라고 짜증을 냈다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4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171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 </a:t>
                      </a:r>
                      <a:r>
                        <a:rPr lang="ko-KR" altLang="en-US" sz="1600" b="1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모둠</a:t>
                      </a: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수학시간이었다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선생님께서 칠판에 문제 풀이를 나를 포함하여 네 명에게 시키셨다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평상시에 잘 풀었던 문제인데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갑자기 공식이 떠오르지 않고 머리가 멍해지더니 문제 풀이가 되지 않았다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다른 친구들은 모두 문제를 풀고 자기 자리로 들어갔다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갑자기 위축되고 우울해졌다</a:t>
                      </a:r>
                      <a:r>
                        <a:rPr lang="en-US" altLang="ko-KR" sz="1400" b="0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400" b="0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01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시원하게 날려 버리자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2" name="그룹 1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4" name="모서리가 둥근 직사각형 1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7" name="그룹 1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3" name="모서리가 둥근 직사각형 1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828425" y="2210846"/>
            <a:ext cx="1544810" cy="338554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화나다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위축된다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막막하다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황당하다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쓸쓸하다</a:t>
            </a:r>
            <a:endParaRPr lang="ko-KR" altLang="en-US" sz="2000" b="1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700087" y="2210846"/>
            <a:ext cx="1544810" cy="338554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서글프다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무기력하다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부끄럽다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처량하다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서운하다</a:t>
            </a:r>
            <a:endParaRPr lang="ko-KR" altLang="en-US" sz="2000" b="1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4571749" y="2210846"/>
            <a:ext cx="1544810" cy="338554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신경질 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슬프다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창피하다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부담스럽다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난감하다</a:t>
            </a:r>
            <a:endParaRPr lang="ko-KR" altLang="en-US" sz="2000" b="1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443411" y="2210846"/>
            <a:ext cx="1544810" cy="381642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짜증나다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기운이 없다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어처구니가 없다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미안하다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심란하다</a:t>
            </a:r>
            <a:endParaRPr lang="ko-KR" altLang="en-US" sz="2000" b="1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315075" y="2210846"/>
            <a:ext cx="1544810" cy="338554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우울하다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분노하다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속상하다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후회스럽다</a:t>
            </a:r>
            <a:endParaRPr lang="en-US" altLang="ko-KR" sz="2000" b="1" spc="-6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20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고통스럽다</a:t>
            </a:r>
            <a:endParaRPr lang="ko-KR" altLang="en-US" sz="2000" b="1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285988" y="6154196"/>
            <a:ext cx="8121425" cy="30777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>
              <a:spcBef>
                <a:spcPts val="1200"/>
              </a:spcBef>
              <a:spcAft>
                <a:spcPts val="1200"/>
              </a:spcAft>
            </a:pPr>
            <a:r>
              <a:rPr lang="en-US" altLang="ko-KR" sz="2000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                                                                                             )</a:t>
            </a:r>
            <a:endParaRPr lang="ko-KR" altLang="en-US" sz="200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921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시원하게 날려 버리자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2" name="그룹 1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4" name="모서리가 둥근 직사각형 1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7" name="그룹 1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3" name="모서리가 둥근 직사각형 1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pic>
        <p:nvPicPr>
          <p:cNvPr id="29" name="_x280708152" descr="EMB00000c744358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857750" y="2252320"/>
            <a:ext cx="4836921" cy="4282856"/>
          </a:xfrm>
          <a:prstGeom prst="rect">
            <a:avLst/>
          </a:prstGeom>
          <a:noFill/>
          <a:ln/>
        </p:spPr>
      </p:pic>
      <p:sp>
        <p:nvSpPr>
          <p:cNvPr id="33" name="직사각형 32"/>
          <p:cNvSpPr/>
          <p:nvPr/>
        </p:nvSpPr>
        <p:spPr>
          <a:xfrm>
            <a:off x="937403" y="3561667"/>
            <a:ext cx="3330764" cy="280942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불쾌 감정이 발생한 상황</a:t>
            </a:r>
            <a:r>
              <a:rPr lang="en-US" altLang="ko-KR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대상</a:t>
            </a:r>
            <a:r>
              <a:rPr lang="en-US" altLang="ko-KR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원인과 결과를 자유롭게 종이에 적고 그림으로도 표현한 후</a:t>
            </a:r>
            <a:r>
              <a:rPr lang="en-US" altLang="ko-KR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종이비행기로 접어 시원하게 날려 보낸다</a:t>
            </a:r>
            <a:r>
              <a:rPr lang="en-US" altLang="ko-KR" sz="2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937403" y="2258211"/>
            <a:ext cx="3663172" cy="1189573"/>
          </a:xfrm>
          <a:prstGeom prst="rect">
            <a:avLst/>
          </a:prstGeom>
          <a:solidFill>
            <a:srgbClr val="EE6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156478" y="2412479"/>
            <a:ext cx="3225022" cy="896079"/>
          </a:xfrm>
          <a:prstGeom prst="rect">
            <a:avLst/>
          </a:prstGeom>
          <a:noFill/>
        </p:spPr>
        <p:txBody>
          <a:bodyPr wrap="square" rIns="0" rtlCol="0" anchor="t" anchorCtr="0">
            <a:spAutoFit/>
          </a:bodyPr>
          <a:lstStyle/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부정적 감정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종이에 </a:t>
            </a:r>
            <a:r>
              <a:rPr lang="ko-KR" altLang="en-US" sz="24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적어</a:t>
            </a:r>
            <a:endParaRPr lang="en-US" altLang="ko-KR" sz="2400" b="1" spc="-15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EE6000"/>
              </a:solidFill>
              <a:latin typeface="맑은 고딕" panose="020B0503020000020004" pitchFamily="50" charset="-127"/>
              <a:cs typeface="KoPubWorld돋움체 Bold" panose="00000800000000000000" pitchFamily="2" charset="-127"/>
            </a:endParaRPr>
          </a:p>
          <a:p>
            <a:pPr algn="ctr" latinLnBrk="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sz="2400" b="1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날려 </a:t>
            </a:r>
            <a:r>
              <a: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보내기</a:t>
            </a:r>
          </a:p>
        </p:txBody>
      </p:sp>
    </p:spTree>
    <p:extLst>
      <p:ext uri="{BB962C8B-B14F-4D97-AF65-F5344CB8AC3E}">
        <p14:creationId xmlns:p14="http://schemas.microsoft.com/office/powerpoint/2010/main" val="293135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시원하게 날려 버리자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2" name="그룹 1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4" name="모서리가 둥근 직사각형 1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7" name="그룹 1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3" name="모서리가 둥근 직사각형 1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996677" y="2140271"/>
            <a:ext cx="8627383" cy="677108"/>
            <a:chOff x="996677" y="3071816"/>
            <a:chExt cx="8627383" cy="677108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38" name="직사각형 37"/>
            <p:cNvSpPr/>
            <p:nvPr/>
          </p:nvSpPr>
          <p:spPr>
            <a:xfrm>
              <a:off x="1316681" y="3071816"/>
              <a:ext cx="8307379" cy="6771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각 </a:t>
              </a:r>
              <a:r>
                <a:rPr lang="ko-KR" altLang="en-US" sz="22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모둠에서는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2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모둠원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각자가 최근에 느낀 감정을 종이에 글과 그림으로 표현한다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996677" y="2978471"/>
            <a:ext cx="8627383" cy="677108"/>
            <a:chOff x="996677" y="3071816"/>
            <a:chExt cx="8627383" cy="677108"/>
          </a:xfrm>
        </p:grpSpPr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41" name="직사각형 40"/>
            <p:cNvSpPr/>
            <p:nvPr/>
          </p:nvSpPr>
          <p:spPr>
            <a:xfrm>
              <a:off x="1316681" y="3071816"/>
              <a:ext cx="8307379" cy="6771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작성한 </a:t>
              </a:r>
              <a:r>
                <a:rPr lang="ko-KR" altLang="en-US" sz="22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활동지를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종이비행기로 접어 감정을 시원하게 날려보내는 마음을 담아 </a:t>
              </a:r>
              <a:r>
                <a:rPr lang="ko-KR" altLang="en-US" sz="22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모둠별로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2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함께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날려보내도록 한다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996677" y="3816671"/>
            <a:ext cx="8833123" cy="338554"/>
            <a:chOff x="996677" y="3071816"/>
            <a:chExt cx="8833123" cy="338554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3101135"/>
              <a:ext cx="330483" cy="296058"/>
            </a:xfrm>
            <a:prstGeom prst="rect">
              <a:avLst/>
            </a:prstGeom>
          </p:spPr>
        </p:pic>
        <p:sp>
          <p:nvSpPr>
            <p:cNvPr id="44" name="직사각형 43"/>
            <p:cNvSpPr/>
            <p:nvPr/>
          </p:nvSpPr>
          <p:spPr>
            <a:xfrm>
              <a:off x="1316681" y="3071816"/>
              <a:ext cx="8513119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종이 비행기를 날려보내고 난 후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감정 해소 경험에 대해 함께 공유한다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989790" y="4991100"/>
            <a:ext cx="1592471" cy="1628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2780244" y="4991100"/>
            <a:ext cx="1592471" cy="1628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570697" y="4991100"/>
            <a:ext cx="1592471" cy="1628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6361151" y="4991100"/>
            <a:ext cx="1592471" cy="1628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8151604" y="4991100"/>
            <a:ext cx="1592471" cy="1628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989790" y="5048250"/>
            <a:ext cx="1592471" cy="138499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18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종이에 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자신의 감정과 감정이 발생한 원인 등을 자유롭게 적는다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2780244" y="5048250"/>
            <a:ext cx="1592471" cy="138499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18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가능하다면 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간단한 </a:t>
            </a:r>
            <a:r>
              <a:rPr lang="ko-KR" altLang="en-US" sz="18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그림으로 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감정을 </a:t>
            </a:r>
            <a:r>
              <a:rPr lang="ko-KR" altLang="en-US" sz="18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표현한다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4570697" y="5048250"/>
            <a:ext cx="1592471" cy="5539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종이 비행기를 접는다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6361151" y="5048250"/>
            <a:ext cx="1592471" cy="83099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1800" spc="-1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종이비행기를 </a:t>
            </a:r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함께 시원하게 날려 보낸다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8151604" y="5048250"/>
            <a:ext cx="1592471" cy="1107996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ko-KR" altLang="en-US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감정 해소 경험에 대해서 함께 이야기 나눈다</a:t>
            </a:r>
            <a:r>
              <a:rPr lang="en-US" altLang="ko-KR" sz="18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989790" y="4279354"/>
            <a:ext cx="4125135" cy="510172"/>
            <a:chOff x="989790" y="4340216"/>
            <a:chExt cx="4125135" cy="510172"/>
          </a:xfrm>
        </p:grpSpPr>
        <p:sp>
          <p:nvSpPr>
            <p:cNvPr id="45" name="직사각형 44"/>
            <p:cNvSpPr/>
            <p:nvPr/>
          </p:nvSpPr>
          <p:spPr>
            <a:xfrm>
              <a:off x="989790" y="4340216"/>
              <a:ext cx="4038280" cy="510172"/>
            </a:xfrm>
            <a:prstGeom prst="rect">
              <a:avLst/>
            </a:prstGeom>
            <a:solidFill>
              <a:srgbClr val="EE6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989790" y="4346003"/>
              <a:ext cx="4125135" cy="498598"/>
            </a:xfrm>
            <a:prstGeom prst="rect">
              <a:avLst/>
            </a:prstGeom>
            <a:noFill/>
          </p:spPr>
          <p:txBody>
            <a:bodyPr wrap="square" rIns="0" rtlCol="0" anchor="t" anchorCtr="0">
              <a:spAutoFit/>
            </a:bodyPr>
            <a:lstStyle/>
            <a:p>
              <a:pPr latinLnBrk="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감정 종이에 </a:t>
              </a:r>
              <a:r>
                <a:rPr lang="ko-KR" altLang="en-US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적어</a:t>
              </a:r>
              <a:r>
                <a:rPr lang="en-US" altLang="ko-KR" sz="24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2400" b="1" spc="-15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날려 보내기</a:t>
              </a:r>
              <a:endParaRPr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EE6000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endParaRPr>
            </a:p>
          </p:txBody>
        </p:sp>
      </p:grpSp>
      <p:pic>
        <p:nvPicPr>
          <p:cNvPr id="62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87652" y="5666602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85972" y="5666602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184292" y="5666602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그림 113" descr="m07.png">
            <a:extLst>
              <a:ext uri="{FF2B5EF4-FFF2-40B4-BE49-F238E27FC236}">
                <a16:creationId xmlns:a16="http://schemas.microsoft.com/office/drawing/2014/main" id="{914FBB04-518D-4CAC-9373-55E5A79E80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982612" y="5666602"/>
            <a:ext cx="209190" cy="2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92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나만의 감정 사이다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2" name="그룹 1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4" name="모서리가 둥근 직사각형 1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7" name="그룹 1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3" name="모서리가 둥근 직사각형 1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8083004" y="260335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741" y="2340471"/>
            <a:ext cx="7549112" cy="408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0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활동하기</a:t>
                </a:r>
                <a:endParaRPr kumimoji="1" lang="ko-KR" altLang="en-US" sz="2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69529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나만의 감정 사이다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2" name="그룹 11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4" name="모서리가 둥근 직사각형 1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2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  <p:grpSp>
              <p:nvGrpSpPr>
                <p:cNvPr id="17" name="그룹 1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1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  <p:sp>
                <p:nvSpPr>
                  <p:cNvPr id="2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/>
                  </a:p>
                </p:txBody>
              </p:sp>
            </p:grpSp>
          </p:grpSp>
        </p:grpSp>
        <p:sp>
          <p:nvSpPr>
            <p:cNvPr id="13" name="모서리가 둥근 직사각형 12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graphicFrame>
        <p:nvGraphicFramePr>
          <p:cNvPr id="24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886016"/>
              </p:ext>
            </p:extLst>
          </p:nvPr>
        </p:nvGraphicFramePr>
        <p:xfrm>
          <a:off x="973294" y="2209799"/>
          <a:ext cx="8746811" cy="4205504"/>
        </p:xfrm>
        <a:graphic>
          <a:graphicData uri="http://schemas.openxmlformats.org/drawingml/2006/table">
            <a:tbl>
              <a:tblPr firstRow="1" bandRow="1"/>
              <a:tblGrid>
                <a:gridCol w="1699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5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938">
                <a:tc rowSpan="2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ko-KR" altLang="en-US" sz="20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ko-KR" altLang="en-US" sz="2000" b="1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모둠에서</a:t>
                      </a: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만든 감정조절 방법들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043054" rtl="0" eaLnBrk="1" latinLnBrk="1" hangingPunct="1">
                        <a:buNone/>
                        <a:defRPr/>
                      </a:pPr>
                      <a:endParaRPr kumimoji="0" lang="ko-KR" altLang="en-US" sz="2100" b="0" i="0" u="none" strike="noStrike" kern="1200" cap="none" normalizeH="0" baseline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R w="2159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938">
                <a:tc vMerge="1">
                  <a:txBody>
                    <a:bodyPr/>
                    <a:lstStyle/>
                    <a:p>
                      <a:pPr marL="0" algn="l" defTabSz="1043054" rtl="0" eaLnBrk="1" latinLnBrk="1" hangingPunct="1">
                        <a:buNone/>
                        <a:defRPr/>
                      </a:pPr>
                      <a:endParaRPr kumimoji="0" lang="ko-KR" altLang="en-US" sz="2100" b="0" i="0" u="none" strike="noStrike" kern="1200" cap="none" normalizeH="0" baseline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2159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355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명칭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ko-KR" altLang="en-US" sz="20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활용 방법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69B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6907">
                <a:tc rowSpan="4">
                  <a:txBody>
                    <a:bodyPr/>
                    <a:lstStyle/>
                    <a:p>
                      <a:pPr marL="0" marR="0" algn="just" defTabSz="1043054" rtl="0" eaLnBrk="1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kumimoji="0" lang="ko-KR" altLang="en-US" sz="2000" b="0" i="0" u="none" strike="noStrike" kern="1200" cap="none" normalizeH="0" baseline="0" dirty="0">
                        <a:solidFill>
                          <a:srgbClr val="000000"/>
                        </a:solidFill>
                        <a:effectLst/>
                        <a:latin typeface="KoPub돋움체 Medium"/>
                        <a:ea typeface="KoPub돋움체 Bold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600" b="1" kern="0" spc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   ) </a:t>
                      </a:r>
                      <a:r>
                        <a:rPr lang="ko-KR" altLang="en-US" sz="1600" b="1" kern="0" spc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모둠</a:t>
                      </a:r>
                      <a:endParaRPr lang="ko-KR" altLang="en-US" sz="1600" b="1" kern="0" spc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defTabSz="1043054" rtl="0" eaLnBrk="1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kumimoji="0" lang="ko-KR" altLang="en-US" sz="2000" b="0" i="0" u="none" strike="noStrike" kern="1200" cap="none" normalizeH="0" baseline="0" dirty="0">
                        <a:solidFill>
                          <a:srgbClr val="000000"/>
                        </a:solidFill>
                        <a:effectLst/>
                        <a:latin typeface="KoPub돋움체 Medium"/>
                        <a:ea typeface="KoPub돋움체 Bold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 defTabSz="1043054" rtl="0" eaLnBrk="1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kumimoji="0" lang="ko-KR" altLang="en-US" sz="2000" b="0" i="0" u="none" strike="noStrike" kern="1200" cap="none" normalizeH="0" baseline="0" dirty="0">
                        <a:solidFill>
                          <a:srgbClr val="000000"/>
                        </a:solidFill>
                        <a:effectLst/>
                        <a:latin typeface="KoPub돋움체 Medium"/>
                        <a:ea typeface="KoPub돋움체 Bold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6907">
                <a:tc vMerge="1">
                  <a:txBody>
                    <a:bodyPr/>
                    <a:lstStyle/>
                    <a:p>
                      <a:pPr marL="0" algn="l" defTabSz="1043054" rtl="0" eaLnBrk="1" latinLnBrk="1" hangingPunct="1">
                        <a:buNone/>
                        <a:defRPr/>
                      </a:pPr>
                      <a:endParaRPr kumimoji="0" lang="ko-KR" altLang="en-US" sz="2100" b="0" i="0" u="none" strike="noStrike" kern="1200" cap="none" normalizeH="0" baseline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2159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just" defTabSz="1043054" rtl="0" eaLnBrk="1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kumimoji="0" lang="ko-KR" altLang="en-US" sz="2000" b="0" i="0" u="none" strike="noStrike" kern="1200" cap="none" normalizeH="0" baseline="0">
                        <a:solidFill>
                          <a:srgbClr val="000000"/>
                        </a:solidFill>
                        <a:effectLst/>
                        <a:latin typeface="KoPub돋움체 Medium"/>
                        <a:ea typeface="KoPub돋움체 Bold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 defTabSz="1043054" rtl="0" eaLnBrk="1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kumimoji="0" lang="ko-KR" altLang="en-US" sz="2000" b="0" i="0" u="none" strike="noStrike" kern="1200" cap="none" normalizeH="0" baseline="0">
                        <a:solidFill>
                          <a:srgbClr val="000000"/>
                        </a:solidFill>
                        <a:effectLst/>
                        <a:latin typeface="KoPub돋움체 Medium"/>
                        <a:ea typeface="KoPub돋움체 Bold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6907">
                <a:tc vMerge="1">
                  <a:txBody>
                    <a:bodyPr/>
                    <a:lstStyle/>
                    <a:p>
                      <a:pPr marL="0" algn="l" defTabSz="1043054" rtl="0" eaLnBrk="1" latinLnBrk="1" hangingPunct="1">
                        <a:buNone/>
                        <a:defRPr/>
                      </a:pPr>
                      <a:endParaRPr kumimoji="0" lang="ko-KR" altLang="en-US" sz="2100" b="0" i="0" u="none" strike="noStrike" kern="1200" cap="none" normalizeH="0" baseline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2159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just" defTabSz="1043054" rtl="0" eaLnBrk="1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kumimoji="0" lang="ko-KR" altLang="en-US" sz="2000" b="0" i="0" u="none" strike="noStrike" kern="1200" cap="none" normalizeH="0" baseline="0">
                        <a:solidFill>
                          <a:srgbClr val="000000"/>
                        </a:solidFill>
                        <a:effectLst/>
                        <a:latin typeface="KoPub돋움체 Medium"/>
                        <a:ea typeface="KoPub돋움체 Bold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 defTabSz="1043054" rtl="0" eaLnBrk="1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kumimoji="0" lang="ko-KR" altLang="en-US" sz="2000" b="0" i="0" u="none" strike="noStrike" kern="1200" cap="none" normalizeH="0" baseline="0">
                        <a:solidFill>
                          <a:srgbClr val="000000"/>
                        </a:solidFill>
                        <a:effectLst/>
                        <a:latin typeface="KoPub돋움체 Medium"/>
                        <a:ea typeface="KoPub돋움체 Bold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6907">
                <a:tc vMerge="1">
                  <a:txBody>
                    <a:bodyPr/>
                    <a:lstStyle/>
                    <a:p>
                      <a:pPr marL="0" algn="l" defTabSz="1043054" rtl="0" eaLnBrk="1" latinLnBrk="1" hangingPunct="1">
                        <a:buNone/>
                        <a:defRPr/>
                      </a:pPr>
                      <a:endParaRPr kumimoji="0" lang="ko-KR" altLang="en-US" sz="2100" b="0" i="0" u="none" strike="noStrike" kern="1200" cap="none" normalizeH="0" baseline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2159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2159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defTabSz="1043054" rtl="0" eaLnBrk="1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kumimoji="0" lang="ko-KR" altLang="en-US" sz="2000" b="0" i="0" u="none" strike="noStrike" kern="1200" cap="none" normalizeH="0" baseline="0" dirty="0">
                        <a:solidFill>
                          <a:srgbClr val="000000"/>
                        </a:solidFill>
                        <a:effectLst/>
                        <a:latin typeface="KoPub돋움체 Medium"/>
                        <a:ea typeface="KoPub돋움체 Bold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 defTabSz="1043054" rtl="0" eaLnBrk="1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kumimoji="0" lang="ko-KR" altLang="en-US" sz="2000" b="0" i="0" u="none" strike="noStrike" kern="1200" cap="none" normalizeH="0" baseline="0" dirty="0">
                        <a:solidFill>
                          <a:srgbClr val="000000"/>
                        </a:solidFill>
                        <a:effectLst/>
                        <a:latin typeface="KoPub돋움체 Medium"/>
                        <a:ea typeface="KoPub돋움체 Bold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867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 spc="-150">
                <a:ln w="952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 spc="-150">
                  <a:ln w="9525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06140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latinLnBrk="0">
                  <a:spcBef>
                    <a:spcPts val="100"/>
                  </a:spcBef>
                  <a:spcAft>
                    <a:spcPts val="300"/>
                  </a:spcAft>
                  <a:defRPr/>
                </a:pPr>
                <a:r>
                  <a:rPr kumimoji="1" lang="ko-KR" altLang="en-US" sz="2600" b="1" spc="-150" dirty="0">
                    <a:ln w="9525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/>
                    <a:ea typeface="맑은 고딕"/>
                  </a:rPr>
                  <a:t>실천하기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atinLnBrk="0">
                <a:spcBef>
                  <a:spcPts val="100"/>
                </a:spcBef>
                <a:spcAft>
                  <a:spcPts val="300"/>
                </a:spcAft>
                <a:defRPr/>
              </a:pPr>
              <a:r>
                <a:rPr kumimoji="1" lang="ko-KR" altLang="en-US" sz="2400" b="1" spc="-150">
                  <a:ln w="9525"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/>
                </a:rPr>
                <a:t>▶ 친구들이 들려주는 나의 장점</a:t>
              </a:r>
              <a:endParaRPr kumimoji="1" lang="ko-KR" altLang="en-US" sz="2400" b="1" spc="-150">
                <a:solidFill>
                  <a:srgbClr val="9B85B5"/>
                </a:solidFill>
                <a:latin typeface="맑은 고딕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10" name="그룹 9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12" name="모서리가 둥근 직사각형 11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/>
              </a:p>
            </p:txBody>
          </p:sp>
          <p:grpSp>
            <p:nvGrpSpPr>
              <p:cNvPr id="13" name="그룹 12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4" name="그룹 13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9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  <p:sp>
                <p:nvSpPr>
                  <p:cNvPr id="20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  <p:sp>
                <p:nvSpPr>
                  <p:cNvPr id="21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</p:grpSp>
            <p:grpSp>
              <p:nvGrpSpPr>
                <p:cNvPr id="15" name="그룹 14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6" name="Freeform 1857"/>
                  <p:cNvSpPr/>
                  <p:nvPr/>
                </p:nvSpPr>
                <p:spPr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quadBezTo>
                          <a:pt x="0" y="2227"/>
                          <a:pt x="0" y="2227"/>
                        </a:quadBezTo>
                        <a:quadBezTo>
                          <a:pt x="0" y="241"/>
                          <a:pt x="0" y="241"/>
                        </a:quad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  <p:sp>
                <p:nvSpPr>
                  <p:cNvPr id="17" name="Freeform 1858"/>
                  <p:cNvSpPr/>
                  <p:nvPr/>
                </p:nvSpPr>
                <p:spPr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quadBezTo>
                          <a:pt x="1732" y="2227"/>
                          <a:pt x="1732" y="2227"/>
                        </a:quadBezTo>
                        <a:quadBezTo>
                          <a:pt x="1732" y="241"/>
                          <a:pt x="1732" y="241"/>
                        </a:quad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  <p:sp>
                <p:nvSpPr>
                  <p:cNvPr id="18" name="Freeform 1859"/>
                  <p:cNvSpPr>
                    <a:spLocks noEditPoints="1"/>
                  </p:cNvSpPr>
                  <p:nvPr/>
                </p:nvSpPr>
                <p:spPr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quadBezTo>
                          <a:pt x="6" y="2096"/>
                          <a:pt x="6" y="2096"/>
                        </a:quadBezTo>
                        <a:cubicBezTo>
                          <a:pt x="3" y="2096"/>
                          <a:pt x="0" y="2093"/>
                          <a:pt x="0" y="2090"/>
                        </a:cubicBezTo>
                        <a:quadBezTo>
                          <a:pt x="0" y="104"/>
                          <a:pt x="0" y="104"/>
                        </a:quad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quadBezTo>
                          <a:pt x="3476" y="2090"/>
                          <a:pt x="3476" y="2090"/>
                        </a:quad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quadBezTo>
                          <a:pt x="3464" y="2084"/>
                          <a:pt x="3464" y="2084"/>
                        </a:quadBezTo>
                        <a:quadBezTo>
                          <a:pt x="3464" y="109"/>
                          <a:pt x="3464" y="109"/>
                        </a:quad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anchor="t" anchorCtr="0">
                    <a:prstTxWarp prst="textNoShape">
                      <a:avLst/>
                    </a:prstTxWarp>
                  </a:bodyPr>
                  <a:lstStyle/>
                  <a:p>
                    <a:pPr lvl="0">
                      <a:defRPr/>
                    </a:pPr>
                    <a:endParaRPr lang="ko-KR" altLang="en-US" b="1"/>
                  </a:p>
                </p:txBody>
              </p:sp>
            </p:grpSp>
          </p:grpSp>
        </p:grpSp>
        <p:sp>
          <p:nvSpPr>
            <p:cNvPr id="11" name="모서리가 둥근 직사각형 10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60046" y="2726390"/>
            <a:ext cx="9173308" cy="12159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latinLnBrk="0">
              <a:lnSpc>
                <a:spcPct val="120000"/>
              </a:lnSpc>
              <a:defRPr/>
            </a:pPr>
            <a:r>
              <a:rPr lang="ko-KR" altLang="en-US" sz="3200" b="1" spc="-300" dirty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감정 해소 활동을 바탕으로 </a:t>
            </a:r>
            <a:endParaRPr lang="en-US" altLang="ko-KR" sz="3200" b="1" spc="-300" dirty="0" smtClean="0">
              <a:ln w="9525"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/>
            </a:endParaRPr>
          </a:p>
          <a:p>
            <a:pPr algn="ctr" latinLnBrk="0">
              <a:lnSpc>
                <a:spcPct val="120000"/>
              </a:lnSpc>
              <a:defRPr/>
            </a:pPr>
            <a:r>
              <a:rPr lang="ko-KR" altLang="en-US" sz="3200" b="1" spc="-300" dirty="0" smtClean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자신의 </a:t>
            </a:r>
            <a:r>
              <a:rPr lang="ko-KR" altLang="en-US" sz="3200" b="1" spc="-300" dirty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감정조절 경험을 반성적으로 성찰하기</a:t>
            </a:r>
            <a:endParaRPr lang="ko-KR" altLang="en-US" sz="3200" b="1" spc="-300" dirty="0">
              <a:solidFill>
                <a:schemeClr val="tx1">
                  <a:lumMod val="95000"/>
                  <a:lumOff val="5000"/>
                </a:schemeClr>
              </a:solidFill>
              <a:latin typeface="맑은 고딕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5432" y="4644727"/>
            <a:ext cx="8969128" cy="10889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latinLnBrk="0">
              <a:lnSpc>
                <a:spcPct val="120000"/>
              </a:lnSpc>
              <a:spcAft>
                <a:spcPts val="1200"/>
              </a:spcAft>
              <a:defRPr/>
            </a:pPr>
            <a:r>
              <a:rPr lang="ko-KR" altLang="en-US" sz="2400" spc="-300" dirty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감정이 유발되는 상황에서 어떻게 행동하면 좋을까요</a:t>
            </a:r>
            <a:r>
              <a:rPr lang="en-US" altLang="ko-KR" sz="2400" spc="-300" dirty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? </a:t>
            </a:r>
          </a:p>
          <a:p>
            <a:pPr algn="ctr" latinLnBrk="0">
              <a:lnSpc>
                <a:spcPct val="120000"/>
              </a:lnSpc>
              <a:spcAft>
                <a:spcPts val="1200"/>
              </a:spcAft>
              <a:defRPr/>
            </a:pPr>
            <a:r>
              <a:rPr lang="ko-KR" altLang="en-US" sz="2400" spc="-300" dirty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자신의 감정조절 방법에 </a:t>
            </a:r>
            <a:r>
              <a:rPr lang="ko-KR" altLang="en-US" sz="2400" spc="-300" dirty="0" smtClean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대해</a:t>
            </a:r>
            <a:r>
              <a:rPr lang="en-US" altLang="ko-KR" sz="2400" spc="-300" dirty="0" smtClean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 </a:t>
            </a:r>
            <a:r>
              <a:rPr lang="ko-KR" altLang="en-US" sz="2400" spc="-300" dirty="0" smtClean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반성적인 성찰을</a:t>
            </a:r>
            <a:r>
              <a:rPr lang="en-US" altLang="ko-KR" sz="2400" spc="-300" dirty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 </a:t>
            </a:r>
            <a:r>
              <a:rPr lang="ko-KR" altLang="en-US" sz="2400" spc="-300" dirty="0" smtClean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해보도록 </a:t>
            </a:r>
            <a:r>
              <a:rPr lang="ko-KR" altLang="en-US" sz="2400" spc="-300" dirty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합니다</a:t>
            </a:r>
            <a:r>
              <a:rPr lang="en-US" altLang="ko-KR" sz="2400" spc="-300" dirty="0">
                <a:ln w="9525"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944" y="1919919"/>
            <a:ext cx="1386498" cy="453422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16" y="2219356"/>
            <a:ext cx="2026660" cy="42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866</Words>
  <Application>Microsoft Office PowerPoint</Application>
  <PresentationFormat>사용자 지정</PresentationFormat>
  <Paragraphs>138</Paragraphs>
  <Slides>14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KoPubDotum Medium Regular</vt:lpstr>
      <vt:lpstr>KoPubWorld돋움체 Bold</vt:lpstr>
      <vt:lpstr>KoPub돋움체 Bold</vt:lpstr>
      <vt:lpstr>KoPub돋움체 Medium</vt:lpstr>
      <vt:lpstr>맑은 고딕</vt:lpstr>
      <vt:lpstr>Arial</vt:lpstr>
      <vt:lpstr>3_디자인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Microsoft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NYPI</cp:lastModifiedBy>
  <cp:revision>522</cp:revision>
  <dcterms:created xsi:type="dcterms:W3CDTF">2018-08-25T03:54:47Z</dcterms:created>
  <dcterms:modified xsi:type="dcterms:W3CDTF">2023-02-18T11:04:02Z</dcterms:modified>
  <cp:version/>
</cp:coreProperties>
</file>