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8"/>
  </p:notesMasterIdLst>
  <p:handoutMasterIdLst>
    <p:handoutMasterId r:id="rId19"/>
  </p:handoutMasterIdLst>
  <p:sldIdLst>
    <p:sldId id="425" r:id="rId7"/>
    <p:sldId id="429" r:id="rId8"/>
    <p:sldId id="438" r:id="rId9"/>
    <p:sldId id="443" r:id="rId10"/>
    <p:sldId id="444" r:id="rId11"/>
    <p:sldId id="441" r:id="rId12"/>
    <p:sldId id="445" r:id="rId13"/>
    <p:sldId id="446" r:id="rId14"/>
    <p:sldId id="447" r:id="rId15"/>
    <p:sldId id="448" r:id="rId16"/>
    <p:sldId id="437" r:id="rId17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0F1"/>
    <a:srgbClr val="0269B3"/>
    <a:srgbClr val="EE6000"/>
    <a:srgbClr val="F4F4F4"/>
    <a:srgbClr val="5CAA09"/>
    <a:srgbClr val="00B0F0"/>
    <a:srgbClr val="BE382A"/>
    <a:srgbClr val="E74C3C"/>
    <a:srgbClr val="FCE000"/>
    <a:srgbClr val="EFA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4380" autoAdjust="0"/>
  </p:normalViewPr>
  <p:slideViewPr>
    <p:cSldViewPr>
      <p:cViewPr varScale="1">
        <p:scale>
          <a:sx n="60" d="100"/>
          <a:sy n="60" d="100"/>
        </p:scale>
        <p:origin x="96" y="324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2023-03-06</a:t>
            </a:fld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‹#›</a:t>
            </a:fld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/>
              <a:t>이번 시간에는 나를 넘어서 우리를 사랑할 수 있는 발판을 마련해보는 </a:t>
            </a:r>
            <a:r>
              <a:rPr lang="en-US" altLang="ko-KR" dirty="0"/>
              <a:t>‘</a:t>
            </a:r>
            <a:r>
              <a:rPr lang="ko-KR" altLang="en-US" dirty="0"/>
              <a:t>우리를 사랑하는 시간</a:t>
            </a:r>
            <a:r>
              <a:rPr lang="en-US" altLang="ko-KR" dirty="0"/>
              <a:t>’</a:t>
            </a:r>
            <a:r>
              <a:rPr lang="ko-KR" altLang="en-US" dirty="0"/>
              <a:t> 활동을 함께 합니다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055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출처 삽입 필요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한국청소년정책연구원 학교폭력예방교육지원센터</a:t>
            </a:r>
            <a:r>
              <a:rPr lang="en-US" altLang="ko-KR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(2021). 2015 </a:t>
            </a:r>
            <a:r>
              <a:rPr lang="ko-KR" altLang="en-US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개정교육과정에 따른</a:t>
            </a:r>
            <a:r>
              <a:rPr lang="en-US" altLang="ko-KR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학교폭력예방 </a:t>
            </a:r>
            <a:r>
              <a:rPr lang="ko-KR" altLang="en-US" sz="12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어울림교과연계프로그램</a:t>
            </a:r>
            <a:r>
              <a:rPr lang="ko-KR" altLang="en-US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 체육</a:t>
            </a:r>
            <a:r>
              <a:rPr lang="en-US" altLang="ko-KR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(</a:t>
            </a:r>
            <a:r>
              <a:rPr lang="ko-KR" altLang="en-US" sz="12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고등학교용</a:t>
            </a:r>
            <a:r>
              <a:rPr lang="en-US" altLang="ko-KR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). </a:t>
            </a:r>
            <a:br>
              <a:rPr lang="en-US" altLang="ko-KR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</a:br>
            <a:r>
              <a:rPr lang="ko-KR" altLang="en-US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세종 </a:t>
            </a:r>
            <a:r>
              <a:rPr lang="en-US" altLang="ko-KR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: </a:t>
            </a:r>
            <a:r>
              <a:rPr lang="ko-KR" altLang="en-US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한국청소년정책연구원 학교폭력예방교육지원센터</a:t>
            </a:r>
            <a:r>
              <a:rPr lang="en-US" altLang="ko-KR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 함께하는 즐거움 모두의 스포츠 </a:t>
            </a:r>
            <a:r>
              <a:rPr lang="en-US" altLang="ko-KR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1</a:t>
            </a:r>
            <a:r>
              <a:rPr lang="ko-KR" altLang="en-US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n-ea"/>
                <a:cs typeface="+mn-cs"/>
              </a:rPr>
              <a:t>차시</a:t>
            </a:r>
            <a:endParaRPr lang="en-US" altLang="ko-KR" sz="1200" kern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n-ea"/>
              <a:cs typeface="+mn-cs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3589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QR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코드를 통해 영상을 볼 수 있습니다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0110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3578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5959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0201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QR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코드를 통해 영상을 볼 수 있습니다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73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gif"/><Relationship Id="rId5" Type="http://schemas.openxmlformats.org/officeDocument/2006/relationships/image" Target="../media/image9.wmf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reabasketball.or.kr/media_center/gallery_list.ph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7.wmf"/><Relationship Id="rId7" Type="http://schemas.openxmlformats.org/officeDocument/2006/relationships/image" Target="../media/image18.JP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rl.kr/t348b5" TargetMode="External"/><Relationship Id="rId11" Type="http://schemas.openxmlformats.org/officeDocument/2006/relationships/image" Target="../media/image22.jpeg"/><Relationship Id="rId5" Type="http://schemas.openxmlformats.org/officeDocument/2006/relationships/hyperlink" Target="https://url.kr/lo4ae1" TargetMode="External"/><Relationship Id="rId10" Type="http://schemas.openxmlformats.org/officeDocument/2006/relationships/image" Target="../media/image21.jpeg"/><Relationship Id="rId4" Type="http://schemas.openxmlformats.org/officeDocument/2006/relationships/hyperlink" Target="https://url.kr/okaqp8" TargetMode="External"/><Relationship Id="rId9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erms.naver.com/entry.nhn?docId=1578269&amp;cid=50344&amp;categoryId=5034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hyperlink" Target="http://study.zum.com/book/1264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고등학교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92723" y="1653209"/>
            <a:ext cx="9907954" cy="1074698"/>
            <a:chOff x="388327" y="1653209"/>
            <a:chExt cx="9907954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88327" y="1686548"/>
              <a:ext cx="9907954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우리만의 에티켓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2422289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7634977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53" y="2766678"/>
            <a:ext cx="1145866" cy="374729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77" y="3037661"/>
            <a:ext cx="1674925" cy="3476310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3330476" y="755599"/>
            <a:ext cx="4176740" cy="1200329"/>
            <a:chOff x="3706818" y="755599"/>
            <a:chExt cx="2393486" cy="1200329"/>
          </a:xfrm>
        </p:grpSpPr>
        <p:grpSp>
          <p:nvGrpSpPr>
            <p:cNvPr id="18" name="그룹 17"/>
            <p:cNvGrpSpPr/>
            <p:nvPr/>
          </p:nvGrpSpPr>
          <p:grpSpPr>
            <a:xfrm>
              <a:off x="3706818" y="1131764"/>
              <a:ext cx="2393486" cy="447998"/>
              <a:chOff x="3689700" y="1131764"/>
              <a:chExt cx="23934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4029215" y="755599"/>
              <a:ext cx="1748692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+mj-ea"/>
                  <a:ea typeface="+mj-ea"/>
                </a:rPr>
                <a:t>학교폭력 인식 및 대처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수업 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5495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스포츠윤리에 대하여 알아보기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199681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학교폭력예방을 위한 우리 반 에티켓 만들기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203823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학교폭력</a:t>
                </a:r>
                <a:endParaRPr lang="en-US" altLang="ko-KR" sz="3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+mj-ea"/>
                  <a:ea typeface="+mj-ea"/>
                  <a:cs typeface="KoPubWorld돋움체 Bold" panose="00000800000000000000" pitchFamily="2" charset="-127"/>
                </a:endParaRPr>
              </a:p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예방을 위한 에티켓 선서식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+mj-ea"/>
                  <a:ea typeface="+mj-ea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249448"/>
            <a:ext cx="9774731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다양한 스포츠 에티켓을 적용하여 서로 공감하고 함께 노력할 수 있는 학교폭력예방을 위한 학급 고유문화를 만들고 실천한다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99424" y="767370"/>
            <a:ext cx="4765794" cy="430887"/>
            <a:chOff x="399424" y="768542"/>
            <a:chExt cx="4765794" cy="4308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4" name="직사각형 3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53221" y="600615"/>
              <a:ext cx="149307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스포츠 윤리에 대하여 알아보기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49" name="그룹 4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0" name="그룹 4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2" name="모서리가 둥근 직사각형 5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3" name="그룹 5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4" name="그룹 5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5" name="그룹 5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1" name="모서리가 둥근 직사각형 5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2583180" y="6062987"/>
            <a:ext cx="7268003" cy="650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] 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이종영 외  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(2017).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고등학교 스포츠생활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서울 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천재교육</a:t>
            </a:r>
          </a:p>
          <a:p>
            <a:pPr marL="363220" indent="-363220" algn="r" fontAlgn="base" latinLnBrk="0">
              <a:lnSpc>
                <a:spcPct val="110000"/>
              </a:lnSpc>
            </a:pP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사진출처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] 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대한농구협회 갤러리</a:t>
            </a:r>
          </a:p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hlinkClick r:id="rId3"/>
              </a:rPr>
              <a:t>https://www.koreabasketball.or.kr/media_center/gallery_list.php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2020.09.11 </a:t>
            </a: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검색 </a:t>
            </a:r>
          </a:p>
        </p:txBody>
      </p:sp>
      <p:grpSp>
        <p:nvGrpSpPr>
          <p:cNvPr id="83" name="그룹 82"/>
          <p:cNvGrpSpPr/>
          <p:nvPr/>
        </p:nvGrpSpPr>
        <p:grpSpPr>
          <a:xfrm>
            <a:off x="1093508" y="2628080"/>
            <a:ext cx="8506384" cy="3059415"/>
            <a:chOff x="1093508" y="2283981"/>
            <a:chExt cx="8506384" cy="3701893"/>
          </a:xfrm>
        </p:grpSpPr>
        <p:sp>
          <p:nvSpPr>
            <p:cNvPr id="64" name="대각선 방향의 모서리가 둥근 사각형 5">
              <a:extLst>
                <a:ext uri="{FF2B5EF4-FFF2-40B4-BE49-F238E27FC236}">
                  <a16:creationId xmlns:a16="http://schemas.microsoft.com/office/drawing/2014/main" id="{0ABE29AE-8237-3B4F-C5A3-B56C39CF2CE9}"/>
                </a:ext>
              </a:extLst>
            </p:cNvPr>
            <p:cNvSpPr/>
            <p:nvPr/>
          </p:nvSpPr>
          <p:spPr>
            <a:xfrm>
              <a:off x="1093508" y="2283981"/>
              <a:ext cx="8506384" cy="750875"/>
            </a:xfrm>
            <a:prstGeom prst="round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대각선 방향의 모서리가 둥근 사각형 5">
              <a:extLst>
                <a:ext uri="{FF2B5EF4-FFF2-40B4-BE49-F238E27FC236}">
                  <a16:creationId xmlns:a16="http://schemas.microsoft.com/office/drawing/2014/main" id="{0ABE29AE-8237-3B4F-C5A3-B56C39CF2CE9}"/>
                </a:ext>
              </a:extLst>
            </p:cNvPr>
            <p:cNvSpPr/>
            <p:nvPr/>
          </p:nvSpPr>
          <p:spPr>
            <a:xfrm>
              <a:off x="1093508" y="3267654"/>
              <a:ext cx="8506384" cy="750875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대각선 방향의 모서리가 둥근 사각형 5">
              <a:extLst>
                <a:ext uri="{FF2B5EF4-FFF2-40B4-BE49-F238E27FC236}">
                  <a16:creationId xmlns:a16="http://schemas.microsoft.com/office/drawing/2014/main" id="{0ABE29AE-8237-3B4F-C5A3-B56C39CF2CE9}"/>
                </a:ext>
              </a:extLst>
            </p:cNvPr>
            <p:cNvSpPr/>
            <p:nvPr/>
          </p:nvSpPr>
          <p:spPr>
            <a:xfrm>
              <a:off x="1093508" y="4251327"/>
              <a:ext cx="8506384" cy="750875"/>
            </a:xfrm>
            <a:prstGeom prst="roundRect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대각선 방향의 모서리가 둥근 사각형 5">
              <a:extLst>
                <a:ext uri="{FF2B5EF4-FFF2-40B4-BE49-F238E27FC236}">
                  <a16:creationId xmlns:a16="http://schemas.microsoft.com/office/drawing/2014/main" id="{0ABE29AE-8237-3B4F-C5A3-B56C39CF2CE9}"/>
                </a:ext>
              </a:extLst>
            </p:cNvPr>
            <p:cNvSpPr/>
            <p:nvPr/>
          </p:nvSpPr>
          <p:spPr>
            <a:xfrm>
              <a:off x="1093508" y="5234999"/>
              <a:ext cx="8506384" cy="750875"/>
            </a:xfrm>
            <a:prstGeom prst="roundRect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1661275" y="2401662"/>
              <a:ext cx="1795669" cy="515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양보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1661275" y="3385335"/>
              <a:ext cx="1795669" cy="515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페어플레이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1661275" y="4369008"/>
              <a:ext cx="1795669" cy="515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규칙준수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1661275" y="5352680"/>
              <a:ext cx="1795669" cy="515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팀워크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7246735" y="2401662"/>
              <a:ext cx="1795669" cy="515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경기 예절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6809860" y="3385335"/>
              <a:ext cx="2669420" cy="515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관람 및 응원 예절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7246735" y="4369008"/>
              <a:ext cx="1795669" cy="515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복장예절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7246735" y="5352680"/>
              <a:ext cx="1795669" cy="515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심판예절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20170BF7-614E-FA83-54A7-8703AB660D93}"/>
              </a:ext>
            </a:extLst>
          </p:cNvPr>
          <p:cNvSpPr txBox="1"/>
          <p:nvPr/>
        </p:nvSpPr>
        <p:spPr>
          <a:xfrm>
            <a:off x="851019" y="2058762"/>
            <a:ext cx="3416182" cy="515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>
              <a:defRPr/>
            </a:pPr>
            <a:r>
              <a:rPr lang="ko-KR" altLang="en-US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스포츠 정신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0170BF7-614E-FA83-54A7-8703AB660D93}"/>
              </a:ext>
            </a:extLst>
          </p:cNvPr>
          <p:cNvSpPr txBox="1"/>
          <p:nvPr/>
        </p:nvSpPr>
        <p:spPr>
          <a:xfrm>
            <a:off x="6931779" y="2058762"/>
            <a:ext cx="2425582" cy="515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>
              <a:defRPr/>
            </a:pPr>
            <a:r>
              <a:rPr lang="ko-KR" altLang="en-US" sz="28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스포츠 에티켓</a:t>
            </a:r>
          </a:p>
        </p:txBody>
      </p:sp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" b="8519"/>
          <a:stretch/>
        </p:blipFill>
        <p:spPr>
          <a:xfrm>
            <a:off x="3957320" y="2768408"/>
            <a:ext cx="2778760" cy="2778760"/>
          </a:xfrm>
          <a:prstGeom prst="ellipse">
            <a:avLst/>
          </a:prstGeom>
          <a:noFill/>
          <a:ln w="793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6204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스포츠 윤리에 대하여 알아보기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9" name="직사각형 38"/>
          <p:cNvSpPr/>
          <p:nvPr/>
        </p:nvSpPr>
        <p:spPr>
          <a:xfrm>
            <a:off x="4079240" y="1442403"/>
            <a:ext cx="253492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30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스포츠 정신 </a:t>
            </a: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884489" y="1296825"/>
            <a:ext cx="462280" cy="431481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6350295" y="1296825"/>
            <a:ext cx="462280" cy="431481"/>
          </a:xfrm>
          <a:prstGeom prst="rect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3" name="그룹 42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436477" y="2584821"/>
            <a:ext cx="3826991" cy="3827614"/>
            <a:chOff x="3436477" y="2592441"/>
            <a:chExt cx="3826991" cy="3827614"/>
          </a:xfrm>
        </p:grpSpPr>
        <p:sp>
          <p:nvSpPr>
            <p:cNvPr id="86" name="자유형 85"/>
            <p:cNvSpPr/>
            <p:nvPr/>
          </p:nvSpPr>
          <p:spPr>
            <a:xfrm rot="16200000">
              <a:off x="5450445" y="2589524"/>
              <a:ext cx="1810106" cy="1815941"/>
            </a:xfrm>
            <a:custGeom>
              <a:avLst/>
              <a:gdLst>
                <a:gd name="connsiteX0" fmla="*/ 1810106 w 1810106"/>
                <a:gd name="connsiteY0" fmla="*/ 0 h 1815941"/>
                <a:gd name="connsiteX1" fmla="*/ 1805126 w 1810106"/>
                <a:gd name="connsiteY1" fmla="*/ 98624 h 1815941"/>
                <a:gd name="connsiteX2" fmla="*/ 92478 w 1810106"/>
                <a:gd name="connsiteY2" fmla="*/ 1811271 h 1815941"/>
                <a:gd name="connsiteX3" fmla="*/ 0 w 1810106"/>
                <a:gd name="connsiteY3" fmla="*/ 1815941 h 1815941"/>
                <a:gd name="connsiteX4" fmla="*/ 0 w 1810106"/>
                <a:gd name="connsiteY4" fmla="*/ 0 h 1815941"/>
                <a:gd name="connsiteX5" fmla="*/ 1810106 w 1810106"/>
                <a:gd name="connsiteY5" fmla="*/ 0 h 181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0106" h="1815941">
                  <a:moveTo>
                    <a:pt x="1810106" y="0"/>
                  </a:moveTo>
                  <a:lnTo>
                    <a:pt x="1805126" y="98624"/>
                  </a:lnTo>
                  <a:cubicBezTo>
                    <a:pt x="1713418" y="1001654"/>
                    <a:pt x="995509" y="1719563"/>
                    <a:pt x="92478" y="1811271"/>
                  </a:cubicBezTo>
                  <a:lnTo>
                    <a:pt x="0" y="1815941"/>
                  </a:lnTo>
                  <a:lnTo>
                    <a:pt x="0" y="0"/>
                  </a:lnTo>
                  <a:lnTo>
                    <a:pt x="181010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ko-KR" altLang="en-US" sz="1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" name="자유형 86"/>
            <p:cNvSpPr/>
            <p:nvPr/>
          </p:nvSpPr>
          <p:spPr>
            <a:xfrm rot="16200000">
              <a:off x="3439394" y="2589524"/>
              <a:ext cx="1810106" cy="1815940"/>
            </a:xfrm>
            <a:custGeom>
              <a:avLst/>
              <a:gdLst>
                <a:gd name="connsiteX0" fmla="*/ 1810106 w 1810106"/>
                <a:gd name="connsiteY0" fmla="*/ 1815940 h 1815940"/>
                <a:gd name="connsiteX1" fmla="*/ 0 w 1810106"/>
                <a:gd name="connsiteY1" fmla="*/ 1815940 h 1815940"/>
                <a:gd name="connsiteX2" fmla="*/ 0 w 1810106"/>
                <a:gd name="connsiteY2" fmla="*/ 0 h 1815940"/>
                <a:gd name="connsiteX3" fmla="*/ 92478 w 1810106"/>
                <a:gd name="connsiteY3" fmla="*/ 4670 h 1815940"/>
                <a:gd name="connsiteX4" fmla="*/ 1805126 w 1810106"/>
                <a:gd name="connsiteY4" fmla="*/ 1717317 h 1815940"/>
                <a:gd name="connsiteX5" fmla="*/ 1810106 w 1810106"/>
                <a:gd name="connsiteY5" fmla="*/ 1815940 h 1815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0106" h="1815940">
                  <a:moveTo>
                    <a:pt x="1810106" y="1815940"/>
                  </a:moveTo>
                  <a:lnTo>
                    <a:pt x="0" y="1815940"/>
                  </a:lnTo>
                  <a:lnTo>
                    <a:pt x="0" y="0"/>
                  </a:lnTo>
                  <a:lnTo>
                    <a:pt x="92478" y="4670"/>
                  </a:lnTo>
                  <a:cubicBezTo>
                    <a:pt x="995509" y="96378"/>
                    <a:pt x="1713418" y="814287"/>
                    <a:pt x="1805126" y="1717317"/>
                  </a:cubicBezTo>
                  <a:lnTo>
                    <a:pt x="1810106" y="18159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ko-KR" altLang="en-US" sz="1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자유형 87"/>
            <p:cNvSpPr/>
            <p:nvPr/>
          </p:nvSpPr>
          <p:spPr>
            <a:xfrm rot="16200000">
              <a:off x="3439771" y="4607409"/>
              <a:ext cx="1809389" cy="1815903"/>
            </a:xfrm>
            <a:custGeom>
              <a:avLst/>
              <a:gdLst>
                <a:gd name="connsiteX0" fmla="*/ 1809389 w 1809389"/>
                <a:gd name="connsiteY0" fmla="*/ 0 h 1815903"/>
                <a:gd name="connsiteX1" fmla="*/ 1809389 w 1809389"/>
                <a:gd name="connsiteY1" fmla="*/ 1815903 h 1815903"/>
                <a:gd name="connsiteX2" fmla="*/ 0 w 1809389"/>
                <a:gd name="connsiteY2" fmla="*/ 1815903 h 1815903"/>
                <a:gd name="connsiteX3" fmla="*/ 4980 w 1809389"/>
                <a:gd name="connsiteY3" fmla="*/ 1717280 h 1815903"/>
                <a:gd name="connsiteX4" fmla="*/ 1717628 w 1809389"/>
                <a:gd name="connsiteY4" fmla="*/ 4633 h 1815903"/>
                <a:gd name="connsiteX5" fmla="*/ 1809389 w 1809389"/>
                <a:gd name="connsiteY5" fmla="*/ 0 h 181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389" h="1815903">
                  <a:moveTo>
                    <a:pt x="1809389" y="0"/>
                  </a:moveTo>
                  <a:lnTo>
                    <a:pt x="1809389" y="1815903"/>
                  </a:lnTo>
                  <a:lnTo>
                    <a:pt x="0" y="1815903"/>
                  </a:lnTo>
                  <a:lnTo>
                    <a:pt x="4980" y="1717280"/>
                  </a:lnTo>
                  <a:cubicBezTo>
                    <a:pt x="96688" y="814250"/>
                    <a:pt x="814597" y="96341"/>
                    <a:pt x="1717628" y="4633"/>
                  </a:cubicBezTo>
                  <a:lnTo>
                    <a:pt x="180938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ko-KR" altLang="en-US" sz="1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" name="자유형 88"/>
            <p:cNvSpPr/>
            <p:nvPr/>
          </p:nvSpPr>
          <p:spPr>
            <a:xfrm rot="16200000">
              <a:off x="5450786" y="4607408"/>
              <a:ext cx="1809389" cy="1815905"/>
            </a:xfrm>
            <a:custGeom>
              <a:avLst/>
              <a:gdLst>
                <a:gd name="connsiteX0" fmla="*/ 1809389 w 1809389"/>
                <a:gd name="connsiteY0" fmla="*/ 0 h 1815905"/>
                <a:gd name="connsiteX1" fmla="*/ 1809389 w 1809389"/>
                <a:gd name="connsiteY1" fmla="*/ 1815905 h 1815905"/>
                <a:gd name="connsiteX2" fmla="*/ 1717628 w 1809389"/>
                <a:gd name="connsiteY2" fmla="*/ 1811271 h 1815905"/>
                <a:gd name="connsiteX3" fmla="*/ 4980 w 1809389"/>
                <a:gd name="connsiteY3" fmla="*/ 98624 h 1815905"/>
                <a:gd name="connsiteX4" fmla="*/ 0 w 1809389"/>
                <a:gd name="connsiteY4" fmla="*/ 0 h 1815905"/>
                <a:gd name="connsiteX5" fmla="*/ 1809389 w 1809389"/>
                <a:gd name="connsiteY5" fmla="*/ 0 h 181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389" h="1815905">
                  <a:moveTo>
                    <a:pt x="1809389" y="0"/>
                  </a:moveTo>
                  <a:lnTo>
                    <a:pt x="1809389" y="1815905"/>
                  </a:lnTo>
                  <a:lnTo>
                    <a:pt x="1717628" y="1811271"/>
                  </a:lnTo>
                  <a:cubicBezTo>
                    <a:pt x="814597" y="1719563"/>
                    <a:pt x="96688" y="1001654"/>
                    <a:pt x="4980" y="98624"/>
                  </a:cubicBezTo>
                  <a:lnTo>
                    <a:pt x="0" y="0"/>
                  </a:lnTo>
                  <a:lnTo>
                    <a:pt x="180938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ko-KR" altLang="en-US" sz="1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" name="TextBox 5"/>
            <p:cNvSpPr txBox="1">
              <a:spLocks noChangeArrowheads="1"/>
            </p:cNvSpPr>
            <p:nvPr/>
          </p:nvSpPr>
          <p:spPr>
            <a:xfrm>
              <a:off x="3718380" y="4685666"/>
              <a:ext cx="1546302" cy="40011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</a:rPr>
                <a:t>규칙준수</a:t>
              </a:r>
            </a:p>
          </p:txBody>
        </p:sp>
        <p:sp>
          <p:nvSpPr>
            <p:cNvPr id="91" name="TextBox 6"/>
            <p:cNvSpPr txBox="1">
              <a:spLocks noChangeArrowheads="1"/>
            </p:cNvSpPr>
            <p:nvPr/>
          </p:nvSpPr>
          <p:spPr>
            <a:xfrm>
              <a:off x="5545483" y="3884295"/>
              <a:ext cx="1480196" cy="40011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</a:rPr>
                <a:t>페어플레이</a:t>
              </a:r>
            </a:p>
          </p:txBody>
        </p:sp>
        <p:sp>
          <p:nvSpPr>
            <p:cNvPr id="92" name="직사각형 1"/>
            <p:cNvSpPr/>
            <p:nvPr/>
          </p:nvSpPr>
          <p:spPr>
            <a:xfrm>
              <a:off x="3748123" y="3884295"/>
              <a:ext cx="1486818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</a:rPr>
                <a:t>스포츠맨십</a:t>
              </a:r>
            </a:p>
          </p:txBody>
        </p:sp>
        <p:sp>
          <p:nvSpPr>
            <p:cNvPr id="93" name="TextBox 5"/>
            <p:cNvSpPr txBox="1">
              <a:spLocks noChangeArrowheads="1"/>
            </p:cNvSpPr>
            <p:nvPr/>
          </p:nvSpPr>
          <p:spPr>
            <a:xfrm>
              <a:off x="5512430" y="4685666"/>
              <a:ext cx="1546302" cy="40011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algn="ctr" latinLnBrk="0">
                <a:spcBef>
                  <a:spcPct val="0"/>
                </a:spcBef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</a:rPr>
                <a:t>팀워크</a:t>
              </a:r>
            </a:p>
          </p:txBody>
        </p:sp>
      </p:grpSp>
      <p:grpSp>
        <p:nvGrpSpPr>
          <p:cNvPr id="94" name="그룹 93"/>
          <p:cNvGrpSpPr/>
          <p:nvPr/>
        </p:nvGrpSpPr>
        <p:grpSpPr>
          <a:xfrm flipH="1">
            <a:off x="943599" y="2486257"/>
            <a:ext cx="3255021" cy="1170780"/>
            <a:chOff x="1623418" y="2341477"/>
            <a:chExt cx="3255021" cy="1170780"/>
          </a:xfrm>
        </p:grpSpPr>
        <p:sp>
          <p:nvSpPr>
            <p:cNvPr id="95" name="자유형 16"/>
            <p:cNvSpPr/>
            <p:nvPr/>
          </p:nvSpPr>
          <p:spPr>
            <a:xfrm flipV="1">
              <a:off x="1623418" y="2341477"/>
              <a:ext cx="308982" cy="367399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100" b="1" i="0" u="none" strike="noStrike" kern="1200" cap="none" spc="-150" normalizeH="0" baseline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" name="말풍선: 모서리가 둥근 사각형 16"/>
            <p:cNvSpPr/>
            <p:nvPr/>
          </p:nvSpPr>
          <p:spPr>
            <a:xfrm>
              <a:off x="1899355" y="2345769"/>
              <a:ext cx="2979084" cy="116648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algn="ctr" defTabSz="1043054" latinLnBrk="0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경기에 참여하는 선수가 갖추어야 할 태도나 정신으로 상대를 존중하고 규칙을 지키며 정정당당하게 경기에 참여하여 최선을 다하는 것 </a:t>
              </a:r>
            </a:p>
          </p:txBody>
        </p:sp>
      </p:grpSp>
      <p:grpSp>
        <p:nvGrpSpPr>
          <p:cNvPr id="97" name="그룹 96"/>
          <p:cNvGrpSpPr/>
          <p:nvPr/>
        </p:nvGrpSpPr>
        <p:grpSpPr>
          <a:xfrm flipH="1">
            <a:off x="943599" y="5099917"/>
            <a:ext cx="3255021" cy="1170780"/>
            <a:chOff x="1623418" y="2341477"/>
            <a:chExt cx="3255021" cy="1170780"/>
          </a:xfrm>
        </p:grpSpPr>
        <p:sp>
          <p:nvSpPr>
            <p:cNvPr id="98" name="자유형 16"/>
            <p:cNvSpPr/>
            <p:nvPr/>
          </p:nvSpPr>
          <p:spPr>
            <a:xfrm>
              <a:off x="1623418" y="2341477"/>
              <a:ext cx="308982" cy="367399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100" b="1" i="0" u="none" strike="noStrike" kern="1200" cap="none" spc="-150" normalizeH="0" baseline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9" name="말풍선: 모서리가 둥근 사각형 16"/>
            <p:cNvSpPr/>
            <p:nvPr/>
          </p:nvSpPr>
          <p:spPr>
            <a:xfrm>
              <a:off x="1899355" y="2345769"/>
              <a:ext cx="2979084" cy="116648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algn="ctr" defTabSz="1043054" latinLnBrk="0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스포츠활동을 할 때 지켜야 할 직접적 행동양식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(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공인된 규칙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)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을 지키는 약속과 공정성을 지키려는 노력</a:t>
              </a: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6513819" y="2486257"/>
            <a:ext cx="3255021" cy="1170780"/>
            <a:chOff x="1623418" y="2341477"/>
            <a:chExt cx="3255021" cy="1170780"/>
          </a:xfrm>
        </p:grpSpPr>
        <p:sp>
          <p:nvSpPr>
            <p:cNvPr id="101" name="자유형 16"/>
            <p:cNvSpPr/>
            <p:nvPr/>
          </p:nvSpPr>
          <p:spPr>
            <a:xfrm flipV="1">
              <a:off x="1623418" y="2341477"/>
              <a:ext cx="308982" cy="367399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100" b="1" i="0" u="none" strike="noStrike" kern="1200" cap="none" spc="-150" normalizeH="0" baseline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2" name="말풍선: 모서리가 둥근 사각형 16"/>
            <p:cNvSpPr/>
            <p:nvPr/>
          </p:nvSpPr>
          <p:spPr>
            <a:xfrm>
              <a:off x="1899355" y="2345769"/>
              <a:ext cx="2979084" cy="116648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algn="ctr" defTabSz="1043054" latinLnBrk="0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경기 규칙을 준수하고 정정당당하게 경기에 임하는 태도</a:t>
              </a: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6513819" y="5099917"/>
            <a:ext cx="3255021" cy="1170780"/>
            <a:chOff x="1623418" y="2341477"/>
            <a:chExt cx="3255021" cy="1170780"/>
          </a:xfrm>
        </p:grpSpPr>
        <p:sp>
          <p:nvSpPr>
            <p:cNvPr id="104" name="자유형 16"/>
            <p:cNvSpPr/>
            <p:nvPr/>
          </p:nvSpPr>
          <p:spPr>
            <a:xfrm>
              <a:off x="1623418" y="2341477"/>
              <a:ext cx="308982" cy="367399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100" b="1" i="0" u="none" strike="noStrike" kern="1200" cap="none" spc="-150" normalizeH="0" baseline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5" name="말풍선: 모서리가 둥근 사각형 16"/>
            <p:cNvSpPr/>
            <p:nvPr/>
          </p:nvSpPr>
          <p:spPr>
            <a:xfrm>
              <a:off x="1899355" y="2345769"/>
              <a:ext cx="2979084" cy="1166488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algn="ctr" defTabSz="1043054" latinLnBrk="0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단체스포츠에서 팀의 구성원들이 최상의 </a:t>
              </a:r>
              <a:r>
                <a:rPr lang="ko-KR" altLang="en-US" sz="15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경기력을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 발휘하기 위해 서로 협동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00"/>
                  </a:solidFill>
                  <a:latin typeface="맑은 고딕" panose="020B0503020000020004" pitchFamily="50" charset="-127"/>
                </a:rPr>
                <a:t>협력하면서 자신의 역할에 최선을 다하는  것</a:t>
              </a:r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1031240" y="6328954"/>
            <a:ext cx="86309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통상적으로 스포츠맨십이라고 통칭하여 사용됩니다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50" name="직사각형 49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53221" y="600615"/>
              <a:ext cx="149307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8957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스포츠 윤리에 대하여 알아보기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9" name="직사각형 38"/>
          <p:cNvSpPr/>
          <p:nvPr/>
        </p:nvSpPr>
        <p:spPr>
          <a:xfrm>
            <a:off x="4079240" y="1442403"/>
            <a:ext cx="253492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30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영상페이지</a:t>
            </a: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884489" y="1296825"/>
            <a:ext cx="462280" cy="431481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6350295" y="1296825"/>
            <a:ext cx="462280" cy="431481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423447" y="2039217"/>
            <a:ext cx="9819103" cy="795423"/>
            <a:chOff x="423447" y="2039217"/>
            <a:chExt cx="9819103" cy="795423"/>
          </a:xfrm>
        </p:grpSpPr>
        <p:grpSp>
          <p:nvGrpSpPr>
            <p:cNvPr id="10" name="그룹 9"/>
            <p:cNvGrpSpPr/>
            <p:nvPr/>
          </p:nvGrpSpPr>
          <p:grpSpPr>
            <a:xfrm>
              <a:off x="423447" y="2039217"/>
              <a:ext cx="3153427" cy="795423"/>
              <a:chOff x="433123" y="2686917"/>
              <a:chExt cx="1864335" cy="999415"/>
            </a:xfrm>
          </p:grpSpPr>
          <p:sp>
            <p:nvSpPr>
              <p:cNvPr id="49" name="대각선 방향의 모서리가 둥근 사각형 24">
                <a:extLst>
                  <a:ext uri="{FF2B5EF4-FFF2-40B4-BE49-F238E27FC236}">
                    <a16:creationId xmlns:a16="http://schemas.microsoft.com/office/drawing/2014/main" id="{E76DA26F-793C-FF7F-AE39-ABD331FFE498}"/>
                  </a:ext>
                </a:extLst>
              </p:cNvPr>
              <p:cNvSpPr/>
              <p:nvPr/>
            </p:nvSpPr>
            <p:spPr>
              <a:xfrm>
                <a:off x="447115" y="2686917"/>
                <a:ext cx="1836350" cy="999415"/>
              </a:xfrm>
              <a:prstGeom prst="round2Same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22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3B66AB6-C1EB-3704-C85B-2DF55106A130}"/>
                  </a:ext>
                </a:extLst>
              </p:cNvPr>
              <p:cNvSpPr txBox="1"/>
              <p:nvPr/>
            </p:nvSpPr>
            <p:spPr>
              <a:xfrm>
                <a:off x="433123" y="2915928"/>
                <a:ext cx="1864335" cy="541391"/>
              </a:xfrm>
              <a:prstGeom prst="rect">
                <a:avLst/>
              </a:prstGeom>
              <a:noFill/>
            </p:spPr>
            <p:txBody>
              <a:bodyPr wrap="none" anchor="ctr" anchorCtr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‘스포츠맨십</a:t>
                </a:r>
                <a:r>
                  <a:rPr lang="en-US" altLang="ko-KR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’</a:t>
                </a: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이란 이런 것</a:t>
                </a:r>
              </a:p>
            </p:txBody>
          </p:sp>
        </p:grpSp>
        <p:grpSp>
          <p:nvGrpSpPr>
            <p:cNvPr id="51" name="그룹 50"/>
            <p:cNvGrpSpPr/>
            <p:nvPr/>
          </p:nvGrpSpPr>
          <p:grpSpPr>
            <a:xfrm>
              <a:off x="3791786" y="2039217"/>
              <a:ext cx="3106092" cy="795423"/>
              <a:chOff x="447115" y="2686917"/>
              <a:chExt cx="1836350" cy="999415"/>
            </a:xfrm>
          </p:grpSpPr>
          <p:sp>
            <p:nvSpPr>
              <p:cNvPr id="52" name="대각선 방향의 모서리가 둥근 사각형 24">
                <a:extLst>
                  <a:ext uri="{FF2B5EF4-FFF2-40B4-BE49-F238E27FC236}">
                    <a16:creationId xmlns:a16="http://schemas.microsoft.com/office/drawing/2014/main" id="{E76DA26F-793C-FF7F-AE39-ABD331FFE498}"/>
                  </a:ext>
                </a:extLst>
              </p:cNvPr>
              <p:cNvSpPr/>
              <p:nvPr/>
            </p:nvSpPr>
            <p:spPr>
              <a:xfrm>
                <a:off x="447115" y="2686917"/>
                <a:ext cx="1836350" cy="999415"/>
              </a:xfrm>
              <a:prstGeom prst="round2Same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ko-KR" altLang="en-US" b="1" spc="-15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3B66AB6-C1EB-3704-C85B-2DF55106A130}"/>
                  </a:ext>
                </a:extLst>
              </p:cNvPr>
              <p:cNvSpPr txBox="1"/>
              <p:nvPr/>
            </p:nvSpPr>
            <p:spPr>
              <a:xfrm>
                <a:off x="641623" y="2703238"/>
                <a:ext cx="1447343" cy="966770"/>
              </a:xfrm>
              <a:prstGeom prst="rect">
                <a:avLst/>
              </a:prstGeom>
              <a:noFill/>
            </p:spPr>
            <p:txBody>
              <a:bodyPr wrap="none" anchor="ctr" anchorCtr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‘승리보다 매너</a:t>
                </a:r>
                <a:r>
                  <a:rPr lang="en-US" altLang="ko-KR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’</a:t>
                </a: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 </a:t>
                </a:r>
                <a:endParaRPr lang="en-US" altLang="ko-KR" sz="22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endParaRPr>
              </a:p>
              <a:p>
                <a:pPr algn="ctr">
                  <a:defRPr/>
                </a:pP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훈훈한</a:t>
                </a:r>
                <a:r>
                  <a:rPr lang="en-US" altLang="ko-KR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 </a:t>
                </a:r>
                <a:r>
                  <a:rPr lang="ko-KR" altLang="en-US" sz="2200" b="1" spc="-15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자책골</a:t>
                </a: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 화제</a:t>
                </a:r>
              </a:p>
            </p:txBody>
          </p:sp>
        </p:grpSp>
        <p:grpSp>
          <p:nvGrpSpPr>
            <p:cNvPr id="54" name="그룹 53"/>
            <p:cNvGrpSpPr/>
            <p:nvPr/>
          </p:nvGrpSpPr>
          <p:grpSpPr>
            <a:xfrm>
              <a:off x="7136458" y="2039217"/>
              <a:ext cx="3106092" cy="795423"/>
              <a:chOff x="447115" y="2686917"/>
              <a:chExt cx="1836350" cy="999415"/>
            </a:xfrm>
          </p:grpSpPr>
          <p:sp>
            <p:nvSpPr>
              <p:cNvPr id="55" name="대각선 방향의 모서리가 둥근 사각형 24">
                <a:extLst>
                  <a:ext uri="{FF2B5EF4-FFF2-40B4-BE49-F238E27FC236}">
                    <a16:creationId xmlns:a16="http://schemas.microsoft.com/office/drawing/2014/main" id="{E76DA26F-793C-FF7F-AE39-ABD331FFE498}"/>
                  </a:ext>
                </a:extLst>
              </p:cNvPr>
              <p:cNvSpPr/>
              <p:nvPr/>
            </p:nvSpPr>
            <p:spPr>
              <a:xfrm>
                <a:off x="447115" y="2686917"/>
                <a:ext cx="1836350" cy="999415"/>
              </a:xfrm>
              <a:prstGeom prst="round2SameRect">
                <a:avLst/>
              </a:prstGeom>
              <a:solidFill>
                <a:srgbClr val="EE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ko-KR" altLang="en-US" b="1" spc="-15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3B66AB6-C1EB-3704-C85B-2DF55106A130}"/>
                  </a:ext>
                </a:extLst>
              </p:cNvPr>
              <p:cNvSpPr txBox="1"/>
              <p:nvPr/>
            </p:nvSpPr>
            <p:spPr>
              <a:xfrm>
                <a:off x="797045" y="2915928"/>
                <a:ext cx="1136494" cy="541391"/>
              </a:xfrm>
              <a:prstGeom prst="rect">
                <a:avLst/>
              </a:prstGeom>
              <a:noFill/>
            </p:spPr>
            <p:txBody>
              <a:bodyPr wrap="none" anchor="ctr" anchorCtr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‘</a:t>
                </a:r>
                <a:r>
                  <a:rPr lang="en-US" altLang="ko-KR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6</a:t>
                </a: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백 년의 교훈’</a:t>
                </a:r>
              </a:p>
            </p:txBody>
          </p:sp>
        </p:grpSp>
      </p:grpSp>
      <p:sp>
        <p:nvSpPr>
          <p:cNvPr id="62" name="대각선 방향의 모서리가 둥근 사각형 24">
            <a:extLst>
              <a:ext uri="{FF2B5EF4-FFF2-40B4-BE49-F238E27FC236}">
                <a16:creationId xmlns:a16="http://schemas.microsoft.com/office/drawing/2014/main" id="{E76DA26F-793C-FF7F-AE39-ABD331FFE498}"/>
              </a:ext>
            </a:extLst>
          </p:cNvPr>
          <p:cNvSpPr/>
          <p:nvPr/>
        </p:nvSpPr>
        <p:spPr>
          <a:xfrm>
            <a:off x="447114" y="2839317"/>
            <a:ext cx="3106092" cy="3447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2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대각선 방향의 모서리가 둥근 사각형 24">
            <a:extLst>
              <a:ext uri="{FF2B5EF4-FFF2-40B4-BE49-F238E27FC236}">
                <a16:creationId xmlns:a16="http://schemas.microsoft.com/office/drawing/2014/main" id="{E76DA26F-793C-FF7F-AE39-ABD331FFE498}"/>
              </a:ext>
            </a:extLst>
          </p:cNvPr>
          <p:cNvSpPr/>
          <p:nvPr/>
        </p:nvSpPr>
        <p:spPr>
          <a:xfrm>
            <a:off x="3791786" y="2839317"/>
            <a:ext cx="3106092" cy="3447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대각선 방향의 모서리가 둥근 사각형 24">
            <a:extLst>
              <a:ext uri="{FF2B5EF4-FFF2-40B4-BE49-F238E27FC236}">
                <a16:creationId xmlns:a16="http://schemas.microsoft.com/office/drawing/2014/main" id="{E76DA26F-793C-FF7F-AE39-ABD331FFE498}"/>
              </a:ext>
            </a:extLst>
          </p:cNvPr>
          <p:cNvSpPr/>
          <p:nvPr/>
        </p:nvSpPr>
        <p:spPr>
          <a:xfrm>
            <a:off x="7136458" y="2839317"/>
            <a:ext cx="3106092" cy="3447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47115" y="6322067"/>
            <a:ext cx="31060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] KBS NEWS(2016.05.13).</a:t>
            </a:r>
          </a:p>
          <a:p>
            <a:pPr marL="363220" indent="-363220" algn="ctr" fontAlgn="base" latinLnBrk="0">
              <a:lnSpc>
                <a:spcPct val="110000"/>
              </a:lnSpc>
            </a:pPr>
            <a:r>
              <a:rPr lang="ko-KR" altLang="en-US" sz="1000" b="1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핫클릭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 ‘스포츠맨십이란 이런 것‘ 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</a:t>
            </a:r>
          </a:p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hlinkClick r:id="rId4"/>
              </a:rPr>
              <a:t>https://url.kr/okaqp8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 2022.12.19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검색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endParaRPr lang="ko-KR" altLang="en-US" sz="1000" b="1" kern="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791786" y="6322067"/>
            <a:ext cx="31060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] YTN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뉴스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(2013.07.04.).</a:t>
            </a:r>
          </a:p>
          <a:p>
            <a:pPr marL="363220" indent="-363220" algn="ctr" fontAlgn="base" latinLnBrk="0">
              <a:lnSpc>
                <a:spcPct val="110000"/>
              </a:lnSpc>
            </a:pP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승리보다 매너 훈훈한 </a:t>
            </a:r>
            <a:r>
              <a:rPr lang="ko-KR" altLang="en-US" sz="1000" b="1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자책골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 화제‘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 </a:t>
            </a:r>
          </a:p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hlinkClick r:id="rId5"/>
              </a:rPr>
              <a:t>https://url.kr/lo4ae1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 2022.12.19.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검색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7136458" y="6322067"/>
            <a:ext cx="31060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] EBS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지식채널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e(2013.02.12). ‘6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백 년의 교훈‘</a:t>
            </a:r>
            <a:endParaRPr lang="en-US" altLang="ko-KR" sz="1000" b="1" kern="0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</a:endParaRPr>
          </a:p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hlinkClick r:id="rId6"/>
              </a:rPr>
              <a:t>https://url.kr/t348b5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 2022.12.19.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검색</a:t>
            </a:r>
          </a:p>
        </p:txBody>
      </p:sp>
      <p:pic>
        <p:nvPicPr>
          <p:cNvPr id="71" name="그림 7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2" y="2903220"/>
            <a:ext cx="2974998" cy="3342312"/>
          </a:xfrm>
          <a:prstGeom prst="rect">
            <a:avLst/>
          </a:prstGeom>
        </p:spPr>
      </p:pic>
      <p:pic>
        <p:nvPicPr>
          <p:cNvPr id="74" name="그림 7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48" y="2903220"/>
            <a:ext cx="2976992" cy="3342312"/>
          </a:xfrm>
          <a:prstGeom prst="rect">
            <a:avLst/>
          </a:prstGeom>
        </p:spPr>
      </p:pic>
      <p:pic>
        <p:nvPicPr>
          <p:cNvPr id="75" name="그림 7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717" y="2903220"/>
            <a:ext cx="2976604" cy="3342312"/>
          </a:xfrm>
          <a:prstGeom prst="rect">
            <a:avLst/>
          </a:prstGeom>
        </p:spPr>
      </p:pic>
      <p:cxnSp>
        <p:nvCxnSpPr>
          <p:cNvPr id="16" name="직선 연결선 15"/>
          <p:cNvCxnSpPr/>
          <p:nvPr/>
        </p:nvCxnSpPr>
        <p:spPr>
          <a:xfrm>
            <a:off x="3672840" y="6344210"/>
            <a:ext cx="0" cy="63896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7025640" y="6344210"/>
            <a:ext cx="0" cy="63896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34" name="직사각형 33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53221" y="600615"/>
              <a:ext cx="149307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97400" y="4097338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754412" y="510694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-5209393" y="3959829"/>
            <a:ext cx="18710680" cy="1102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7" name="_x505971648" descr="EMB000015184b9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6" t="14142" r="14105" b="15392"/>
          <a:stretch>
            <a:fillRect/>
          </a:stretch>
        </p:blipFill>
        <p:spPr bwMode="auto">
          <a:xfrm>
            <a:off x="2326611" y="5146338"/>
            <a:ext cx="1010556" cy="101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3" name="_x723867120" descr="EMB000015184b9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1" t="14651" r="14336" b="14618"/>
          <a:stretch>
            <a:fillRect/>
          </a:stretch>
        </p:blipFill>
        <p:spPr bwMode="auto">
          <a:xfrm>
            <a:off x="5686142" y="5126531"/>
            <a:ext cx="1010557" cy="101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9019108" y="4689138"/>
            <a:ext cx="16695987" cy="80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5" name="_x723285944" descr="EMB000015184b9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1" t="14651" r="14229" b="15128"/>
          <a:stretch>
            <a:fillRect/>
          </a:stretch>
        </p:blipFill>
        <p:spPr bwMode="auto">
          <a:xfrm>
            <a:off x="9019109" y="5146338"/>
            <a:ext cx="1010557" cy="101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22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학교폭력예방을 위한 </a:t>
              </a:r>
              <a:r>
                <a:rPr kumimoji="1" lang="ko-KR" altLang="en-US" sz="24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우리반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 </a:t>
              </a:r>
              <a:r>
                <a:rPr kumimoji="1" lang="ko-KR" altLang="en-US" sz="24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프렌드십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 만들기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635000" y="1296825"/>
            <a:ext cx="9423400" cy="638021"/>
            <a:chOff x="635000" y="1296825"/>
            <a:chExt cx="9423400" cy="638021"/>
          </a:xfrm>
        </p:grpSpPr>
        <p:sp>
          <p:nvSpPr>
            <p:cNvPr id="11" name="직사각형 10"/>
            <p:cNvSpPr/>
            <p:nvPr/>
          </p:nvSpPr>
          <p:spPr>
            <a:xfrm>
              <a:off x="635000" y="1442403"/>
              <a:ext cx="94234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학교폭력예방을 위한 우리 반 </a:t>
              </a:r>
              <a:r>
                <a:rPr lang="ko-KR" altLang="en-US" sz="3200" b="1" spc="-30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클래스십</a:t>
              </a: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만들기</a:t>
              </a: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072709" y="1296825"/>
              <a:ext cx="462280" cy="431481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177315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63" name="그룹 6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4" name="그룹 6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7" name="그룹 6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8" name="그룹 6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9" name="그룹 6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5" name="모서리가 둥근 직사각형 6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77" name="직사각형 76"/>
          <p:cNvSpPr/>
          <p:nvPr/>
        </p:nvSpPr>
        <p:spPr>
          <a:xfrm>
            <a:off x="2583180" y="6306827"/>
            <a:ext cx="7268003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] 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네이버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지식백과 ‘스포츠맨십’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체육학사전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2012. 5.25. 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스포츠북스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체육학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연구회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). 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hlinkClick r:id="rId4"/>
              </a:rPr>
              <a:t>https://terms.naver.com/entry.nhn?docId=1578269&amp;cid=50344&amp;categoryId=50344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2020.09.17.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검색</a:t>
            </a:r>
          </a:p>
        </p:txBody>
      </p:sp>
      <p:grpSp>
        <p:nvGrpSpPr>
          <p:cNvPr id="86" name="그룹 85"/>
          <p:cNvGrpSpPr/>
          <p:nvPr/>
        </p:nvGrpSpPr>
        <p:grpSpPr>
          <a:xfrm>
            <a:off x="1010996" y="2484487"/>
            <a:ext cx="1836349" cy="1552985"/>
            <a:chOff x="1010996" y="2600350"/>
            <a:chExt cx="1836349" cy="1552985"/>
          </a:xfrm>
        </p:grpSpPr>
        <p:sp>
          <p:nvSpPr>
            <p:cNvPr id="78" name="대각선 방향의 모서리가 둥근 사각형 5">
              <a:extLst>
                <a:ext uri="{FF2B5EF4-FFF2-40B4-BE49-F238E27FC236}">
                  <a16:creationId xmlns:a16="http://schemas.microsoft.com/office/drawing/2014/main" id="{0ABE29AE-8237-3B4F-C5A3-B56C39CF2CE9}"/>
                </a:ext>
              </a:extLst>
            </p:cNvPr>
            <p:cNvSpPr/>
            <p:nvPr/>
          </p:nvSpPr>
          <p:spPr>
            <a:xfrm>
              <a:off x="1010996" y="2600350"/>
              <a:ext cx="1836349" cy="1552985"/>
            </a:xfrm>
            <a:prstGeom prst="round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1051675" y="2936262"/>
              <a:ext cx="1795669" cy="8811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스포츠맨십</a:t>
              </a:r>
            </a:p>
          </p:txBody>
        </p:sp>
      </p:grpSp>
      <p:sp>
        <p:nvSpPr>
          <p:cNvPr id="83" name="직사각형 82"/>
          <p:cNvSpPr/>
          <p:nvPr/>
        </p:nvSpPr>
        <p:spPr>
          <a:xfrm>
            <a:off x="2955766" y="2556495"/>
            <a:ext cx="6843553" cy="153888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스포츠맨이 지녀야 하는 바람직한 정신 자세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  <a:p>
            <a:pPr latinLnBrk="0"/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훌륭한 스포츠맨십을 가진 선수는 공정하게 경기에 임하고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비정상적인 이득을 얻기 위해 불의한 일을 행하지 않으며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</a:p>
          <a:p>
            <a:pPr latinLnBrk="0"/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항상 상대편을 향해 예의를 지키는 것은 물론 승패를 떠나 결과에 승복한다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85" name="그룹 84"/>
          <p:cNvGrpSpPr/>
          <p:nvPr/>
        </p:nvGrpSpPr>
        <p:grpSpPr>
          <a:xfrm>
            <a:off x="1010995" y="4320584"/>
            <a:ext cx="8788324" cy="1552986"/>
            <a:chOff x="1010995" y="4587284"/>
            <a:chExt cx="8788324" cy="1552986"/>
          </a:xfrm>
        </p:grpSpPr>
        <p:sp>
          <p:nvSpPr>
            <p:cNvPr id="80" name="대각선 방향의 모서리가 둥근 사각형 24">
              <a:extLst>
                <a:ext uri="{FF2B5EF4-FFF2-40B4-BE49-F238E27FC236}">
                  <a16:creationId xmlns:a16="http://schemas.microsoft.com/office/drawing/2014/main" id="{E76DA26F-793C-FF7F-AE39-ABD331FFE498}"/>
                </a:ext>
              </a:extLst>
            </p:cNvPr>
            <p:cNvSpPr/>
            <p:nvPr/>
          </p:nvSpPr>
          <p:spPr>
            <a:xfrm>
              <a:off x="1010995" y="4587284"/>
              <a:ext cx="1836350" cy="1552986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3B66AB6-C1EB-3704-C85B-2DF55106A130}"/>
                </a:ext>
              </a:extLst>
            </p:cNvPr>
            <p:cNvSpPr txBox="1"/>
            <p:nvPr/>
          </p:nvSpPr>
          <p:spPr>
            <a:xfrm>
              <a:off x="1259760" y="5132943"/>
              <a:ext cx="1338829" cy="461665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프렌드십</a:t>
              </a:r>
              <a:endParaRPr lang="ko-KR" altLang="en-US" sz="2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955766" y="4596680"/>
              <a:ext cx="6843553" cy="153888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우리가 지녀야 하는 바람직한 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       ]. </a:t>
              </a:r>
            </a:p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훌륭한 </a:t>
              </a:r>
              <a:r>
                <a:rPr lang="ko-KR" altLang="en-US" sz="20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프렌드십을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가진 우리 반  학생은 </a:t>
              </a:r>
              <a:endPara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학교폭력에 대하여 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       ]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하고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</a:p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급우들을 위해 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       ]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을 행하지 않으며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</a:p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항상 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       ]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를 향해 예의를 지키는 것은 물론 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       ]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한다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cxnSp>
        <p:nvCxnSpPr>
          <p:cNvPr id="88" name="직선 연결선 87"/>
          <p:cNvCxnSpPr/>
          <p:nvPr/>
        </p:nvCxnSpPr>
        <p:spPr>
          <a:xfrm>
            <a:off x="2857500" y="4212679"/>
            <a:ext cx="69265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90"/>
          <p:cNvSpPr/>
          <p:nvPr/>
        </p:nvSpPr>
        <p:spPr>
          <a:xfrm>
            <a:off x="2955766" y="5898844"/>
            <a:ext cx="6843553" cy="30777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r" latinLnBrk="0"/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다같이 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[        ]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를 채워봅시다</a:t>
            </a:r>
          </a:p>
        </p:txBody>
      </p:sp>
    </p:spTree>
    <p:extLst>
      <p:ext uri="{BB962C8B-B14F-4D97-AF65-F5344CB8AC3E}">
        <p14:creationId xmlns:p14="http://schemas.microsoft.com/office/powerpoint/2010/main" val="2122454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학교폭력예방을 위한 우리 반 에티켓 만들기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635000" y="1296825"/>
            <a:ext cx="9423400" cy="638021"/>
            <a:chOff x="635000" y="1296825"/>
            <a:chExt cx="9423400" cy="638021"/>
          </a:xfrm>
        </p:grpSpPr>
        <p:sp>
          <p:nvSpPr>
            <p:cNvPr id="11" name="직사각형 10"/>
            <p:cNvSpPr/>
            <p:nvPr/>
          </p:nvSpPr>
          <p:spPr>
            <a:xfrm>
              <a:off x="635000" y="1442403"/>
              <a:ext cx="94234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학교폭력예방을 위한 좋은 친구 되기 에티켓 만들기</a:t>
              </a: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729809" y="1296825"/>
              <a:ext cx="462280" cy="431481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550695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63" name="그룹 6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4" name="그룹 6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7" name="그룹 6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8" name="그룹 6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9" name="그룹 6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5" name="모서리가 둥근 직사각형 6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77" name="직사각형 76"/>
          <p:cNvSpPr/>
          <p:nvPr/>
        </p:nvSpPr>
        <p:spPr>
          <a:xfrm>
            <a:off x="2583180" y="6466847"/>
            <a:ext cx="7268003" cy="278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] </a:t>
            </a:r>
            <a:r>
              <a:rPr lang="en-US" altLang="ko-KR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zum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학습백과 ‘ 청소년기 친구관계 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hlinkClick r:id="rId4"/>
              </a:rPr>
              <a:t>http://study.zum.com/book/12645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2020.09.17.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검색</a:t>
            </a:r>
          </a:p>
        </p:txBody>
      </p:sp>
      <p:grpSp>
        <p:nvGrpSpPr>
          <p:cNvPr id="38" name="그룹 37"/>
          <p:cNvGrpSpPr/>
          <p:nvPr/>
        </p:nvGrpSpPr>
        <p:grpSpPr>
          <a:xfrm flipH="1">
            <a:off x="1096548" y="3015153"/>
            <a:ext cx="2317212" cy="2464918"/>
            <a:chOff x="3019586" y="3242027"/>
            <a:chExt cx="2097084" cy="2230758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3019586" y="3242027"/>
              <a:ext cx="2097084" cy="2230758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0" name="Rectangle 304"/>
            <p:cNvSpPr>
              <a:spLocks noChangeArrowheads="1"/>
            </p:cNvSpPr>
            <p:nvPr/>
          </p:nvSpPr>
          <p:spPr bwMode="auto">
            <a:xfrm>
              <a:off x="3182898" y="3660357"/>
              <a:ext cx="1770459" cy="125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</a:rPr>
                <a:t>좋은 친구가 </a:t>
              </a:r>
            </a:p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</a:rPr>
                <a:t>되기 위한  방법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031240" y="5866468"/>
            <a:ext cx="8630920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실천할 수 있는 멋진 에티켓을 만들어 보세요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3741635" y="2709678"/>
            <a:ext cx="5737645" cy="3075869"/>
            <a:chOff x="3741635" y="2709678"/>
            <a:chExt cx="5737645" cy="3075869"/>
          </a:xfrm>
        </p:grpSpPr>
        <p:grpSp>
          <p:nvGrpSpPr>
            <p:cNvPr id="14" name="그룹 13"/>
            <p:cNvGrpSpPr/>
            <p:nvPr/>
          </p:nvGrpSpPr>
          <p:grpSpPr>
            <a:xfrm>
              <a:off x="3741635" y="2709678"/>
              <a:ext cx="5516666" cy="281824"/>
              <a:chOff x="3619715" y="2618238"/>
              <a:chExt cx="5516666" cy="281824"/>
            </a:xfrm>
          </p:grpSpPr>
          <p:pic>
            <p:nvPicPr>
              <p:cNvPr id="42" name="그림 4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9715" y="2618238"/>
                <a:ext cx="314594" cy="281824"/>
              </a:xfrm>
              <a:prstGeom prst="rect">
                <a:avLst/>
              </a:prstGeom>
            </p:spPr>
          </p:pic>
          <p:sp>
            <p:nvSpPr>
              <p:cNvPr id="43" name="직사각형 42"/>
              <p:cNvSpPr/>
              <p:nvPr/>
            </p:nvSpPr>
            <p:spPr>
              <a:xfrm>
                <a:off x="3924334" y="2627890"/>
                <a:ext cx="5212047" cy="262521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우선 자기 자신을 사랑 할 것</a:t>
                </a:r>
              </a:p>
            </p:txBody>
          </p:sp>
        </p:grpSp>
        <p:grpSp>
          <p:nvGrpSpPr>
            <p:cNvPr id="82" name="그룹 81"/>
            <p:cNvGrpSpPr/>
            <p:nvPr/>
          </p:nvGrpSpPr>
          <p:grpSpPr>
            <a:xfrm>
              <a:off x="3741635" y="3144018"/>
              <a:ext cx="5516666" cy="317429"/>
              <a:chOff x="3619715" y="2618238"/>
              <a:chExt cx="5516666" cy="317429"/>
            </a:xfrm>
          </p:grpSpPr>
          <p:pic>
            <p:nvPicPr>
              <p:cNvPr id="87" name="그림 8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9715" y="2618238"/>
                <a:ext cx="314594" cy="281824"/>
              </a:xfrm>
              <a:prstGeom prst="rect">
                <a:avLst/>
              </a:prstGeom>
            </p:spPr>
          </p:pic>
          <p:sp>
            <p:nvSpPr>
              <p:cNvPr id="89" name="직사각형 88"/>
              <p:cNvSpPr/>
              <p:nvPr/>
            </p:nvSpPr>
            <p:spPr>
              <a:xfrm>
                <a:off x="3924334" y="2627890"/>
                <a:ext cx="5212047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상대의 입장이 되어 생각 할 것 </a:t>
                </a:r>
              </a:p>
            </p:txBody>
          </p:sp>
        </p:grpSp>
        <p:grpSp>
          <p:nvGrpSpPr>
            <p:cNvPr id="90" name="그룹 89"/>
            <p:cNvGrpSpPr/>
            <p:nvPr/>
          </p:nvGrpSpPr>
          <p:grpSpPr>
            <a:xfrm>
              <a:off x="3741635" y="3608838"/>
              <a:ext cx="5516666" cy="317429"/>
              <a:chOff x="3619715" y="2618238"/>
              <a:chExt cx="5516666" cy="317429"/>
            </a:xfrm>
          </p:grpSpPr>
          <p:pic>
            <p:nvPicPr>
              <p:cNvPr id="92" name="그림 9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9715" y="2618238"/>
                <a:ext cx="314594" cy="281824"/>
              </a:xfrm>
              <a:prstGeom prst="rect">
                <a:avLst/>
              </a:prstGeom>
            </p:spPr>
          </p:pic>
          <p:sp>
            <p:nvSpPr>
              <p:cNvPr id="93" name="직사각형 92"/>
              <p:cNvSpPr/>
              <p:nvPr/>
            </p:nvSpPr>
            <p:spPr>
              <a:xfrm>
                <a:off x="3924334" y="2627890"/>
                <a:ext cx="5212047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가까울 수록 예의를 지킬 것</a:t>
                </a: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>
              <a:off x="3741635" y="4073658"/>
              <a:ext cx="5516666" cy="317429"/>
              <a:chOff x="3619715" y="2618238"/>
              <a:chExt cx="5516666" cy="317429"/>
            </a:xfrm>
          </p:grpSpPr>
          <p:pic>
            <p:nvPicPr>
              <p:cNvPr id="95" name="그림 9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9715" y="2618238"/>
                <a:ext cx="314594" cy="281824"/>
              </a:xfrm>
              <a:prstGeom prst="rect">
                <a:avLst/>
              </a:prstGeom>
            </p:spPr>
          </p:pic>
          <p:sp>
            <p:nvSpPr>
              <p:cNvPr id="96" name="직사각형 95"/>
              <p:cNvSpPr/>
              <p:nvPr/>
            </p:nvSpPr>
            <p:spPr>
              <a:xfrm>
                <a:off x="3924334" y="2627890"/>
                <a:ext cx="5212047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사랑을 얻으려면 자존심을 버릴 것</a:t>
                </a:r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3741635" y="4538478"/>
              <a:ext cx="5516666" cy="317429"/>
              <a:chOff x="3619715" y="2618238"/>
              <a:chExt cx="5516666" cy="317429"/>
            </a:xfrm>
          </p:grpSpPr>
          <p:pic>
            <p:nvPicPr>
              <p:cNvPr id="98" name="그림 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9715" y="2618238"/>
                <a:ext cx="314594" cy="281824"/>
              </a:xfrm>
              <a:prstGeom prst="rect">
                <a:avLst/>
              </a:prstGeom>
            </p:spPr>
          </p:pic>
          <p:sp>
            <p:nvSpPr>
              <p:cNvPr id="99" name="직사각형 98"/>
              <p:cNvSpPr/>
              <p:nvPr/>
            </p:nvSpPr>
            <p:spPr>
              <a:xfrm>
                <a:off x="3924334" y="2627890"/>
                <a:ext cx="5212047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적게 말하고 많이 들을 것</a:t>
                </a:r>
              </a:p>
            </p:txBody>
          </p:sp>
        </p:grpSp>
        <p:grpSp>
          <p:nvGrpSpPr>
            <p:cNvPr id="100" name="그룹 99"/>
            <p:cNvGrpSpPr/>
            <p:nvPr/>
          </p:nvGrpSpPr>
          <p:grpSpPr>
            <a:xfrm>
              <a:off x="3741635" y="5003298"/>
              <a:ext cx="5516666" cy="317429"/>
              <a:chOff x="3619715" y="2618238"/>
              <a:chExt cx="5516666" cy="317429"/>
            </a:xfrm>
          </p:grpSpPr>
          <p:pic>
            <p:nvPicPr>
              <p:cNvPr id="101" name="그림 10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9715" y="2618238"/>
                <a:ext cx="314594" cy="281824"/>
              </a:xfrm>
              <a:prstGeom prst="rect">
                <a:avLst/>
              </a:prstGeom>
            </p:spPr>
          </p:pic>
          <p:sp>
            <p:nvSpPr>
              <p:cNvPr id="102" name="직사각형 101"/>
              <p:cNvSpPr/>
              <p:nvPr/>
            </p:nvSpPr>
            <p:spPr>
              <a:xfrm>
                <a:off x="3924334" y="2627890"/>
                <a:ext cx="5212047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겸손하되 자신의 뜻을 분명히 밝힐 것</a:t>
                </a:r>
              </a:p>
            </p:txBody>
          </p:sp>
        </p:grpSp>
        <p:grpSp>
          <p:nvGrpSpPr>
            <p:cNvPr id="103" name="그룹 102"/>
            <p:cNvGrpSpPr/>
            <p:nvPr/>
          </p:nvGrpSpPr>
          <p:grpSpPr>
            <a:xfrm>
              <a:off x="3741635" y="5468118"/>
              <a:ext cx="5737645" cy="317429"/>
              <a:chOff x="3619715" y="2618238"/>
              <a:chExt cx="5737645" cy="317429"/>
            </a:xfrm>
          </p:grpSpPr>
          <p:pic>
            <p:nvPicPr>
              <p:cNvPr id="104" name="그림 10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9715" y="2618238"/>
                <a:ext cx="314594" cy="281824"/>
              </a:xfrm>
              <a:prstGeom prst="rect">
                <a:avLst/>
              </a:prstGeom>
            </p:spPr>
          </p:pic>
          <p:sp>
            <p:nvSpPr>
              <p:cNvPr id="105" name="직사각형 104"/>
              <p:cNvSpPr/>
              <p:nvPr/>
            </p:nvSpPr>
            <p:spPr>
              <a:xfrm>
                <a:off x="3924334" y="2627890"/>
                <a:ext cx="5433026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원하지 않는 사람과 억지로 사귀려고 애쓰지 말 것</a:t>
                </a:r>
              </a:p>
            </p:txBody>
          </p:sp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357067" y="714914"/>
            <a:ext cx="1245217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  <p:extLst>
      <p:ext uri="{BB962C8B-B14F-4D97-AF65-F5344CB8AC3E}">
        <p14:creationId xmlns:p14="http://schemas.microsoft.com/office/powerpoint/2010/main" val="3753732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학교폭력예방을 위한 우리 반 에티켓 만들기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635000" y="1296825"/>
            <a:ext cx="9423400" cy="638021"/>
            <a:chOff x="635000" y="1296825"/>
            <a:chExt cx="9423400" cy="638021"/>
          </a:xfrm>
        </p:grpSpPr>
        <p:sp>
          <p:nvSpPr>
            <p:cNvPr id="11" name="직사각형 10"/>
            <p:cNvSpPr/>
            <p:nvPr/>
          </p:nvSpPr>
          <p:spPr>
            <a:xfrm>
              <a:off x="635000" y="1442403"/>
              <a:ext cx="94234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학교폭력을 대하는 대응문화 에티켓 만들기</a:t>
              </a: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339409" y="1296825"/>
              <a:ext cx="462280" cy="431481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933475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63" name="그룹 6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4" name="그룹 6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7" name="그룹 6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8" name="그룹 6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9" name="그룹 6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5" name="모서리가 둥근 직사각형 6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8" name="그룹 37"/>
          <p:cNvGrpSpPr/>
          <p:nvPr/>
        </p:nvGrpSpPr>
        <p:grpSpPr>
          <a:xfrm flipH="1">
            <a:off x="1096548" y="3015154"/>
            <a:ext cx="2317212" cy="2464918"/>
            <a:chOff x="3019586" y="3242027"/>
            <a:chExt cx="2097084" cy="2230758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3019586" y="3242027"/>
              <a:ext cx="2097084" cy="2230758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0" name="Rectangle 304"/>
            <p:cNvSpPr>
              <a:spLocks noChangeArrowheads="1"/>
            </p:cNvSpPr>
            <p:nvPr/>
          </p:nvSpPr>
          <p:spPr bwMode="auto">
            <a:xfrm>
              <a:off x="3182897" y="3660358"/>
              <a:ext cx="1770459" cy="125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</a:rPr>
                <a:t>걱정 마</a:t>
              </a:r>
            </a:p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</a:rPr>
                <a:t>늘 내가 곁에 있어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031240" y="5866468"/>
            <a:ext cx="8630920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실천할 수 있는 멋진 에티켓을 만들어 보세요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3817654" y="2917450"/>
            <a:ext cx="5905466" cy="2586157"/>
            <a:chOff x="3817654" y="2719330"/>
            <a:chExt cx="5905466" cy="2586157"/>
          </a:xfrm>
        </p:grpSpPr>
        <p:sp>
          <p:nvSpPr>
            <p:cNvPr id="43" name="직사각형 42"/>
            <p:cNvSpPr/>
            <p:nvPr/>
          </p:nvSpPr>
          <p:spPr>
            <a:xfrm>
              <a:off x="3817654" y="2719330"/>
              <a:ext cx="5905466" cy="2154436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“극단적인 생각을 방지하기 위해서는 한 명만 있으면 돼요</a:t>
              </a:r>
              <a:r>
                <a:rPr lang="en-US" altLang="ko-KR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/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옆에서 내 편을 들어줄 친구</a:t>
              </a:r>
              <a:r>
                <a:rPr lang="en-US" altLang="ko-KR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…</a:t>
              </a:r>
            </a:p>
            <a:p>
              <a:pPr latinLnBrk="0"/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 친구 덕분에 지금 제가 여기 있다고 생각해요</a:t>
              </a:r>
              <a:r>
                <a:rPr lang="en-US" altLang="ko-KR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.”</a:t>
              </a: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817654" y="4997710"/>
              <a:ext cx="5905466" cy="307777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-</a:t>
              </a:r>
              <a:r>
                <a:rPr lang="ko-KR" altLang="en-US" sz="2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학교폭력으로 자살을 시도했던 여학생</a:t>
              </a:r>
              <a:r>
                <a:rPr lang="en-US" altLang="ko-KR" sz="2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- 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357067" y="714914"/>
            <a:ext cx="1245217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</p:spTree>
    <p:extLst>
      <p:ext uri="{BB962C8B-B14F-4D97-AF65-F5344CB8AC3E}">
        <p14:creationId xmlns:p14="http://schemas.microsoft.com/office/powerpoint/2010/main" val="3895208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학교폭력예방을 위한 우리 반 에티켓 만들기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486469" y="1296825"/>
            <a:ext cx="1762226" cy="638021"/>
            <a:chOff x="4486469" y="1296825"/>
            <a:chExt cx="1762226" cy="638021"/>
          </a:xfrm>
        </p:grpSpPr>
        <p:sp>
          <p:nvSpPr>
            <p:cNvPr id="11" name="직사각형 10"/>
            <p:cNvSpPr/>
            <p:nvPr/>
          </p:nvSpPr>
          <p:spPr>
            <a:xfrm>
              <a:off x="4650740" y="1442403"/>
              <a:ext cx="139192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친구</a:t>
              </a: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4486469" y="1296825"/>
              <a:ext cx="462280" cy="431481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5786415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63" name="그룹 6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4" name="그룹 6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7" name="그룹 6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8" name="그룹 6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9" name="그룹 6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5" name="모서리가 둥근 직사각형 6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35" name="직사각형 34"/>
          <p:cNvSpPr/>
          <p:nvPr/>
        </p:nvSpPr>
        <p:spPr>
          <a:xfrm>
            <a:off x="1112520" y="6758227"/>
            <a:ext cx="8738663" cy="262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*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: EBS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지식채널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e -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교육시리즈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-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친구</a:t>
            </a: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800" y="2571332"/>
            <a:ext cx="7289800" cy="370561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357067" y="714914"/>
            <a:ext cx="1245217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활동하기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1198482" y="4531199"/>
            <a:ext cx="20046894" cy="94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723286592" descr="EMB000015184b9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2" t="14299" r="14493" b="14581"/>
          <a:stretch>
            <a:fillRect/>
          </a:stretch>
        </p:blipFill>
        <p:spPr bwMode="auto">
          <a:xfrm>
            <a:off x="7866980" y="5158256"/>
            <a:ext cx="933306" cy="93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828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학교폭력 예방을 위한 에티켓 선서식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0" name="그룹 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2" name="모서리가 둥근 직사각형 1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3" name="그룹 1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" name="그룹 1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5" name="그룹 1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1" name="모서리가 둥근 직사각형 1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031240" y="2888385"/>
            <a:ext cx="8630920" cy="2664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 반의 </a:t>
            </a:r>
            <a:r>
              <a:rPr lang="ko-KR" altLang="en-US" sz="4800" b="1" spc="-8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프렌드십</a:t>
            </a:r>
            <a:endParaRPr lang="ko-KR" altLang="en-US" sz="4800" b="1" spc="-8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좋은 친구되기 에티켓</a:t>
            </a:r>
          </a:p>
          <a:p>
            <a:pPr algn="ctr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대응문화 에티켓</a:t>
            </a:r>
          </a:p>
        </p:txBody>
      </p:sp>
    </p:spTree>
    <p:extLst>
      <p:ext uri="{BB962C8B-B14F-4D97-AF65-F5344CB8AC3E}">
        <p14:creationId xmlns:p14="http://schemas.microsoft.com/office/powerpoint/2010/main" val="1388150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44" y="1919919"/>
            <a:ext cx="1386498" cy="453422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16" y="2219356"/>
            <a:ext cx="2026660" cy="42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9804</TotalTime>
  <Words>665</Words>
  <Application>Microsoft Office PowerPoint</Application>
  <PresentationFormat>사용자 지정</PresentationFormat>
  <Paragraphs>126</Paragraphs>
  <Slides>11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11</vt:i4>
      </vt:variant>
    </vt:vector>
  </HeadingPairs>
  <TitlesOfParts>
    <vt:vector size="22" baseType="lpstr">
      <vt:lpstr>KoPubDotum Medium Regular</vt:lpstr>
      <vt:lpstr>KoPubWorld돋움체 Bold</vt:lpstr>
      <vt:lpstr>KoPub돋움체 Medium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530</cp:revision>
  <cp:lastPrinted>2020-01-14T01:07:15Z</cp:lastPrinted>
  <dcterms:created xsi:type="dcterms:W3CDTF">2018-08-25T03:54:47Z</dcterms:created>
  <dcterms:modified xsi:type="dcterms:W3CDTF">2023-03-06T11:46:01Z</dcterms:modified>
</cp:coreProperties>
</file>