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5" r:id="rId1"/>
  </p:sldMasterIdLst>
  <p:notesMasterIdLst>
    <p:notesMasterId r:id="rId10"/>
  </p:notesMasterIdLst>
  <p:handoutMasterIdLst>
    <p:handoutMasterId r:id="rId11"/>
  </p:handoutMasterIdLst>
  <p:sldIdLst>
    <p:sldId id="425" r:id="rId2"/>
    <p:sldId id="429" r:id="rId3"/>
    <p:sldId id="438" r:id="rId4"/>
    <p:sldId id="439" r:id="rId5"/>
    <p:sldId id="440" r:id="rId6"/>
    <p:sldId id="442" r:id="rId7"/>
    <p:sldId id="443" r:id="rId8"/>
    <p:sldId id="437" r:id="rId9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/>
  <p:cmAuthor id="2" name="박 종수" initials="박종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3958" autoAdjust="0"/>
  </p:normalViewPr>
  <p:slideViewPr>
    <p:cSldViewPr>
      <p:cViewPr varScale="1">
        <p:scale>
          <a:sx n="60" d="100"/>
          <a:sy n="60" d="100"/>
        </p:scale>
        <p:origin x="96" y="312"/>
      </p:cViewPr>
      <p:guideLst>
        <p:guide orient="horz" pos="2381"/>
        <p:guide pos="3367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KoPub돋움체 Medium"/>
              <a:ea typeface="KoPub돋움체 Medium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r">
              <a:defRPr sz="1200"/>
            </a:lvl1pPr>
          </a:lstStyle>
          <a:p>
            <a:pPr lvl="0">
              <a:defRPr/>
            </a:pPr>
            <a:fld id="{C0A65474-27D2-4075-AA73-A4175FBC0988}" type="datetime1">
              <a:rPr lang="ko-KR" altLang="en-US">
                <a:latin typeface="KoPub돋움체 Medium"/>
                <a:ea typeface="KoPub돋움체 Medium"/>
              </a:rPr>
              <a:pPr lvl="0">
                <a:defRPr/>
              </a:pPr>
              <a:t>2023-03-06</a:t>
            </a:fld>
            <a:endParaRPr lang="ko-KR" altLang="en-US">
              <a:latin typeface="KoPub돋움체 Medium"/>
              <a:ea typeface="KoPub돋움체 Medium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KoPub돋움체 Medium"/>
              <a:ea typeface="KoPub돋움체 Medium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r">
              <a:defRPr sz="1200"/>
            </a:lvl1pPr>
          </a:lstStyle>
          <a:p>
            <a:pPr lvl="0">
              <a:defRPr/>
            </a:pPr>
            <a:fld id="{115504A7-3036-46FB-961F-0ACA1C6CCEA4}" type="slidenum">
              <a:rPr lang="ko-KR" altLang="en-US">
                <a:latin typeface="KoPub돋움체 Medium"/>
                <a:ea typeface="KoPub돋움체 Medium"/>
              </a:rPr>
              <a:pPr lvl="0">
                <a:defRPr/>
              </a:pPr>
              <a:t>‹#›</a:t>
            </a:fld>
            <a:endParaRPr lang="ko-KR" altLang="en-US">
              <a:latin typeface="KoPub돋움체 Medium"/>
              <a:ea typeface="KoPub돋움체 Medium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7505A8C-A65A-4570-8A9B-144C9BE57456}" type="datetime1">
              <a:rPr lang="ko-KR" altLang="en-US"/>
              <a:pPr lvl="0">
                <a:defRPr/>
              </a:pPr>
              <a:t>2023-03-06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4F5DAF76-D7CC-491E-9416-03420905295C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이번 시간에는 </a:t>
            </a:r>
            <a:r>
              <a:rPr lang="en-US" altLang="ko-KR"/>
              <a:t>‘</a:t>
            </a:r>
            <a:r>
              <a:rPr lang="ko-KR" altLang="en-US"/>
              <a:t>학교폭력이 개인에게 미치는 영향</a:t>
            </a:r>
            <a:r>
              <a:rPr lang="en-US" altLang="ko-KR"/>
              <a:t>’</a:t>
            </a:r>
            <a:r>
              <a:rPr lang="ko-KR" altLang="en-US"/>
              <a:t>에 대해 이야기하고</a:t>
            </a:r>
            <a:r>
              <a:rPr lang="en-US" altLang="ko-KR"/>
              <a:t>,</a:t>
            </a:r>
            <a:r>
              <a:rPr lang="ko-KR" altLang="en-US"/>
              <a:t> 카드뉴스 제작을 통해 학교폭력 대처능력을 함양하는 시간을 갖겠습니다</a:t>
            </a:r>
            <a:r>
              <a:rPr lang="en-US" altLang="ko-KR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3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월에는 학기가 시작되는 시기이므로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최근의 학교폭력의 경향성에 대해 학생들이 이해하고 학교폭력 인지 민감성을 키울 수 있도록 프로그램을 진행합니다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‘학교폭력이 개인의 삶에 미치는 영향’을 주제로 한 카드뉴스를 제작하여 학교폭력 대처역량을 함양합니다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ko-KR" alt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‘학교폭력’개념 및 ‘학교폭력 유형’ 알아보기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‘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 ‘개념 자료 이해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‘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 유형 및 사례 ’자료 이해</a:t>
            </a:r>
          </a:p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ko-KR" alt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‘학교폭력’개념 및 ‘학교폭력 유형’ 알아보기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‘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 ‘개념 자료 이해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‘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 유형 및 사례 ’자료 이해</a:t>
            </a:r>
          </a:p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ko-KR" alt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‘학교폭력’개념 및 ‘학교폭력 유형’ 알아보기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‘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 ‘개념 자료 이해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‘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 유형 및 사례 ’자료 이해</a:t>
            </a:r>
          </a:p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ko-KR" alt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학교폭력이 개인의 삶에 미치는 영향</a:t>
            </a:r>
            <a:r>
              <a:rPr lang="en-US" altLang="ko-KR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ko-KR" alt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카드뉴스로 제작하기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학교폭력이 학교졸업 이후 개인의 삶에 어떤 영향을 미치는지 사례를 찾아 보고 토론하기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학교폭력이 개인의 삶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정서적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사회적 측면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 미치는 결과에 대해 카드 뉴스 만들기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가해자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피해자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방관자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목격자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학부모 등의 입장에서 생각해보기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카드뉴스는 미니포스터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한컷만화 등의 형태로도 변형하여 진행 가능함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atinLnBrk="1">
              <a:defRPr/>
            </a:pP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폭력상황을 발견했을 때 </a:t>
            </a:r>
            <a:r>
              <a:rPr lang="ko-KR" alt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도움을 받을 수 있는 기관을 안내합니다</a:t>
            </a:r>
            <a:r>
              <a:rPr lang="en-US" altLang="ko-KR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폭력상황을 발견했을 때 </a:t>
            </a:r>
            <a:r>
              <a:rPr lang="ko-KR" alt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내가 할 수 있는 도움활동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 대해 간단하게 이야기 나누기</a:t>
            </a:r>
          </a:p>
          <a:p>
            <a:pPr latinLnBrk="1"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학습한 내용을 떠올리며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학교폭력상황 발생 시 조력자 역할에 대해 발표</a:t>
            </a:r>
            <a:b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예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피해상황을 관련 기관 책임자에게 알리고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피해자의 마음에 공감하기</a:t>
            </a:r>
          </a:p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5" Type="http://schemas.openxmlformats.org/officeDocument/2006/relationships/image" Target="../media/image4.wmf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고등학교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215713" y="1653209"/>
            <a:ext cx="10301050" cy="1074698"/>
            <a:chOff x="211317" y="1653209"/>
            <a:chExt cx="10301050" cy="1074698"/>
          </a:xfrm>
        </p:grpSpPr>
        <p:sp>
          <p:nvSpPr>
            <p:cNvPr id="7" name="직사각형 6"/>
            <p:cNvSpPr/>
            <p:nvPr/>
          </p:nvSpPr>
          <p:spPr>
            <a:xfrm>
              <a:off x="388327" y="1686548"/>
              <a:ext cx="9907954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48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+mj-ea"/>
                  <a:ea typeface="+mj-ea"/>
                </a:rPr>
                <a:t>학교폭력이 개인의</a:t>
              </a:r>
              <a:r>
                <a:rPr kumimoji="1" lang="en-US" altLang="ko-KR" sz="48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+mj-ea"/>
                  <a:ea typeface="+mj-ea"/>
                </a:rPr>
                <a:t> </a:t>
              </a:r>
              <a:r>
                <a:rPr kumimoji="1" lang="ko-KR" altLang="en-US" sz="48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+mj-ea"/>
                  <a:ea typeface="+mj-ea"/>
                </a:rPr>
                <a:t>삶에 미치는 영향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>
              <a:off x="211317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 flipH="1" flipV="1">
              <a:off x="9825043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17"/>
          <p:cNvGrpSpPr/>
          <p:nvPr/>
        </p:nvGrpSpPr>
        <p:grpSpPr>
          <a:xfrm>
            <a:off x="3474492" y="1131764"/>
            <a:ext cx="3888432" cy="482612"/>
            <a:chOff x="3689700" y="1131764"/>
            <a:chExt cx="3521246" cy="447998"/>
          </a:xfrm>
        </p:grpSpPr>
        <p:sp>
          <p:nvSpPr>
            <p:cNvPr id="19" name="자유형 18"/>
            <p:cNvSpPr/>
            <p:nvPr/>
          </p:nvSpPr>
          <p:spPr>
            <a:xfrm>
              <a:off x="368970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 flipH="1">
              <a:off x="440090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자유형 24"/>
            <p:cNvSpPr/>
            <p:nvPr/>
          </p:nvSpPr>
          <p:spPr>
            <a:xfrm flipH="1">
              <a:off x="488985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35" name="자유형 34"/>
            <p:cNvSpPr/>
            <p:nvPr/>
          </p:nvSpPr>
          <p:spPr>
            <a:xfrm flipH="1">
              <a:off x="536229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자유형 32"/>
            <p:cNvSpPr/>
            <p:nvPr/>
          </p:nvSpPr>
          <p:spPr>
            <a:xfrm flipH="1">
              <a:off x="592617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자유형 33"/>
            <p:cNvSpPr/>
            <p:nvPr/>
          </p:nvSpPr>
          <p:spPr>
            <a:xfrm flipH="1">
              <a:off x="6490050" y="1131764"/>
              <a:ext cx="720896" cy="447998"/>
            </a:xfrm>
            <a:custGeom>
              <a:avLst/>
              <a:gdLst>
                <a:gd name="connsiteX0" fmla="*/ 0 w 720896"/>
                <a:gd name="connsiteY0" fmla="*/ 0 h 447998"/>
                <a:gd name="connsiteX1" fmla="*/ 720896 w 720896"/>
                <a:gd name="connsiteY1" fmla="*/ 0 h 447998"/>
                <a:gd name="connsiteX2" fmla="*/ 720896 w 720896"/>
                <a:gd name="connsiteY2" fmla="*/ 447998 h 447998"/>
                <a:gd name="connsiteX3" fmla="*/ 0 w 720896"/>
                <a:gd name="connsiteY3" fmla="*/ 447998 h 447998"/>
                <a:gd name="connsiteX4" fmla="*/ 125266 w 720896"/>
                <a:gd name="connsiteY4" fmla="*/ 212008 h 447998"/>
                <a:gd name="connsiteX5" fmla="*/ 0 w 720896"/>
                <a:gd name="connsiteY5" fmla="*/ 0 h 44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96" h="447998">
                  <a:moveTo>
                    <a:pt x="0" y="0"/>
                  </a:moveTo>
                  <a:lnTo>
                    <a:pt x="720896" y="0"/>
                  </a:lnTo>
                  <a:lnTo>
                    <a:pt x="720896" y="447998"/>
                  </a:lnTo>
                  <a:lnTo>
                    <a:pt x="0" y="447998"/>
                  </a:lnTo>
                  <a:lnTo>
                    <a:pt x="125266" y="212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879187" y="1124931"/>
            <a:ext cx="302611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ctr" latinLnBrk="0"/>
            <a:r>
              <a:rPr lang="ko-KR" altLang="en-US" sz="2400" b="1" spc="-150">
                <a:solidFill>
                  <a:prstClr val="white"/>
                </a:solidFill>
                <a:latin typeface="+mj-ea"/>
                <a:ea typeface="+mj-ea"/>
              </a:rPr>
              <a:t>학교폭력 인식 및 대처</a:t>
            </a:r>
            <a:endParaRPr lang="ko-KR" altLang="en-US" sz="2400" b="1" spc="-15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53" y="2766678"/>
            <a:ext cx="1145866" cy="374729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577" y="3037661"/>
            <a:ext cx="1674925" cy="3476310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>
              <a:defRPr/>
            </a:pPr>
            <a:endParaRPr lang="ko-KR" altLang="en-US" sz="2400" b="1" spc="-150">
              <a:ln w="9525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/>
          <a:srcRect t="67850" b="2070"/>
          <a:stretch>
            <a:fillRect/>
          </a:stretch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+mj-ea"/>
                    <a:ea typeface="+mj-ea"/>
                  </a:rPr>
                  <a:t>수업열기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2038239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en-US" altLang="ko-KR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/>
                  </a:rPr>
                  <a:t>‘</a:t>
                </a: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/>
                  </a:rPr>
                  <a:t>학교폭력이 개인의 삶에 미치는 영향’에 대해</a:t>
                </a:r>
                <a:endParaRPr lang="ko-KR" altLang="en-US" sz="3200" spc="-150">
                  <a:solidFill>
                    <a:prstClr val="black"/>
                  </a:solidFill>
                  <a:latin typeface="+mj-ea"/>
                  <a:ea typeface="+mj-ea"/>
                  <a:cs typeface="KoPubWorld돋움체 Bold"/>
                </a:endParaRP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+mj-ea"/>
                    <a:ea typeface="+mj-ea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1996817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/>
                  </a:rPr>
                  <a:t>학교폭력예방 카드뉴스 만들기</a:t>
                </a:r>
                <a:r>
                  <a:rPr lang="en-US" altLang="ko-KR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/>
                  </a:rPr>
                  <a:t/>
                </a:r>
                <a:br>
                  <a:rPr lang="en-US" altLang="ko-KR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/>
                  </a:rPr>
                </a:br>
                <a:r>
                  <a:rPr lang="en-US" altLang="ko-KR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/>
                  </a:rPr>
                  <a:t>(</a:t>
                </a: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/>
                  </a:rPr>
                  <a:t>모둠별</a:t>
                </a:r>
                <a:r>
                  <a:rPr lang="en-US" altLang="ko-KR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/>
                  </a:rPr>
                  <a:t>)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>
                  <a:gd name="adj" fmla="val 16667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r>
                  <a:rPr lang="ko-KR" altLang="en-US" sz="3200" b="1" spc="-150">
                    <a:solidFill>
                      <a:schemeClr val="bg1"/>
                    </a:solidFill>
                    <a:latin typeface="+mj-ea"/>
                    <a:ea typeface="+mj-ea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1508083"/>
              </a:xfrm>
              <a:prstGeom prst="rect">
                <a:avLst/>
              </a:prstGeom>
              <a:noFill/>
            </p:spPr>
            <p:txBody>
              <a:bodyPr wrap="square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/>
                </a:pPr>
                <a:r>
                  <a:rPr lang="ko-KR" altLang="en-US" sz="3200" spc="-150">
                    <a:ln w="952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/>
                  </a:rPr>
                  <a:t>모둠별 발표 및 소감 나누기</a:t>
                </a:r>
                <a:endParaRPr lang="ko-KR" altLang="en-US" sz="3200" spc="-150">
                  <a:solidFill>
                    <a:prstClr val="black"/>
                  </a:solidFill>
                  <a:latin typeface="+mj-ea"/>
                  <a:ea typeface="+mj-ea"/>
                  <a:cs typeface="KoPubWorld돋움체 Bold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/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+mj-ea"/>
                  <a:ea typeface="+mj-ea"/>
                </a:rPr>
                <a:t>활동 순서</a:t>
              </a:r>
              <a:endParaRPr kumimoji="1" lang="ko-KR" altLang="en-US" sz="2800" b="1" spc="-150">
                <a:solidFill>
                  <a:srgbClr val="0269B3"/>
                </a:solidFill>
                <a:latin typeface="+mj-ea"/>
                <a:ea typeface="+mj-ea"/>
              </a:endParaRPr>
            </a:p>
          </p:txBody>
        </p:sp>
        <p:sp>
          <p:nvSpPr>
            <p:cNvPr id="35" name="Freeform 49"/>
            <p:cNvSpPr/>
            <p:nvPr/>
          </p:nvSpPr>
          <p:spPr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 spc="-15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67819" y="1249448"/>
            <a:ext cx="9774731" cy="88639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/>
                <a:ea typeface="KoPub돋움체 Medium"/>
                <a:cs typeface="KoPubWorld돋움체 Bold"/>
              </a:defRPr>
            </a:lvl1pPr>
          </a:lstStyle>
          <a:p>
            <a:pPr lvl="0">
              <a:defRPr/>
            </a:pPr>
            <a:r>
              <a:rPr lang="ko-KR" altLang="en-US" spc="-150">
                <a:latin typeface="맑은 고딕"/>
                <a:ea typeface="맑은 고딕"/>
              </a:rPr>
              <a:t>학교폭력 문화가 한 개인의 삶에 큰 영향을 미치며</a:t>
            </a:r>
            <a:r>
              <a:rPr lang="en-US" altLang="ko-KR" spc="-150">
                <a:latin typeface="맑은 고딕"/>
                <a:ea typeface="맑은 고딕"/>
              </a:rPr>
              <a:t>, </a:t>
            </a:r>
            <a:r>
              <a:rPr lang="ko-KR" altLang="en-US" spc="-150">
                <a:latin typeface="맑은 고딕"/>
                <a:ea typeface="맑은 고딕"/>
              </a:rPr>
              <a:t>학교 졸업 이후의 삶과도</a:t>
            </a:r>
            <a:r>
              <a:rPr lang="en-US" altLang="ko-KR" spc="-150">
                <a:latin typeface="맑은 고딕"/>
                <a:ea typeface="맑은 고딕"/>
              </a:rPr>
              <a:t/>
            </a:r>
            <a:br>
              <a:rPr lang="en-US" altLang="ko-KR" spc="-150">
                <a:latin typeface="맑은 고딕"/>
                <a:ea typeface="맑은 고딕"/>
              </a:rPr>
            </a:br>
            <a:r>
              <a:rPr lang="ko-KR" altLang="en-US" spc="-150">
                <a:latin typeface="맑은 고딕"/>
                <a:ea typeface="맑은 고딕"/>
              </a:rPr>
              <a:t>연계되어 있음을 인식하고 적절한 대처방안을 찾아 실천할 수 있다</a:t>
            </a:r>
            <a:r>
              <a:rPr lang="en-US" altLang="ko-KR" spc="-150">
                <a:latin typeface="맑은 고딕"/>
                <a:ea typeface="맑은 고딕"/>
              </a:rPr>
              <a:t>.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99424" y="767370"/>
            <a:ext cx="4765794" cy="430887"/>
            <a:chOff x="399424" y="768542"/>
            <a:chExt cx="4765794" cy="430887"/>
          </a:xfrm>
        </p:grpSpPr>
        <p:sp>
          <p:nvSpPr>
            <p:cNvPr id="32" name="TextBox 31"/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800" b="1" spc="-15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/>
                  <a:ea typeface="맑은 고딕"/>
                </a:rPr>
                <a:t>활동 목표</a:t>
              </a:r>
              <a:endParaRPr kumimoji="1" lang="ko-KR" altLang="en-US" sz="2800" b="1" spc="-150">
                <a:solidFill>
                  <a:srgbClr val="0269B3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33" name="Freeform 49"/>
            <p:cNvSpPr/>
            <p:nvPr/>
          </p:nvSpPr>
          <p:spPr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/>
              </a:pPr>
              <a:endParaRPr lang="ko-KR" altLang="en-US" b="1" spc="-150">
                <a:solidFill>
                  <a:prstClr val="black"/>
                </a:solidFill>
                <a:latin typeface="KoPubDotum Medium Regular"/>
                <a:ea typeface="KoPubDotum Medium Regular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4" name="직사각형 3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06140" y="600615"/>
              <a:ext cx="14048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3015"/>
            <a:ext cx="8366692" cy="3712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‘학교폭력이 </a:t>
            </a: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개인의 삶에 미치는 영향’에 대해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10" name="그룹 9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1" name="그룹 10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6" name="그룹 1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2" name="모서리가 둥근 직사각형 11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23" name="그룹 22"/>
          <p:cNvGrpSpPr/>
          <p:nvPr/>
        </p:nvGrpSpPr>
        <p:grpSpPr>
          <a:xfrm flipH="1">
            <a:off x="1116479" y="2393596"/>
            <a:ext cx="2048750" cy="2179344"/>
            <a:chOff x="3141065" y="3371250"/>
            <a:chExt cx="1854125" cy="1972313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5" name="Rectangle 304"/>
            <p:cNvSpPr>
              <a:spLocks noChangeArrowheads="1"/>
            </p:cNvSpPr>
            <p:nvPr/>
          </p:nvSpPr>
          <p:spPr bwMode="auto">
            <a:xfrm>
              <a:off x="3182898" y="3799625"/>
              <a:ext cx="1770459" cy="974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3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</a:rPr>
                <a:t>학교폭력</a:t>
              </a:r>
              <a:endParaRPr lang="en-US" altLang="ko-KR" sz="3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</a:endParaRPr>
            </a:p>
            <a:p>
              <a:pPr algn="ctr">
                <a:defRPr/>
              </a:pPr>
              <a:r>
                <a:rPr lang="ko-KR" altLang="en-US" sz="3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</a:rPr>
                <a:t>개념</a:t>
              </a:r>
            </a:p>
          </p:txBody>
        </p:sp>
      </p:grpSp>
      <p:sp>
        <p:nvSpPr>
          <p:cNvPr id="38" name="직사각형 37"/>
          <p:cNvSpPr/>
          <p:nvPr/>
        </p:nvSpPr>
        <p:spPr>
          <a:xfrm>
            <a:off x="3363925" y="2559939"/>
            <a:ext cx="6428752" cy="221599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학교 내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외에서 학생을 대상으로 발생한 상해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폭행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감금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협박</a:t>
            </a:r>
            <a:r>
              <a:rPr lang="en-US" altLang="ko-KR" sz="24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</a:t>
            </a:r>
            <a:r>
              <a:rPr lang="en-US" altLang="ko-KR" sz="2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</a:t>
            </a:r>
            <a:r>
              <a:rPr lang="ko-KR" altLang="en-US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약취ㆍ유인</a:t>
            </a:r>
            <a:r>
              <a:rPr lang="en-US" altLang="ko-KR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명예훼손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모욕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공갈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강요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강제적인 심부름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따돌림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사이버 따돌림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정보통신망을 이용한 음란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폭력 정보 등에 의하여 신체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정신 또는 재산상의 피해를 수반하는 행위</a:t>
            </a:r>
            <a:endParaRPr lang="en-US" altLang="ko-KR" sz="24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051365" y="5083329"/>
            <a:ext cx="8483404" cy="1362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 latinLnBrk="0">
              <a:lnSpc>
                <a:spcPct val="110000"/>
              </a:lnSpc>
              <a:spcAft>
                <a:spcPts val="600"/>
              </a:spcAft>
              <a:buFont typeface="맑은 고딕" panose="020B0503020000020004" pitchFamily="50" charset="-127"/>
              <a:buChar char="※"/>
            </a:pPr>
            <a:r>
              <a:rPr lang="ko-KR" altLang="en-US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개념에서 제시하는 유형은 예시적으로 열거한 것으로</a:t>
            </a:r>
            <a:r>
              <a:rPr lang="en-US" altLang="ko-KR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신체</a:t>
            </a:r>
            <a:r>
              <a:rPr lang="en-US" altLang="ko-KR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·</a:t>
            </a:r>
            <a:r>
              <a:rPr lang="ko-KR" altLang="en-US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정신</a:t>
            </a:r>
            <a:r>
              <a:rPr lang="en-US" altLang="ko-KR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·</a:t>
            </a:r>
            <a:r>
              <a:rPr lang="ko-KR" altLang="en-US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재산상의 피해를 수반 하는 모든 행위는 학교폭력에 해당함</a:t>
            </a:r>
            <a:r>
              <a:rPr lang="en-US" altLang="ko-KR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  <a:p>
            <a:pPr marL="285750" indent="-285750" fontAlgn="base" latinLnBrk="0">
              <a:lnSpc>
                <a:spcPct val="110000"/>
              </a:lnSpc>
              <a:spcAft>
                <a:spcPts val="600"/>
              </a:spcAft>
              <a:buFont typeface="맑은 고딕" panose="020B0503020000020004" pitchFamily="50" charset="-127"/>
              <a:buChar char="※"/>
            </a:pPr>
            <a:r>
              <a:rPr lang="en-US" altLang="ko-KR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서울행정법원 판례</a:t>
            </a:r>
            <a:r>
              <a:rPr lang="en-US" altLang="ko-KR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) ‘</a:t>
            </a:r>
            <a:r>
              <a:rPr lang="ko-KR" altLang="en-US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학교폭력은 폭행</a:t>
            </a:r>
            <a:r>
              <a:rPr lang="en-US" altLang="ko-KR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명예훼손</a:t>
            </a:r>
            <a:r>
              <a:rPr lang="en-US" altLang="ko-KR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·</a:t>
            </a:r>
            <a:r>
              <a:rPr lang="ko-KR" altLang="en-US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모욕 등에 한정되지 않고 이와 유사한 행위로써 학생의 신체</a:t>
            </a:r>
            <a:r>
              <a:rPr lang="en-US" altLang="ko-KR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·</a:t>
            </a:r>
            <a:r>
              <a:rPr lang="ko-KR" altLang="en-US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정신 또는 재산피해를 수반하는 모든 행위를 포함한다</a:t>
            </a:r>
            <a:r>
              <a:rPr lang="en-US" altLang="ko-KR" sz="18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2047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9" name="그룹 28"/>
          <p:cNvGrpSpPr/>
          <p:nvPr/>
        </p:nvGrpSpPr>
        <p:grpSpPr>
          <a:xfrm>
            <a:off x="467042" y="2211754"/>
            <a:ext cx="9762490" cy="4667616"/>
            <a:chOff x="465455" y="1483144"/>
            <a:chExt cx="9762490" cy="5311820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465455" y="2481715"/>
              <a:ext cx="9762490" cy="4261985"/>
            </a:xfrm>
            <a:prstGeom prst="roundRect">
              <a:avLst>
                <a:gd name="adj" fmla="val 1136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601980" y="1483144"/>
              <a:ext cx="9489440" cy="5311820"/>
              <a:chOff x="558839" y="1483144"/>
              <a:chExt cx="9575722" cy="5311820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558839" y="1699260"/>
                <a:ext cx="9575722" cy="5095704"/>
                <a:chOff x="1581150" y="1876427"/>
                <a:chExt cx="7458075" cy="4794248"/>
              </a:xfrm>
            </p:grpSpPr>
            <p:sp>
              <p:nvSpPr>
                <p:cNvPr id="40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41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42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725606" y="1483144"/>
                <a:ext cx="9242266" cy="5311820"/>
                <a:chOff x="1581150" y="1876427"/>
                <a:chExt cx="7458075" cy="4794248"/>
              </a:xfrm>
            </p:grpSpPr>
            <p:sp>
              <p:nvSpPr>
                <p:cNvPr id="35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36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37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</p:grpSp>
      <p:sp>
        <p:nvSpPr>
          <p:cNvPr id="30" name="모서리가 둥근 직사각형 29"/>
          <p:cNvSpPr/>
          <p:nvPr/>
        </p:nvSpPr>
        <p:spPr>
          <a:xfrm>
            <a:off x="330958" y="6790006"/>
            <a:ext cx="10031484" cy="229914"/>
          </a:xfrm>
          <a:prstGeom prst="roundRect">
            <a:avLst>
              <a:gd name="adj" fmla="val 35703"/>
            </a:avLst>
          </a:prstGeom>
          <a:solidFill>
            <a:srgbClr val="696968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2205892" y="1296825"/>
            <a:ext cx="6281616" cy="638022"/>
            <a:chOff x="2205892" y="1296825"/>
            <a:chExt cx="6281616" cy="638022"/>
          </a:xfrm>
        </p:grpSpPr>
        <p:sp>
          <p:nvSpPr>
            <p:cNvPr id="44" name="직사각형 43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학교폭력예방법 제</a:t>
              </a:r>
              <a:r>
                <a:rPr lang="en-US" altLang="ko-KR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2</a:t>
              </a: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조</a:t>
              </a:r>
              <a:r>
                <a:rPr lang="en-US" altLang="ko-KR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정의</a:t>
              </a:r>
              <a:r>
                <a:rPr lang="en-US" altLang="ko-KR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  <a:endPara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45" name="그림 44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444700" y="1296825"/>
              <a:ext cx="462280" cy="431481"/>
            </a:xfrm>
            <a:prstGeom prst="rect">
              <a:avLst/>
            </a:prstGeom>
          </p:spPr>
        </p:pic>
        <p:pic>
          <p:nvPicPr>
            <p:cNvPr id="46" name="그림 4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749053" y="1296825"/>
              <a:ext cx="462280" cy="431481"/>
            </a:xfrm>
            <a:prstGeom prst="rect">
              <a:avLst/>
            </a:prstGeom>
          </p:spPr>
        </p:pic>
      </p:grpSp>
      <p:sp>
        <p:nvSpPr>
          <p:cNvPr id="47" name="타원 46"/>
          <p:cNvSpPr/>
          <p:nvPr/>
        </p:nvSpPr>
        <p:spPr>
          <a:xfrm>
            <a:off x="1123578" y="2844800"/>
            <a:ext cx="1128070" cy="1128068"/>
          </a:xfrm>
          <a:prstGeom prst="ellipse">
            <a:avLst/>
          </a:prstGeom>
          <a:solidFill>
            <a:srgbClr val="0269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en-US" altLang="ko-KR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2400" b="1" spc="-8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1123578" y="4156041"/>
            <a:ext cx="1128070" cy="112806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en-US" altLang="ko-KR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</a:t>
            </a:r>
            <a:endParaRPr lang="ko-KR" altLang="en-US" sz="2400" b="1" spc="-8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타원 48"/>
          <p:cNvSpPr/>
          <p:nvPr/>
        </p:nvSpPr>
        <p:spPr>
          <a:xfrm>
            <a:off x="1123578" y="5436021"/>
            <a:ext cx="1128070" cy="1128068"/>
          </a:xfrm>
          <a:prstGeom prst="ellipse">
            <a:avLst/>
          </a:prstGeom>
          <a:solidFill>
            <a:srgbClr val="5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ctr" latinLnBrk="0"/>
            <a:r>
              <a:rPr lang="en-US" altLang="ko-KR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2400" b="1" spc="-8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</a:t>
            </a:r>
            <a:endParaRPr lang="ko-KR" altLang="en-US" sz="2400" b="1" spc="-8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2355417" y="2916392"/>
            <a:ext cx="7538860" cy="98488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“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학교폭력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”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이란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학교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내</a:t>
            </a:r>
            <a:r>
              <a:rPr lang="en-US" altLang="ko-KR" sz="1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1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외</a:t>
            </a:r>
            <a:r>
              <a:rPr lang="ko-KR" altLang="en-US" sz="1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에서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에서 학생을 대상으로 발생한 상해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폭행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감금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협박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약취ㆍ유인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명예훼손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모욕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공갈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강요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강제적인 심부름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따돌림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사이버 따돌림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정보통신망을 이용한 음란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폭력 정보 등에 의하여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신체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·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정신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또는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재산상의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피해를 수반하는 행위를 말합니다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355417" y="4350743"/>
            <a:ext cx="7538860" cy="73866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“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따돌림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”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이란 학교내외에서 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2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명 이상의 학생들이 특정인이나 특정집단의 학생들을 대상으로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지속적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이거나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반복적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으로 신체적 또는 심리적 공격을 가하여 상대방이 고통을 느끼도록 하는 일체의 행위를 말합니다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2355417" y="5507613"/>
            <a:ext cx="7538860" cy="98488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“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사이버 따돌림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“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이란 인터넷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휴대전화 등 정보통신기기를 이용하여 학생들이 특정 학생들을 대상으로 지속적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반복적으로 심리적 공격을 가하거나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특정 학생과 관련된 개인정보 또는 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허위사실</a:t>
            </a:r>
            <a:r>
              <a:rPr lang="ko-KR" alt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을 유포하여 상대방이 고통을 느끼도록 하는 일체의 행위를 말합니다</a:t>
            </a: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1577270" y="2009807"/>
            <a:ext cx="7538860" cy="27699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 법에서 사용하는 용어의 정의는 다음 각 호와 같습니다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39" name="직사각형 38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06140" y="600615"/>
              <a:ext cx="14048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3015"/>
            <a:ext cx="8366692" cy="3712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‘학교폭력이 </a:t>
            </a: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개인의 삶에 미치는 영향’에 대해</a:t>
            </a:r>
          </a:p>
        </p:txBody>
      </p:sp>
    </p:spTree>
    <p:extLst>
      <p:ext uri="{BB962C8B-B14F-4D97-AF65-F5344CB8AC3E}">
        <p14:creationId xmlns:p14="http://schemas.microsoft.com/office/powerpoint/2010/main" val="523743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2" name="직사각형 1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2205892" y="1296825"/>
            <a:ext cx="6281616" cy="638022"/>
            <a:chOff x="2205892" y="1296825"/>
            <a:chExt cx="6281616" cy="638022"/>
          </a:xfrm>
        </p:grpSpPr>
        <p:sp>
          <p:nvSpPr>
            <p:cNvPr id="44" name="직사각형 43"/>
            <p:cNvSpPr/>
            <p:nvPr/>
          </p:nvSpPr>
          <p:spPr>
            <a:xfrm>
              <a:off x="2205892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 유형 및 사례</a:t>
              </a:r>
            </a:p>
          </p:txBody>
        </p:sp>
        <p:pic>
          <p:nvPicPr>
            <p:cNvPr id="45" name="그림 44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952700" y="1296825"/>
              <a:ext cx="462280" cy="431481"/>
            </a:xfrm>
            <a:prstGeom prst="rect">
              <a:avLst/>
            </a:prstGeom>
          </p:spPr>
        </p:pic>
        <p:pic>
          <p:nvPicPr>
            <p:cNvPr id="46" name="그림 4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303576" y="1296825"/>
              <a:ext cx="462280" cy="431481"/>
            </a:xfrm>
            <a:prstGeom prst="rect">
              <a:avLst/>
            </a:prstGeom>
          </p:spPr>
        </p:pic>
      </p:grpSp>
      <p:pic>
        <p:nvPicPr>
          <p:cNvPr id="66" name="그림 65">
            <a:extLst>
              <a:ext uri="{FF2B5EF4-FFF2-40B4-BE49-F238E27FC236}">
                <a16:creationId xmlns:a16="http://schemas.microsoft.com/office/drawing/2014/main" id="{55D0941F-BABD-48F0-959D-A0BDDF2BF2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44" t="28860" r="10614" b="954"/>
          <a:stretch/>
        </p:blipFill>
        <p:spPr>
          <a:xfrm>
            <a:off x="2233848" y="2030128"/>
            <a:ext cx="6225705" cy="5020307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6" name="직사각형 15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06140" y="600615"/>
              <a:ext cx="14048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3015"/>
            <a:ext cx="8366692" cy="3712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‘학교폭력이 </a:t>
            </a: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개인의 삶에 미치는 영향’에 대해</a:t>
            </a:r>
          </a:p>
        </p:txBody>
      </p:sp>
    </p:spTree>
    <p:extLst>
      <p:ext uri="{BB962C8B-B14F-4D97-AF65-F5344CB8AC3E}">
        <p14:creationId xmlns:p14="http://schemas.microsoft.com/office/powerpoint/2010/main" val="3616855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061376" y="1296825"/>
            <a:ext cx="8595803" cy="607243"/>
            <a:chOff x="1061376" y="1296825"/>
            <a:chExt cx="8595803" cy="607243"/>
          </a:xfrm>
        </p:grpSpPr>
        <p:sp>
          <p:nvSpPr>
            <p:cNvPr id="11" name="직사각형 10"/>
            <p:cNvSpPr/>
            <p:nvPr/>
          </p:nvSpPr>
          <p:spPr>
            <a:xfrm>
              <a:off x="1299308" y="1473181"/>
              <a:ext cx="8094784" cy="430887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8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학교폭력이 개인의 삶에 미치는 영향 </a:t>
              </a:r>
              <a:r>
                <a:rPr lang="en-US" altLang="ko-KR" sz="28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– </a:t>
              </a:r>
              <a:r>
                <a:rPr lang="ko-KR" altLang="en-US" sz="28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카드뉴스 예시 </a:t>
              </a:r>
              <a:r>
                <a:rPr lang="en-US" altLang="ko-KR" sz="2800" b="1" spc="-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1</a:t>
              </a: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061376" y="1296825"/>
              <a:ext cx="462280" cy="431481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194899" y="1296825"/>
              <a:ext cx="462280" cy="431481"/>
            </a:xfrm>
            <a:prstGeom prst="rect">
              <a:avLst/>
            </a:prstGeom>
          </p:spPr>
        </p:pic>
      </p:grpSp>
      <p:sp>
        <p:nvSpPr>
          <p:cNvPr id="14" name="직사각형 13"/>
          <p:cNvSpPr/>
          <p:nvPr/>
        </p:nvSpPr>
        <p:spPr>
          <a:xfrm>
            <a:off x="212969" y="2009807"/>
            <a:ext cx="10267462" cy="830997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학교폭력이 개인의 삶에 미치는 영향</a:t>
            </a:r>
            <a:r>
              <a:rPr lang="en-US" altLang="ko-KR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정서적</a:t>
            </a:r>
            <a:r>
              <a:rPr lang="en-US" altLang="ko-KR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/</a:t>
            </a:r>
            <a:r>
              <a:rPr lang="ko-KR" altLang="en-US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사회적 측면</a:t>
            </a:r>
            <a:r>
              <a:rPr lang="en-US" altLang="ko-KR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  <a:r>
              <a:rPr lang="ko-KR" altLang="en-US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에 대해 </a:t>
            </a:r>
            <a:r>
              <a:rPr lang="ko-KR" altLang="en-US" sz="1800" spc="-30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모둠원과</a:t>
            </a:r>
            <a:r>
              <a:rPr lang="ko-KR" altLang="en-US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토론한 후</a:t>
            </a:r>
            <a:r>
              <a:rPr lang="en-US" altLang="ko-KR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카드뉴스를 만들어 봅시다</a:t>
            </a:r>
            <a:r>
              <a:rPr lang="en-US" altLang="ko-KR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  <a:p>
            <a:pPr algn="ctr" latinLnBrk="0"/>
            <a:r>
              <a:rPr lang="en-US" altLang="ko-KR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- </a:t>
            </a:r>
            <a:r>
              <a:rPr lang="ko-KR" altLang="en-US" sz="1800" spc="-30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카드뉴스란</a:t>
            </a:r>
            <a:r>
              <a:rPr lang="ko-KR" altLang="en-US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 </a:t>
            </a:r>
            <a:r>
              <a:rPr lang="en-US" altLang="ko-KR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' </a:t>
            </a:r>
            <a:r>
              <a:rPr lang="ko-KR" altLang="en-US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전달하고자 하는 정보를 간결한 글과 여러 장의 이미지로 압축해 전달하는 형태를 뜻한다</a:t>
            </a:r>
            <a:r>
              <a:rPr lang="en-US" altLang="ko-KR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  <a:p>
            <a:pPr algn="ctr" latinLnBrk="0"/>
            <a:r>
              <a:rPr lang="ko-KR" altLang="en-US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간결한 글과 여러 장의 이미지로 구성되어 있는 것이 특징이다</a:t>
            </a:r>
            <a:r>
              <a:rPr lang="en-US" altLang="ko-KR" sz="1800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CDF5A03D-1474-4831-9537-63BAC4094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985" y="2912058"/>
            <a:ext cx="6797430" cy="3243781"/>
          </a:xfrm>
          <a:prstGeom prst="rect">
            <a:avLst/>
          </a:prstGeom>
        </p:spPr>
      </p:pic>
      <p:sp>
        <p:nvSpPr>
          <p:cNvPr id="51" name="직사각형 50"/>
          <p:cNvSpPr/>
          <p:nvPr/>
        </p:nvSpPr>
        <p:spPr>
          <a:xfrm>
            <a:off x="447116" y="6208745"/>
            <a:ext cx="994734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>
                <a:latin typeface="+mj-ea"/>
                <a:ea typeface="+mj-ea"/>
              </a:rPr>
              <a:t>* </a:t>
            </a:r>
            <a:r>
              <a:rPr lang="ko-KR" altLang="en-US" sz="1100" kern="0" dirty="0">
                <a:solidFill>
                  <a:srgbClr val="000000"/>
                </a:solidFill>
                <a:latin typeface="+mj-ea"/>
                <a:ea typeface="+mj-ea"/>
              </a:rPr>
              <a:t>출처</a:t>
            </a:r>
            <a:r>
              <a:rPr lang="en-US" altLang="ko-KR" sz="1100" kern="0" dirty="0">
                <a:solidFill>
                  <a:srgbClr val="000000"/>
                </a:solidFill>
                <a:latin typeface="+mj-ea"/>
                <a:ea typeface="+mj-ea"/>
              </a:rPr>
              <a:t>: </a:t>
            </a:r>
            <a:r>
              <a:rPr lang="ko-KR" altLang="en-US" sz="1100" dirty="0">
                <a:latin typeface="+mj-ea"/>
                <a:ea typeface="+mj-ea"/>
              </a:rPr>
              <a:t>한국청소년상담복지개발원</a:t>
            </a:r>
            <a:r>
              <a:rPr lang="en-US" altLang="ko-KR" sz="1100" dirty="0">
                <a:latin typeface="+mj-ea"/>
                <a:ea typeface="+mj-ea"/>
              </a:rPr>
              <a:t>. ‘</a:t>
            </a:r>
            <a:r>
              <a:rPr lang="ko-KR" altLang="en-US" sz="1100" dirty="0">
                <a:latin typeface="+mj-ea"/>
                <a:ea typeface="+mj-ea"/>
              </a:rPr>
              <a:t>나는 학교폭력 방어자입니다’ </a:t>
            </a:r>
            <a:r>
              <a:rPr lang="ko-KR" altLang="en-US" sz="1100" dirty="0" err="1">
                <a:latin typeface="+mj-ea"/>
                <a:ea typeface="+mj-ea"/>
              </a:rPr>
              <a:t>카드뉴스</a:t>
            </a:r>
            <a:r>
              <a:rPr lang="ko-KR" altLang="en-US" sz="1100" dirty="0">
                <a:latin typeface="+mj-ea"/>
                <a:ea typeface="+mj-ea"/>
              </a:rPr>
              <a:t> 사례 </a:t>
            </a:r>
            <a:r>
              <a:rPr lang="en-US" altLang="ko-KR" sz="1100" dirty="0">
                <a:latin typeface="+mj-ea"/>
                <a:ea typeface="+mj-ea"/>
              </a:rPr>
              <a:t>https://www.kyci.or.kr/userSite/cardnews/cardnews09.asp</a:t>
            </a:r>
            <a:endParaRPr lang="ko-KR" altLang="en-US" sz="1100" dirty="0">
              <a:latin typeface="+mj-ea"/>
              <a:ea typeface="+mj-ea"/>
            </a:endParaRPr>
          </a:p>
          <a:p>
            <a:pPr fontAlgn="base"/>
            <a:r>
              <a:rPr lang="ko-KR" altLang="en-US" sz="1100" dirty="0">
                <a:latin typeface="+mj-ea"/>
                <a:ea typeface="+mj-ea"/>
              </a:rPr>
              <a:t>제주동부경찰서 학교폭력예방 </a:t>
            </a:r>
            <a:r>
              <a:rPr lang="ko-KR" altLang="en-US" sz="1100" dirty="0" err="1">
                <a:latin typeface="+mj-ea"/>
                <a:ea typeface="+mj-ea"/>
              </a:rPr>
              <a:t>카드뉴스</a:t>
            </a:r>
            <a:r>
              <a:rPr lang="ko-KR" altLang="en-US" sz="1100" dirty="0">
                <a:latin typeface="+mj-ea"/>
                <a:ea typeface="+mj-ea"/>
              </a:rPr>
              <a:t> 사례 </a:t>
            </a:r>
            <a:r>
              <a:rPr lang="en-US" altLang="ko-KR" sz="1100" dirty="0">
                <a:latin typeface="+mj-ea"/>
                <a:ea typeface="+mj-ea"/>
              </a:rPr>
              <a:t>http://www.jejuilbo.net/news/articleView.html?idxno=159569</a:t>
            </a:r>
            <a:endParaRPr lang="ko-KR" altLang="en-US" sz="1100" dirty="0">
              <a:latin typeface="+mj-ea"/>
              <a:ea typeface="+mj-ea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17" name="직사각형 16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8" name="그룹 17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모서리가 둥근 직사각형 20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57067" y="600615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학교폭력예방 </a:t>
              </a:r>
              <a:r>
                <a:rPr kumimoji="1" lang="ko-KR" altLang="en-US" sz="2400" b="1" spc="-1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카드뉴스</a:t>
              </a:r>
              <a:r>
                <a:rPr kumimoji="1" lang="ko-KR" altLang="en-US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 만들기</a:t>
              </a:r>
              <a:r>
                <a:rPr kumimoji="1" lang="en-US" altLang="ko-KR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(</a:t>
              </a:r>
              <a:r>
                <a:rPr kumimoji="1" lang="ko-KR" altLang="en-US" sz="2400" b="1" spc="-1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모둠별</a:t>
              </a:r>
              <a:r>
                <a:rPr kumimoji="1" lang="en-US" altLang="ko-KR" sz="24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3589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78148" y="600614"/>
                <a:ext cx="1245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823187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모둠별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 발표 및 소감 나누기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" name="그룹 10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2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6" name="그룹 1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2" name="모서리가 둥근 직사각형 1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991039" y="1296825"/>
            <a:ext cx="8752109" cy="638022"/>
            <a:chOff x="991039" y="1296825"/>
            <a:chExt cx="8752109" cy="638022"/>
          </a:xfrm>
        </p:grpSpPr>
        <p:sp>
          <p:nvSpPr>
            <p:cNvPr id="24" name="직사각형 23"/>
            <p:cNvSpPr/>
            <p:nvPr/>
          </p:nvSpPr>
          <p:spPr>
            <a:xfrm>
              <a:off x="1103923" y="1442404"/>
              <a:ext cx="8485554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 관련 사안 </a:t>
              </a:r>
              <a:r>
                <a:rPr lang="en-US" altLang="ko-KR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– </a:t>
              </a: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도움 받을 수 있는 기관</a:t>
              </a:r>
            </a:p>
          </p:txBody>
        </p:sp>
        <p:pic>
          <p:nvPicPr>
            <p:cNvPr id="25" name="그림 24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991039" y="1296825"/>
              <a:ext cx="462280" cy="431481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280868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59" name="그룹 58"/>
          <p:cNvGrpSpPr/>
          <p:nvPr/>
        </p:nvGrpSpPr>
        <p:grpSpPr>
          <a:xfrm>
            <a:off x="996677" y="2658198"/>
            <a:ext cx="8627383" cy="338554"/>
            <a:chOff x="996677" y="3071816"/>
            <a:chExt cx="8627383" cy="338554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1316681" y="307181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청소년 긴급전화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1388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996677" y="3134936"/>
            <a:ext cx="8627383" cy="338554"/>
            <a:chOff x="996677" y="3071816"/>
            <a:chExt cx="8627383" cy="338554"/>
          </a:xfrm>
        </p:grpSpPr>
        <p:pic>
          <p:nvPicPr>
            <p:cNvPr id="63" name="그림 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64" name="직사각형 63"/>
            <p:cNvSpPr/>
            <p:nvPr/>
          </p:nvSpPr>
          <p:spPr>
            <a:xfrm>
              <a:off x="1316681" y="307181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ONE-STOP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지원센터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117</a:t>
              </a:r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996677" y="3580413"/>
            <a:ext cx="8874154" cy="677108"/>
            <a:chOff x="996677" y="3071816"/>
            <a:chExt cx="8874154" cy="677108"/>
          </a:xfrm>
        </p:grpSpPr>
        <p:pic>
          <p:nvPicPr>
            <p:cNvPr id="66" name="그림 6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67" name="직사각형 66"/>
            <p:cNvSpPr/>
            <p:nvPr/>
          </p:nvSpPr>
          <p:spPr>
            <a:xfrm>
              <a:off x="1316681" y="3071816"/>
              <a:ext cx="8554150" cy="67710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청소년폭력예방재단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02) </a:t>
              </a:r>
              <a:r>
                <a:rPr lang="en-US" altLang="ko-KR" sz="22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585-0098 </a:t>
              </a:r>
            </a:p>
            <a:p>
              <a:pPr latinLnBrk="0"/>
              <a:r>
                <a:rPr lang="ko-KR" altLang="en-US" sz="22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학교폭력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SOS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지원단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1588-9128</a:t>
              </a: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996677" y="4378181"/>
            <a:ext cx="8627383" cy="338554"/>
            <a:chOff x="996677" y="3071816"/>
            <a:chExt cx="8627383" cy="338554"/>
          </a:xfrm>
        </p:grpSpPr>
        <p:pic>
          <p:nvPicPr>
            <p:cNvPr id="69" name="그림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70" name="직사각형 69"/>
            <p:cNvSpPr/>
            <p:nvPr/>
          </p:nvSpPr>
          <p:spPr>
            <a:xfrm>
              <a:off x="1316681" y="307181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청소년상담복지센터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집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학교근처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) </a:t>
              </a: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996677" y="5145080"/>
            <a:ext cx="8627383" cy="338554"/>
            <a:chOff x="996677" y="3071816"/>
            <a:chExt cx="8627383" cy="338554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79" name="직사각형 78"/>
            <p:cNvSpPr/>
            <p:nvPr/>
          </p:nvSpPr>
          <p:spPr>
            <a:xfrm>
              <a:off x="1316681" y="307181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경찰청 사이버 안전국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www.cyber.go.kr </a:t>
              </a: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996677" y="5629634"/>
            <a:ext cx="8627383" cy="338554"/>
            <a:chOff x="996677" y="3071816"/>
            <a:chExt cx="8627383" cy="338554"/>
          </a:xfrm>
        </p:grpSpPr>
        <p:pic>
          <p:nvPicPr>
            <p:cNvPr id="81" name="그림 8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82" name="직사각형 81"/>
            <p:cNvSpPr/>
            <p:nvPr/>
          </p:nvSpPr>
          <p:spPr>
            <a:xfrm>
              <a:off x="1316681" y="307181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청소년 </a:t>
              </a:r>
              <a:r>
                <a:rPr lang="ko-KR" altLang="en-US" sz="22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사이버상담센터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www.cyber1388.kr</a:t>
              </a: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996677" y="6106373"/>
            <a:ext cx="8627383" cy="338554"/>
            <a:chOff x="996677" y="3071816"/>
            <a:chExt cx="8627383" cy="338554"/>
          </a:xfrm>
        </p:grpSpPr>
        <p:pic>
          <p:nvPicPr>
            <p:cNvPr id="84" name="그림 8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85" name="직사각형 84"/>
            <p:cNvSpPr/>
            <p:nvPr/>
          </p:nvSpPr>
          <p:spPr>
            <a:xfrm>
              <a:off x="1316681" y="3071816"/>
              <a:ext cx="830737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청소년 상담 전화와 문자 상담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지역번호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+1388, #1388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302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944" y="1919919"/>
            <a:ext cx="1386498" cy="4534224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416" y="2219356"/>
            <a:ext cx="2026660" cy="420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769</Words>
  <Application>Microsoft Office PowerPoint</Application>
  <PresentationFormat>사용자 지정</PresentationFormat>
  <Paragraphs>83</Paragraphs>
  <Slides>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4" baseType="lpstr">
      <vt:lpstr>KoPubDotum Medium Regular</vt:lpstr>
      <vt:lpstr>KoPubWorld돋움체 Bold</vt:lpstr>
      <vt:lpstr>KoPub돋움체 Medium</vt:lpstr>
      <vt:lpstr>맑은 고딕</vt:lpstr>
      <vt:lpstr>Arial</vt:lpstr>
      <vt:lpstr>3_디자인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Microsoft Corporation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526</cp:revision>
  <dcterms:created xsi:type="dcterms:W3CDTF">2018-08-25T03:54:47Z</dcterms:created>
  <dcterms:modified xsi:type="dcterms:W3CDTF">2023-03-06T12:06:59Z</dcterms:modified>
  <cp:version/>
</cp:coreProperties>
</file>