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5"/>
  </p:notesMasterIdLst>
  <p:handoutMasterIdLst>
    <p:handoutMasterId r:id="rId16"/>
  </p:handoutMasterIdLst>
  <p:sldIdLst>
    <p:sldId id="425" r:id="rId7"/>
    <p:sldId id="429" r:id="rId8"/>
    <p:sldId id="438" r:id="rId9"/>
    <p:sldId id="460" r:id="rId10"/>
    <p:sldId id="458" r:id="rId11"/>
    <p:sldId id="461" r:id="rId12"/>
    <p:sldId id="448" r:id="rId13"/>
    <p:sldId id="437" r:id="rId14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AA09"/>
    <a:srgbClr val="0269B3"/>
    <a:srgbClr val="EE6000"/>
    <a:srgbClr val="00B0F0"/>
    <a:srgbClr val="F4F4F4"/>
    <a:srgbClr val="BE382A"/>
    <a:srgbClr val="ECF0F1"/>
    <a:srgbClr val="E74C3C"/>
    <a:srgbClr val="FCE000"/>
    <a:srgbClr val="EFA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4528" autoAdjust="0"/>
  </p:normalViewPr>
  <p:slideViewPr>
    <p:cSldViewPr>
      <p:cViewPr varScale="1">
        <p:scale>
          <a:sx n="60" d="100"/>
          <a:sy n="60" d="100"/>
        </p:scale>
        <p:origin x="96" y="324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2023-03-06</a:t>
            </a:fld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‹#›</a:t>
            </a:fld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학급공동체 안에서 발생하는 문제에 대해 문제 의식을 갖게 할 수 있는 담화관습 외 다른 주제 및 내용을 학습 대상에 맞게 변경하거나 대체가 가능합니다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수업 열기에 제시된 동영상 외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다양항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상황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드라마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영화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예능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학교생활 등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제시하여 학생들의 수업에 대한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흥미도을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높이고 공감을 이끌어 낼 수 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수업 전개 시 잘못된 표현과 부정적 언어사용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욕설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폭언 등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학생들이 학습 할 수 있음을 경계하고 이를 주의하여 수업을 진행해야 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모둠별로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발표한 ‘언어청정 학급 만들기‘ 결과물을 교실이나 복도에 게재하여 일상생활 속에서 실천 할 수 있도록 독려합니다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규범으로서가 아닌 문화로서의 정착의 중요성을 강조하여 학생들 스스로 문화를 만들고 이를 실천하는 노력의 필요성을 강조합니다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학교폭력예방을 위한 긍정적 학급문화로서의 정착 및 개선을 위하여 지속적인 관찰을 필요로 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QR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코드를 통해 영상을 볼 수 있습니다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055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744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23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048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차시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운영 시 교사가 학생에게 구두로 설명하는 내용을 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슬라이드노트에 작성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출처 표기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base" latinLnBrk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한국청소년정책연구원 학교폭력예방교육지원센터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(2021). 2015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개정교육과정에 따른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학교폭력예방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어울림교과연계프로그램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국어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고등학교용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). </a:t>
            </a:r>
          </a:p>
          <a:p>
            <a:pPr fontAlgn="base" latinLnBrk="0">
              <a:spcAft>
                <a:spcPts val="600"/>
              </a:spcAft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세종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한국청소년정책연구원 학교폭력예방교육지원센터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의사소통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차시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420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hyperlink" Target="https://url.kr/zdm3r1" TargetMode="External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hyperlink" Target="https://url.kr/4vxiyh" TargetMode="External"/><Relationship Id="rId10" Type="http://schemas.openxmlformats.org/officeDocument/2006/relationships/image" Target="../media/image20.jpeg"/><Relationship Id="rId4" Type="http://schemas.openxmlformats.org/officeDocument/2006/relationships/hyperlink" Target="https://url.kr/rzwe6l" TargetMode="External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92723" y="1653209"/>
            <a:ext cx="9907954" cy="1074698"/>
            <a:chOff x="388327" y="1653209"/>
            <a:chExt cx="9907954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8327" y="1686548"/>
              <a:ext cx="990795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800" b="1" spc="-3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우리가 함께 만드는 언어 </a:t>
              </a:r>
              <a:r>
                <a:rPr kumimoji="1" lang="ko-KR" altLang="en-US" sz="4800" b="1" spc="-30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청정학급</a:t>
              </a:r>
              <a:endParaRPr kumimoji="1" lang="ko-KR" altLang="en-US" sz="4800" b="1" spc="-3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3BD"/>
                </a:solidFill>
                <a:latin typeface="맑은 고딕" panose="020B0503020000020004" pitchFamily="50" charset="-127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448709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585697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4149957" y="1124931"/>
            <a:ext cx="2393486" cy="461665"/>
            <a:chOff x="2473557" y="1124931"/>
            <a:chExt cx="239348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2473557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898140" y="1124931"/>
              <a:ext cx="154432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+mj-ea"/>
                  <a:ea typeface="+mj-ea"/>
                </a:rPr>
                <a:t>의사소통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수업 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667932" cy="17938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언어 습관이 의사소통 문화에 주는 영향 알아보기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9023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바람직한 의사소통이란</a:t>
                </a:r>
                <a:r>
                  <a:rPr lang="en-US" altLang="ko-KR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?</a:t>
                </a:r>
                <a:endParaRPr lang="ko-KR" altLang="en-US" sz="2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38937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우리가 함께 만드는 </a:t>
                </a:r>
                <a:endParaRPr lang="en-US" altLang="ko-KR" sz="2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언어 </a:t>
                </a:r>
                <a:r>
                  <a:rPr lang="ko-KR" altLang="en-US" sz="2800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청정학급</a:t>
                </a:r>
                <a:endParaRPr lang="ko-KR" altLang="en-US" sz="2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+mj-ea"/>
                  <a:ea typeface="+mj-ea"/>
                  <a:cs typeface="KoPubWorld돋움체 Bold" panose="00000800000000000000" pitchFamily="2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249448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학급 내 의사소통 문화를 성찰해보고 바람직한 방향으로 발전시켜 이를 실천할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07" name="직사각형 106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34132" y="600615"/>
              <a:ext cx="1493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836827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언어 습관이 의사소통 문화에 주는 영향 알아보기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136" name="직사각형 13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137" name="그룹 136"/>
          <p:cNvGrpSpPr/>
          <p:nvPr/>
        </p:nvGrpSpPr>
        <p:grpSpPr>
          <a:xfrm>
            <a:off x="447114" y="1528676"/>
            <a:ext cx="9795436" cy="795424"/>
            <a:chOff x="447114" y="1528676"/>
            <a:chExt cx="9795436" cy="795424"/>
          </a:xfrm>
        </p:grpSpPr>
        <p:grpSp>
          <p:nvGrpSpPr>
            <p:cNvPr id="138" name="그룹 137"/>
            <p:cNvGrpSpPr/>
            <p:nvPr/>
          </p:nvGrpSpPr>
          <p:grpSpPr>
            <a:xfrm>
              <a:off x="447114" y="1528676"/>
              <a:ext cx="3106092" cy="795423"/>
              <a:chOff x="447115" y="2045446"/>
              <a:chExt cx="1836350" cy="999415"/>
            </a:xfrm>
          </p:grpSpPr>
          <p:sp>
            <p:nvSpPr>
              <p:cNvPr id="145" name="대각선 방향의 모서리가 둥근 사각형 24">
                <a:extLst>
                  <a:ext uri="{FF2B5EF4-FFF2-40B4-BE49-F238E27FC236}">
                    <a16:creationId xmlns:a16="http://schemas.microsoft.com/office/drawing/2014/main" id="{E76DA26F-793C-FF7F-AE39-ABD331FFE498}"/>
                  </a:ext>
                </a:extLst>
              </p:cNvPr>
              <p:cNvSpPr/>
              <p:nvPr/>
            </p:nvSpPr>
            <p:spPr>
              <a:xfrm>
                <a:off x="447115" y="2045446"/>
                <a:ext cx="1836350" cy="999415"/>
              </a:xfrm>
              <a:prstGeom prst="round2Same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200" b="1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93B66AB6-C1EB-3704-C85B-2DF55106A130}"/>
                  </a:ext>
                </a:extLst>
              </p:cNvPr>
              <p:cNvSpPr txBox="1"/>
              <p:nvPr/>
            </p:nvSpPr>
            <p:spPr>
              <a:xfrm>
                <a:off x="976161" y="2274457"/>
                <a:ext cx="778259" cy="541391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욕의 반격</a:t>
                </a:r>
              </a:p>
            </p:txBody>
          </p:sp>
        </p:grpSp>
        <p:grpSp>
          <p:nvGrpSpPr>
            <p:cNvPr id="139" name="그룹 138"/>
            <p:cNvGrpSpPr/>
            <p:nvPr/>
          </p:nvGrpSpPr>
          <p:grpSpPr>
            <a:xfrm>
              <a:off x="3791786" y="1528676"/>
              <a:ext cx="3106092" cy="795423"/>
              <a:chOff x="447115" y="2045446"/>
              <a:chExt cx="1836350" cy="999415"/>
            </a:xfrm>
          </p:grpSpPr>
          <p:sp>
            <p:nvSpPr>
              <p:cNvPr id="143" name="대각선 방향의 모서리가 둥근 사각형 24">
                <a:extLst>
                  <a:ext uri="{FF2B5EF4-FFF2-40B4-BE49-F238E27FC236}">
                    <a16:creationId xmlns:a16="http://schemas.microsoft.com/office/drawing/2014/main" id="{E76DA26F-793C-FF7F-AE39-ABD331FFE498}"/>
                  </a:ext>
                </a:extLst>
              </p:cNvPr>
              <p:cNvSpPr/>
              <p:nvPr/>
            </p:nvSpPr>
            <p:spPr>
              <a:xfrm>
                <a:off x="447115" y="2045446"/>
                <a:ext cx="1836350" cy="999415"/>
              </a:xfrm>
              <a:prstGeom prst="round2Same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b="1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93B66AB6-C1EB-3704-C85B-2DF55106A130}"/>
                  </a:ext>
                </a:extLst>
              </p:cNvPr>
              <p:cNvSpPr txBox="1"/>
              <p:nvPr/>
            </p:nvSpPr>
            <p:spPr>
              <a:xfrm>
                <a:off x="773354" y="2274457"/>
                <a:ext cx="1183879" cy="541391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내가 몰랐던 것 </a:t>
                </a:r>
              </a:p>
            </p:txBody>
          </p:sp>
        </p:grpSp>
        <p:grpSp>
          <p:nvGrpSpPr>
            <p:cNvPr id="140" name="그룹 139"/>
            <p:cNvGrpSpPr/>
            <p:nvPr/>
          </p:nvGrpSpPr>
          <p:grpSpPr>
            <a:xfrm>
              <a:off x="7136458" y="1528677"/>
              <a:ext cx="3106092" cy="795423"/>
              <a:chOff x="447115" y="2045445"/>
              <a:chExt cx="1836350" cy="999415"/>
            </a:xfrm>
          </p:grpSpPr>
          <p:sp>
            <p:nvSpPr>
              <p:cNvPr id="141" name="대각선 방향의 모서리가 둥근 사각형 24">
                <a:extLst>
                  <a:ext uri="{FF2B5EF4-FFF2-40B4-BE49-F238E27FC236}">
                    <a16:creationId xmlns:a16="http://schemas.microsoft.com/office/drawing/2014/main" id="{E76DA26F-793C-FF7F-AE39-ABD331FFE498}"/>
                  </a:ext>
                </a:extLst>
              </p:cNvPr>
              <p:cNvSpPr/>
              <p:nvPr/>
            </p:nvSpPr>
            <p:spPr>
              <a:xfrm>
                <a:off x="447115" y="2045445"/>
                <a:ext cx="1836350" cy="999415"/>
              </a:xfrm>
              <a:prstGeom prst="round2SameRect">
                <a:avLst/>
              </a:prstGeom>
              <a:solidFill>
                <a:srgbClr val="EE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b="1" spc="-15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93B66AB6-C1EB-3704-C85B-2DF55106A130}"/>
                  </a:ext>
                </a:extLst>
              </p:cNvPr>
              <p:cNvSpPr txBox="1"/>
              <p:nvPr/>
            </p:nvSpPr>
            <p:spPr>
              <a:xfrm>
                <a:off x="1131587" y="2274456"/>
                <a:ext cx="467411" cy="541391"/>
              </a:xfrm>
              <a:prstGeom prst="rect">
                <a:avLst/>
              </a:prstGeom>
              <a:noFill/>
            </p:spPr>
            <p:txBody>
              <a:bodyPr wrap="none" anchor="ctr" anchorCtr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200" b="1" spc="-15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ㅂㅅ</a:t>
                </a:r>
                <a:r>
                  <a:rPr lang="ko-KR" altLang="en-US" sz="2200" b="1" spc="-1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40"/>
                        </a:srgbClr>
                      </a:outerShdw>
                    </a:effectLst>
                    <a:latin typeface="맑은 고딕" panose="020B0503020000020004" pitchFamily="50" charset="-127"/>
                  </a:rPr>
                  <a:t> </a:t>
                </a:r>
              </a:p>
            </p:txBody>
          </p:sp>
        </p:grpSp>
      </p:grpSp>
      <p:sp>
        <p:nvSpPr>
          <p:cNvPr id="147" name="대각선 방향의 모서리가 둥근 사각형 24">
            <a:extLst>
              <a:ext uri="{FF2B5EF4-FFF2-40B4-BE49-F238E27FC236}">
                <a16:creationId xmlns:a16="http://schemas.microsoft.com/office/drawing/2014/main" id="{E76DA26F-793C-FF7F-AE39-ABD331FFE498}"/>
              </a:ext>
            </a:extLst>
          </p:cNvPr>
          <p:cNvSpPr/>
          <p:nvPr/>
        </p:nvSpPr>
        <p:spPr>
          <a:xfrm>
            <a:off x="447114" y="2324097"/>
            <a:ext cx="3106092" cy="3962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8" name="대각선 방향의 모서리가 둥근 사각형 24">
            <a:extLst>
              <a:ext uri="{FF2B5EF4-FFF2-40B4-BE49-F238E27FC236}">
                <a16:creationId xmlns:a16="http://schemas.microsoft.com/office/drawing/2014/main" id="{E76DA26F-793C-FF7F-AE39-ABD331FFE498}"/>
              </a:ext>
            </a:extLst>
          </p:cNvPr>
          <p:cNvSpPr/>
          <p:nvPr/>
        </p:nvSpPr>
        <p:spPr>
          <a:xfrm>
            <a:off x="3791786" y="2324097"/>
            <a:ext cx="3106092" cy="3962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9" name="대각선 방향의 모서리가 둥근 사각형 24">
            <a:extLst>
              <a:ext uri="{FF2B5EF4-FFF2-40B4-BE49-F238E27FC236}">
                <a16:creationId xmlns:a16="http://schemas.microsoft.com/office/drawing/2014/main" id="{E76DA26F-793C-FF7F-AE39-ABD331FFE498}"/>
              </a:ext>
            </a:extLst>
          </p:cNvPr>
          <p:cNvSpPr/>
          <p:nvPr/>
        </p:nvSpPr>
        <p:spPr>
          <a:xfrm>
            <a:off x="7136458" y="2324097"/>
            <a:ext cx="3106092" cy="3962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447115" y="6322067"/>
            <a:ext cx="3106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EBS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지식채널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e(2013.12.11).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욕의반격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</a:t>
            </a: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hlinkClick r:id="rId3"/>
              </a:rPr>
              <a:t>https://url.kr/zdm3r1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2022.12.19.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3791786" y="6322067"/>
            <a:ext cx="3106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EBS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인성채널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e(2014.11.13).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안녕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!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우리말 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2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부 내가 몰랐던 것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</a:t>
            </a:r>
          </a:p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hlinkClick r:id="rId4"/>
              </a:rPr>
              <a:t>https://url.kr/rzwe6l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2022.12.19.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sp>
        <p:nvSpPr>
          <p:cNvPr id="152" name="직사각형 151"/>
          <p:cNvSpPr/>
          <p:nvPr/>
        </p:nvSpPr>
        <p:spPr>
          <a:xfrm>
            <a:off x="7136458" y="6322067"/>
            <a:ext cx="3106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ctr" fontAlgn="base" latinLnBrk="0">
              <a:lnSpc>
                <a:spcPct val="110000"/>
              </a:lnSpc>
            </a:pP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EBS </a:t>
            </a:r>
            <a:r>
              <a:rPr lang="ko-KR" altLang="en-US" sz="1000" b="1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인성채널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e(2014.11.19).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안녕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!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우리말 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3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부 </a:t>
            </a:r>
            <a:r>
              <a:rPr lang="ko-KR" altLang="en-US" sz="1000" b="1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ㅂ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000" b="1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ㅅ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 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hlinkClick r:id="rId5"/>
              </a:rPr>
              <a:t>https://url.kr/4vxiyh</a:t>
            </a:r>
            <a:r>
              <a:rPr lang="en-US" altLang="ko-KR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.. 2022.12.19. </a:t>
            </a:r>
            <a:r>
              <a:rPr lang="ko-KR" altLang="en-US" sz="1000" b="1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</a:rPr>
              <a:t>검색</a:t>
            </a:r>
          </a:p>
        </p:txBody>
      </p:sp>
      <p:cxnSp>
        <p:nvCxnSpPr>
          <p:cNvPr id="156" name="직선 연결선 155"/>
          <p:cNvCxnSpPr/>
          <p:nvPr/>
        </p:nvCxnSpPr>
        <p:spPr>
          <a:xfrm>
            <a:off x="3672840" y="6344210"/>
            <a:ext cx="0" cy="63896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7025640" y="6344210"/>
            <a:ext cx="0" cy="63896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9" name="그림 158">
            <a:extLst>
              <a:ext uri="{FF2B5EF4-FFF2-40B4-BE49-F238E27FC236}">
                <a16:creationId xmlns:a16="http://schemas.microsoft.com/office/drawing/2014/main" id="{DEA05767-A6D8-4DEF-AA26-FDF8948929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2" y="2400300"/>
            <a:ext cx="2974998" cy="3845232"/>
          </a:xfrm>
          <a:prstGeom prst="rect">
            <a:avLst/>
          </a:prstGeom>
        </p:spPr>
      </p:pic>
      <p:pic>
        <p:nvPicPr>
          <p:cNvPr id="161" name="그림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48" y="2400300"/>
            <a:ext cx="2976992" cy="3845232"/>
          </a:xfrm>
          <a:prstGeom prst="rect">
            <a:avLst/>
          </a:prstGeom>
        </p:spPr>
      </p:pic>
      <p:pic>
        <p:nvPicPr>
          <p:cNvPr id="163" name="그림 1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717" y="2389444"/>
            <a:ext cx="2976604" cy="3856088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44049" y="4785771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720624488" descr="EMB000015184bf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1" t="14845" r="14493" b="15111"/>
          <a:stretch>
            <a:fillRect/>
          </a:stretch>
        </p:blipFill>
        <p:spPr bwMode="auto">
          <a:xfrm>
            <a:off x="2590019" y="5319172"/>
            <a:ext cx="746048" cy="74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057942" y="4898814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720624128" descr="EMB000015184bf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2" t="14336" r="14828" b="14845"/>
          <a:stretch>
            <a:fillRect/>
          </a:stretch>
        </p:blipFill>
        <p:spPr bwMode="auto">
          <a:xfrm>
            <a:off x="5962093" y="5368414"/>
            <a:ext cx="709206" cy="7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9409564" y="500492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720624200" descr="EMB000015184bf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5" t="14845" r="15198" b="15111"/>
          <a:stretch>
            <a:fillRect/>
          </a:stretch>
        </p:blipFill>
        <p:spPr bwMode="auto">
          <a:xfrm>
            <a:off x="9307141" y="5364808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04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07" name="직사각형 106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57067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활동하기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▶ 바람직한 의사소통이란</a:t>
            </a:r>
            <a:r>
              <a:rPr kumimoji="1" lang="en-US" altLang="ko-KR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?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2" name="그룹 5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031240" y="3909918"/>
            <a:ext cx="8630920" cy="758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2400"/>
              </a:spcAft>
            </a:pPr>
            <a:r>
              <a:rPr lang="ko-KR" altLang="en-US" sz="4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우리말의 언어 습관 알아보기</a:t>
            </a:r>
          </a:p>
        </p:txBody>
      </p:sp>
    </p:spTree>
    <p:extLst>
      <p:ext uri="{BB962C8B-B14F-4D97-AF65-F5344CB8AC3E}">
        <p14:creationId xmlns:p14="http://schemas.microsoft.com/office/powerpoint/2010/main" val="173005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07" name="직사각형 106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57067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활동하기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▶ 바람직한 의사소통이란</a:t>
            </a:r>
            <a:r>
              <a:rPr kumimoji="1" lang="en-US" altLang="ko-KR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?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2" name="그룹 5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031240" y="3909918"/>
            <a:ext cx="8630920" cy="758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2400"/>
              </a:spcAft>
            </a:pPr>
            <a:r>
              <a:rPr lang="ko-KR" altLang="en-US" sz="4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날카로운 언어</a:t>
            </a:r>
            <a:r>
              <a:rPr lang="en-US" altLang="ko-KR" sz="4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4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순화된 언어로 바꾸기</a:t>
            </a:r>
          </a:p>
        </p:txBody>
      </p:sp>
    </p:spTree>
    <p:extLst>
      <p:ext uri="{BB962C8B-B14F-4D97-AF65-F5344CB8AC3E}">
        <p14:creationId xmlns:p14="http://schemas.microsoft.com/office/powerpoint/2010/main" val="257496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05" name="직사각형 104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07" name="직사각형 106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8" name="모서리가 둥근 직사각형 10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5CA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357067" y="600615"/>
              <a:ext cx="12452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활동하기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▶ 바람직한 의사소통이란</a:t>
            </a:r>
            <a:r>
              <a:rPr kumimoji="1" lang="en-US" altLang="ko-KR" sz="2400" b="1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?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2" name="그룹 5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4" name="모서리가 둥근 직사각형 5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55" name="그룹 5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57" name="그룹 5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5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6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53" name="모서리가 둥근 직사각형 5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031240" y="3473421"/>
            <a:ext cx="8630920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spcAft>
                <a:spcPts val="2400"/>
              </a:spcAft>
            </a:pPr>
            <a:r>
              <a:rPr lang="ko-KR" altLang="en-US" sz="4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바람직한 의사소통 문화를 </a:t>
            </a:r>
            <a:endParaRPr lang="en-US" altLang="ko-KR" sz="40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</a:endParaRPr>
          </a:p>
          <a:p>
            <a:pPr algn="ctr" latinLnBrk="0">
              <a:spcAft>
                <a:spcPts val="2400"/>
              </a:spcAft>
            </a:pPr>
            <a:r>
              <a:rPr lang="ko-KR" altLang="en-US" sz="40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만들 수 있는 약속 만들고 정하기</a:t>
            </a:r>
          </a:p>
        </p:txBody>
      </p:sp>
    </p:spTree>
    <p:extLst>
      <p:ext uri="{BB962C8B-B14F-4D97-AF65-F5344CB8AC3E}">
        <p14:creationId xmlns:p14="http://schemas.microsoft.com/office/powerpoint/2010/main" val="3382848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357067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우리가 함께 만드는 언어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청정학급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7" name="그룹 2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30" name="그룹 2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3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3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28" name="모서리가 둥근 직사각형 2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522680" y="1296825"/>
            <a:ext cx="7656393" cy="638023"/>
            <a:chOff x="1522680" y="1296825"/>
            <a:chExt cx="7656393" cy="638023"/>
          </a:xfrm>
        </p:grpSpPr>
        <p:sp>
          <p:nvSpPr>
            <p:cNvPr id="40" name="직사각형 39"/>
            <p:cNvSpPr/>
            <p:nvPr/>
          </p:nvSpPr>
          <p:spPr>
            <a:xfrm>
              <a:off x="1587500" y="1442405"/>
              <a:ext cx="751840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우리의 약속 발표하고 실천의 다짐하기</a:t>
              </a: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522680" y="1296825"/>
              <a:ext cx="462280" cy="4314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716793" y="1296825"/>
              <a:ext cx="462280" cy="431481"/>
            </a:xfrm>
            <a:prstGeom prst="rect">
              <a:avLst/>
            </a:prstGeom>
          </p:spPr>
        </p:pic>
      </p:grpSp>
      <p:pic>
        <p:nvPicPr>
          <p:cNvPr id="72" name="_x270893352" descr="EMB00001f38198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672" y="2800007"/>
            <a:ext cx="7057504" cy="30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1892300" y="5954908"/>
            <a:ext cx="3213100" cy="6916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2400"/>
              </a:spcAft>
            </a:pP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언어 지킴이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900420" y="5954908"/>
            <a:ext cx="3213100" cy="6916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2400"/>
              </a:spcAft>
            </a:pP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욕설 </a:t>
            </a:r>
            <a:r>
              <a:rPr lang="ko-KR" altLang="en-US" sz="3600" b="1" spc="-8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음소거</a:t>
            </a:r>
            <a:endParaRPr lang="ko-KR" altLang="en-US" sz="36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8150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9818</TotalTime>
  <Words>361</Words>
  <Application>Microsoft Office PowerPoint</Application>
  <PresentationFormat>사용자 지정</PresentationFormat>
  <Paragraphs>63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8</vt:i4>
      </vt:variant>
    </vt:vector>
  </HeadingPairs>
  <TitlesOfParts>
    <vt:vector size="19" baseType="lpstr">
      <vt:lpstr>KoPubDotum Medium Regular</vt:lpstr>
      <vt:lpstr>KoPubWorld돋움체 Bold</vt:lpstr>
      <vt:lpstr>KoPub돋움체 Medium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530</cp:revision>
  <cp:lastPrinted>2020-01-14T01:07:15Z</cp:lastPrinted>
  <dcterms:created xsi:type="dcterms:W3CDTF">2018-08-25T03:54:47Z</dcterms:created>
  <dcterms:modified xsi:type="dcterms:W3CDTF">2023-03-06T11:44:56Z</dcterms:modified>
</cp:coreProperties>
</file>