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9"/>
  </p:notesMasterIdLst>
  <p:handoutMasterIdLst>
    <p:handoutMasterId r:id="rId20"/>
  </p:handoutMasterIdLst>
  <p:sldIdLst>
    <p:sldId id="425" r:id="rId7"/>
    <p:sldId id="429" r:id="rId8"/>
    <p:sldId id="421" r:id="rId9"/>
    <p:sldId id="430" r:id="rId10"/>
    <p:sldId id="431" r:id="rId11"/>
    <p:sldId id="432" r:id="rId12"/>
    <p:sldId id="433" r:id="rId13"/>
    <p:sldId id="434" r:id="rId14"/>
    <p:sldId id="435" r:id="rId15"/>
    <p:sldId id="436" r:id="rId16"/>
    <p:sldId id="437" r:id="rId17"/>
    <p:sldId id="438" r:id="rId18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85B5"/>
    <a:srgbClr val="EE6000"/>
    <a:srgbClr val="0269B3"/>
    <a:srgbClr val="ECF3F8"/>
    <a:srgbClr val="5CAA09"/>
    <a:srgbClr val="0099CC"/>
    <a:srgbClr val="404040"/>
    <a:srgbClr val="7F7F7F"/>
    <a:srgbClr val="B0A0C4"/>
    <a:srgbClr val="A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90" autoAdjust="0"/>
    <p:restoredTop sz="83958" autoAdjust="0"/>
  </p:normalViewPr>
  <p:slideViewPr>
    <p:cSldViewPr>
      <p:cViewPr varScale="1">
        <p:scale>
          <a:sx n="70" d="100"/>
          <a:sy n="70" d="100"/>
        </p:scale>
        <p:origin x="150" y="66"/>
      </p:cViewPr>
      <p:guideLst>
        <p:guide orient="horz" pos="2381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2023-03-06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이번 시간에는 </a:t>
            </a:r>
            <a:r>
              <a:rPr lang="en-US" altLang="ko-KR" dirty="0"/>
              <a:t>‘</a:t>
            </a:r>
            <a:r>
              <a:rPr lang="ko-KR" altLang="en-US" dirty="0"/>
              <a:t>나의 시간은 내가 통제한다</a:t>
            </a:r>
            <a:r>
              <a:rPr lang="en-US" altLang="ko-KR" dirty="0"/>
              <a:t>’</a:t>
            </a:r>
            <a:r>
              <a:rPr lang="ko-KR" altLang="en-US" dirty="0"/>
              <a:t>는 주제로 사이버 자기조절에 대해 알아보는 시간을 가져보도록 하겠습니다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이번 시간의 활동 목표는 사이버 공간에서 자기조절이 필요한 이유를 알고 스스로를 조절할 수 있는 힘을 </a:t>
            </a:r>
            <a:r>
              <a:rPr lang="ko-KR" altLang="en-US" dirty="0" err="1"/>
              <a:t>기를수</a:t>
            </a:r>
            <a:r>
              <a:rPr lang="ko-KR" altLang="en-US" dirty="0"/>
              <a:t> 있다</a:t>
            </a:r>
            <a:r>
              <a:rPr lang="en-US" altLang="ko-KR" dirty="0"/>
              <a:t>.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활동순서는 사이버 자기조절 필요성 인식하기</a:t>
            </a:r>
            <a:r>
              <a:rPr lang="en-US" altLang="ko-KR" dirty="0"/>
              <a:t>, </a:t>
            </a:r>
            <a:r>
              <a:rPr lang="ko-KR" altLang="en-US" dirty="0"/>
              <a:t>사이버 자기조절 힘 기르기</a:t>
            </a:r>
            <a:r>
              <a:rPr lang="en-US" altLang="ko-KR" dirty="0"/>
              <a:t>, </a:t>
            </a:r>
            <a:r>
              <a:rPr lang="ko-KR" altLang="en-US" dirty="0"/>
              <a:t>활동소감 나누기 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여러분</a:t>
            </a:r>
            <a:r>
              <a:rPr lang="en-US" altLang="ko-KR" dirty="0"/>
              <a:t>, </a:t>
            </a:r>
            <a:r>
              <a:rPr lang="ko-KR" altLang="en-US" dirty="0"/>
              <a:t>경청이란 무엇일까요</a:t>
            </a:r>
            <a:r>
              <a:rPr lang="en-US" altLang="ko-KR" dirty="0"/>
              <a:t>? 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경청은</a:t>
            </a:r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‘</a:t>
            </a:r>
            <a:r>
              <a:rPr lang="ko-KR" altLang="en-US" dirty="0"/>
              <a:t>기울일 경</a:t>
            </a:r>
            <a:r>
              <a:rPr lang="en-US" altLang="ko-KR" dirty="0"/>
              <a:t>’</a:t>
            </a:r>
            <a:r>
              <a:rPr lang="ko-KR" altLang="en-US" dirty="0"/>
              <a:t>과 </a:t>
            </a:r>
            <a:r>
              <a:rPr lang="en-US" altLang="ko-KR" dirty="0"/>
              <a:t>‘</a:t>
            </a:r>
            <a:r>
              <a:rPr lang="ko-KR" altLang="en-US" dirty="0"/>
              <a:t>들을 청</a:t>
            </a:r>
            <a:r>
              <a:rPr lang="en-US" altLang="ko-KR" dirty="0"/>
              <a:t>’</a:t>
            </a:r>
            <a:r>
              <a:rPr lang="ko-KR" altLang="en-US" dirty="0"/>
              <a:t>이라는 한자로 만들어진 말입니다</a:t>
            </a:r>
            <a:r>
              <a:rPr lang="en-US" altLang="ko-KR" dirty="0"/>
              <a:t>. </a:t>
            </a:r>
            <a:r>
              <a:rPr lang="ko-KR" altLang="en-US" dirty="0"/>
              <a:t>즉</a:t>
            </a:r>
            <a:r>
              <a:rPr lang="en-US" altLang="ko-KR" dirty="0"/>
              <a:t>,</a:t>
            </a:r>
            <a:r>
              <a:rPr lang="en-US" altLang="ko-KR" baseline="0" dirty="0"/>
              <a:t> </a:t>
            </a:r>
            <a:r>
              <a:rPr lang="ko-KR" altLang="en-US" dirty="0"/>
              <a:t>상대의 말을 귀 기울여 주의 깊게 듣는 것을 뜻해요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하지만 단순히 듣기만 한다고 경청이 되지는 않아요</a:t>
            </a:r>
            <a:r>
              <a:rPr lang="en-US" altLang="ko-KR" dirty="0"/>
              <a:t>. </a:t>
            </a:r>
            <a:r>
              <a:rPr lang="ko-KR" altLang="en-US" dirty="0"/>
              <a:t>상대방이 전하고자 하는 말과 행동은 물론 그 속에 담겨있는 감정</a:t>
            </a:r>
            <a:r>
              <a:rPr lang="en-US" altLang="ko-KR" dirty="0"/>
              <a:t>, </a:t>
            </a:r>
            <a:r>
              <a:rPr lang="ko-KR" altLang="en-US" dirty="0"/>
              <a:t>마음에 귀를 기울이는 것이 진정한 경청이랍니다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이러한 경청의 중요성에 대해 많은 사람들이 공감하고 경청과 관련된 명언을 남겼습니다</a:t>
            </a:r>
            <a:r>
              <a:rPr lang="en-US" altLang="ko-KR" dirty="0"/>
              <a:t>. </a:t>
            </a:r>
            <a:r>
              <a:rPr lang="ko-KR" altLang="en-US" dirty="0"/>
              <a:t>하나씩 살펴볼까요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먼저</a:t>
            </a:r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r>
              <a:rPr lang="ko-KR" altLang="en-US" dirty="0"/>
              <a:t> 고대 그리스 철학자인 플라톤은 </a:t>
            </a:r>
            <a:r>
              <a:rPr lang="en-US" altLang="ko-KR" dirty="0"/>
              <a:t>‘</a:t>
            </a:r>
            <a:r>
              <a:rPr lang="ko-KR" altLang="en-US" dirty="0"/>
              <a:t>남의 말을 열심히 듣는 사람은 말하는 사람의 입장에서는 진실한 벗과 같다</a:t>
            </a:r>
            <a:r>
              <a:rPr lang="en-US" altLang="ko-KR" dirty="0"/>
              <a:t>’</a:t>
            </a:r>
            <a:r>
              <a:rPr lang="ko-KR" altLang="en-US" dirty="0"/>
              <a:t>라고 하였어요</a:t>
            </a:r>
            <a:r>
              <a:rPr lang="en-US" altLang="ko-KR" dirty="0"/>
              <a:t>. </a:t>
            </a:r>
            <a:r>
              <a:rPr lang="ko-KR" altLang="en-US" dirty="0"/>
              <a:t>자신의 말을 집중해서 열심히 들어주는 사람은 자신을 이해하고 마음을 알아주는 진정한 친구라고 생각하는 것이지요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다음으로</a:t>
            </a:r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 </a:t>
            </a:r>
            <a:r>
              <a:rPr lang="ko-KR" altLang="en-US" dirty="0"/>
              <a:t>미국의 경제 전문지 </a:t>
            </a:r>
            <a:r>
              <a:rPr lang="ko-KR" altLang="en-US" dirty="0" err="1"/>
              <a:t>포브스의</a:t>
            </a:r>
            <a:r>
              <a:rPr lang="ko-KR" altLang="en-US" dirty="0"/>
              <a:t> 경영인이었던 </a:t>
            </a:r>
            <a:r>
              <a:rPr lang="ko-KR" altLang="en-US" dirty="0" err="1"/>
              <a:t>말콤</a:t>
            </a:r>
            <a:r>
              <a:rPr lang="ko-KR" altLang="en-US" dirty="0"/>
              <a:t> </a:t>
            </a:r>
            <a:r>
              <a:rPr lang="ko-KR" altLang="en-US" dirty="0" err="1"/>
              <a:t>포브스는</a:t>
            </a:r>
            <a:r>
              <a:rPr lang="ko-KR" altLang="en-US" dirty="0"/>
              <a:t> </a:t>
            </a:r>
            <a:r>
              <a:rPr lang="en-US" altLang="ko-KR" dirty="0"/>
              <a:t>‘</a:t>
            </a:r>
            <a:r>
              <a:rPr lang="ko-KR" altLang="en-US" dirty="0"/>
              <a:t>대화의 기술보다 더 값진 것은 경청의 기술</a:t>
            </a:r>
            <a:r>
              <a:rPr lang="en-US" altLang="ko-KR" dirty="0"/>
              <a:t>’</a:t>
            </a:r>
            <a:r>
              <a:rPr lang="ko-KR" altLang="en-US" dirty="0"/>
              <a:t>이라고 하였습니다</a:t>
            </a:r>
            <a:r>
              <a:rPr lang="en-US" altLang="ko-KR" dirty="0"/>
              <a:t>. </a:t>
            </a:r>
            <a:r>
              <a:rPr lang="ko-KR" altLang="en-US" dirty="0"/>
              <a:t>다른 사람과 대화를 할 때 경청이 얼마나 중요한지를 강조한 말입니다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마지막으로</a:t>
            </a:r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 </a:t>
            </a:r>
            <a:r>
              <a:rPr lang="ko-KR" altLang="en-US" dirty="0"/>
              <a:t>티베트의 정신적 지도자인 </a:t>
            </a:r>
            <a:r>
              <a:rPr lang="ko-KR" altLang="en-US" dirty="0" err="1"/>
              <a:t>달라이</a:t>
            </a:r>
            <a:r>
              <a:rPr lang="ko-KR" altLang="en-US" dirty="0"/>
              <a:t> 라마는 </a:t>
            </a:r>
            <a:r>
              <a:rPr lang="en-US" altLang="ko-KR" dirty="0"/>
              <a:t>‘</a:t>
            </a:r>
            <a:r>
              <a:rPr lang="ko-KR" altLang="en-US" dirty="0"/>
              <a:t>당신이 말을 할 때에는 당신이 이미 알고 있는 것들만 이야기합니다</a:t>
            </a:r>
            <a:r>
              <a:rPr lang="en-US" altLang="ko-KR" dirty="0"/>
              <a:t>. </a:t>
            </a:r>
            <a:r>
              <a:rPr lang="ko-KR" altLang="en-US" dirty="0"/>
              <a:t>하지만 당신이 경청할 때에는 당신이 몰랐던 새로운 것들을 배우게 됩니다</a:t>
            </a:r>
            <a:r>
              <a:rPr lang="en-US" altLang="ko-KR" dirty="0"/>
              <a:t>.’</a:t>
            </a:r>
            <a:r>
              <a:rPr lang="ko-KR" altLang="en-US" dirty="0"/>
              <a:t>라고 하였어요</a:t>
            </a:r>
            <a:r>
              <a:rPr lang="en-US" altLang="ko-KR" dirty="0"/>
              <a:t>. </a:t>
            </a:r>
            <a:r>
              <a:rPr lang="ko-KR" altLang="en-US" dirty="0"/>
              <a:t>내 이야기를 할 때보다 다른 사람의 이야기를 들을 때 얻거나 깨닫는 것이 많다는 것을 알려주는 말이지요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이와 같이 경청은 의사소통에서 힘을 가지고 있습니다</a:t>
            </a:r>
            <a:r>
              <a:rPr lang="en-US" altLang="ko-KR" dirty="0"/>
              <a:t>. </a:t>
            </a:r>
            <a:r>
              <a:rPr lang="ko-KR" altLang="en-US" dirty="0"/>
              <a:t>이러한 경청을 잘 할 수 있는 비결은 무엇일까요</a:t>
            </a:r>
            <a:r>
              <a:rPr lang="en-US" altLang="ko-KR" dirty="0"/>
              <a:t>? 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5029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경청이가</a:t>
            </a:r>
            <a:r>
              <a:rPr lang="ko-KR" altLang="en-US" dirty="0"/>
              <a:t> 알려주는 경청 비결을 하나씩 살펴보겠습니다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 err="1"/>
              <a:t>첫번째</a:t>
            </a:r>
            <a:r>
              <a:rPr lang="en-US" altLang="ko-KR" dirty="0"/>
              <a:t>, </a:t>
            </a:r>
            <a:r>
              <a:rPr lang="ko-KR" altLang="en-US" dirty="0"/>
              <a:t>난 친구가 말할 때 맞장구를 쳐줘</a:t>
            </a:r>
            <a:r>
              <a:rPr lang="en-US" altLang="ko-KR" dirty="0"/>
              <a:t>. </a:t>
            </a:r>
            <a:r>
              <a:rPr lang="ko-KR" altLang="en-US" dirty="0"/>
              <a:t>예를 들면 아</a:t>
            </a:r>
            <a:r>
              <a:rPr lang="en-US" altLang="ko-KR" dirty="0"/>
              <a:t>~, </a:t>
            </a:r>
            <a:r>
              <a:rPr lang="ko-KR" altLang="en-US" dirty="0"/>
              <a:t>그렇구나</a:t>
            </a:r>
            <a:r>
              <a:rPr lang="en-US" altLang="ko-KR" dirty="0"/>
              <a:t>, </a:t>
            </a:r>
            <a:r>
              <a:rPr lang="ko-KR" altLang="en-US" dirty="0"/>
              <a:t>정말</a:t>
            </a:r>
            <a:r>
              <a:rPr lang="en-US" altLang="ko-KR" dirty="0"/>
              <a:t>? </a:t>
            </a:r>
            <a:r>
              <a:rPr lang="ko-KR" altLang="en-US" dirty="0"/>
              <a:t>이런 거죠</a:t>
            </a:r>
            <a:r>
              <a:rPr lang="en-US" altLang="ko-KR" dirty="0"/>
              <a:t>. </a:t>
            </a:r>
            <a:r>
              <a:rPr lang="ko-KR" altLang="en-US" dirty="0"/>
              <a:t>여러분도 내가 말할 때 이렇게 맞장구 쳐주는 친구가 있다면 내 말을 잘 들어주는구나 생각하겠죠</a:t>
            </a:r>
            <a:r>
              <a:rPr lang="en-US" altLang="ko-KR" dirty="0"/>
              <a:t>? </a:t>
            </a:r>
          </a:p>
          <a:p>
            <a:r>
              <a:rPr lang="ko-KR" altLang="en-US" dirty="0" err="1"/>
              <a:t>두번째</a:t>
            </a:r>
            <a:r>
              <a:rPr lang="en-US" altLang="ko-KR" dirty="0"/>
              <a:t>, </a:t>
            </a:r>
            <a:r>
              <a:rPr lang="ko-KR" altLang="en-US" dirty="0"/>
              <a:t>난 친구가 말할 때 고개를 끄덕여주지</a:t>
            </a:r>
            <a:r>
              <a:rPr lang="en-US" altLang="ko-KR" dirty="0"/>
              <a:t>.</a:t>
            </a:r>
            <a:r>
              <a:rPr lang="en-US" altLang="ko-KR" baseline="0" dirty="0"/>
              <a:t> (</a:t>
            </a:r>
            <a:r>
              <a:rPr lang="ko-KR" altLang="en-US" baseline="0" dirty="0"/>
              <a:t>시범을 보이며</a:t>
            </a:r>
            <a:r>
              <a:rPr lang="en-US" altLang="ko-KR" baseline="0" dirty="0"/>
              <a:t>) </a:t>
            </a:r>
            <a:r>
              <a:rPr lang="ko-KR" altLang="en-US" baseline="0" dirty="0"/>
              <a:t>이렇게 고개를 끄덕이면서 반응해주는 것입니다</a:t>
            </a:r>
            <a:r>
              <a:rPr lang="en-US" altLang="ko-KR" baseline="0" dirty="0"/>
              <a:t>. </a:t>
            </a:r>
          </a:p>
          <a:p>
            <a:r>
              <a:rPr lang="ko-KR" altLang="en-US" baseline="0" dirty="0" err="1"/>
              <a:t>세번째</a:t>
            </a:r>
            <a:r>
              <a:rPr lang="en-US" altLang="ko-KR" baseline="0" dirty="0"/>
              <a:t>, </a:t>
            </a:r>
            <a:r>
              <a:rPr lang="ko-KR" altLang="en-US" baseline="0" dirty="0"/>
              <a:t>난 친구가 말할 때 말하는 사람과 눈을 맞춰</a:t>
            </a:r>
            <a:r>
              <a:rPr lang="en-US" altLang="ko-KR" baseline="0" dirty="0"/>
              <a:t>. </a:t>
            </a:r>
            <a:r>
              <a:rPr lang="ko-KR" altLang="en-US" baseline="0" dirty="0" err="1"/>
              <a:t>아이컨택이라고</a:t>
            </a:r>
            <a:r>
              <a:rPr lang="ko-KR" altLang="en-US" baseline="0" dirty="0"/>
              <a:t> 하지요</a:t>
            </a:r>
            <a:r>
              <a:rPr lang="en-US" altLang="ko-KR" baseline="0" dirty="0"/>
              <a:t>. </a:t>
            </a:r>
            <a:r>
              <a:rPr lang="ko-KR" altLang="en-US" baseline="0" dirty="0"/>
              <a:t>말하는 사람을 바라보면서 눈을 맞추는 것입니다</a:t>
            </a:r>
            <a:r>
              <a:rPr lang="en-US" altLang="ko-KR" baseline="0" dirty="0"/>
              <a:t>.</a:t>
            </a:r>
            <a:endParaRPr lang="en-US" altLang="ko-KR" dirty="0"/>
          </a:p>
          <a:p>
            <a:r>
              <a:rPr lang="ko-KR" altLang="en-US" dirty="0"/>
              <a:t>선생님도 수업을 할 때 맞장구를 쳐주거나</a:t>
            </a:r>
            <a:r>
              <a:rPr lang="en-US" altLang="ko-KR" dirty="0"/>
              <a:t>, </a:t>
            </a:r>
            <a:r>
              <a:rPr lang="ko-KR" altLang="en-US" dirty="0"/>
              <a:t>고개를 끄덕이거나</a:t>
            </a:r>
            <a:r>
              <a:rPr lang="en-US" altLang="ko-KR" dirty="0"/>
              <a:t>, </a:t>
            </a:r>
            <a:r>
              <a:rPr lang="ko-KR" altLang="en-US" dirty="0"/>
              <a:t>선생님과 눈을 맞추면서 반응해 주는 학생들이 참 예뻐 보이고 더욱 열심히 수업을 하게 되는 것 같아요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마지막</a:t>
            </a:r>
            <a:r>
              <a:rPr lang="en-US" altLang="ko-KR" dirty="0"/>
              <a:t>, </a:t>
            </a:r>
            <a:r>
              <a:rPr lang="ko-KR" altLang="en-US" dirty="0"/>
              <a:t>난 친구가 말할 때 끼어들지 않고 끝까지 들어주지</a:t>
            </a:r>
            <a:r>
              <a:rPr lang="en-US" altLang="ko-KR" dirty="0"/>
              <a:t>. </a:t>
            </a:r>
            <a:r>
              <a:rPr lang="ko-KR" altLang="en-US" dirty="0"/>
              <a:t>경청의 기본은 상대방의 말을 끝까지 들어주는 것이에요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이렇게 경청이의 경청비결 </a:t>
            </a:r>
            <a:r>
              <a:rPr lang="en-US" altLang="ko-KR" dirty="0"/>
              <a:t>4</a:t>
            </a:r>
            <a:r>
              <a:rPr lang="ko-KR" altLang="en-US" dirty="0"/>
              <a:t>가지를 살펴보았는데요</a:t>
            </a:r>
            <a:r>
              <a:rPr lang="en-US" altLang="ko-KR" dirty="0"/>
              <a:t>. </a:t>
            </a:r>
            <a:r>
              <a:rPr lang="ko-KR" altLang="en-US" dirty="0"/>
              <a:t>이외에도 여러분이</a:t>
            </a:r>
            <a:r>
              <a:rPr lang="ko-KR" altLang="en-US" baseline="0" dirty="0"/>
              <a:t> 가지고 있는 </a:t>
            </a:r>
            <a:r>
              <a:rPr lang="ko-KR" altLang="en-US" baseline="0" dirty="0" err="1"/>
              <a:t>또다른</a:t>
            </a:r>
            <a:r>
              <a:rPr lang="ko-KR" altLang="en-US" baseline="0" dirty="0"/>
              <a:t> 경청 비결은 무엇인가요</a:t>
            </a:r>
            <a:r>
              <a:rPr lang="en-US" altLang="ko-KR" baseline="0" dirty="0"/>
              <a:t>? (</a:t>
            </a:r>
            <a:r>
              <a:rPr lang="ko-KR" altLang="en-US" baseline="0" dirty="0"/>
              <a:t>학생 발표</a:t>
            </a:r>
            <a:r>
              <a:rPr lang="en-US" altLang="ko-KR" baseline="0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9125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경청 중에서도 적극적 경청이 있습니다</a:t>
            </a:r>
            <a:r>
              <a:rPr lang="en-US" altLang="ko-KR" dirty="0"/>
              <a:t>. </a:t>
            </a:r>
            <a:r>
              <a:rPr lang="ko-KR" altLang="en-US" dirty="0"/>
              <a:t>적극적 경청은 다른 사람과 소통할 때 나의 입장에서 해석하는 것이 아니라 상대방의 입장</a:t>
            </a:r>
            <a:r>
              <a:rPr lang="en-US" altLang="ko-KR" dirty="0"/>
              <a:t>(</a:t>
            </a:r>
            <a:r>
              <a:rPr lang="ko-KR" altLang="en-US" dirty="0"/>
              <a:t>기분</a:t>
            </a:r>
            <a:r>
              <a:rPr lang="en-US" altLang="ko-KR" dirty="0"/>
              <a:t>/</a:t>
            </a:r>
            <a:r>
              <a:rPr lang="ko-KR" altLang="en-US" dirty="0"/>
              <a:t>생각</a:t>
            </a:r>
            <a:r>
              <a:rPr lang="en-US" altLang="ko-KR" dirty="0"/>
              <a:t>/</a:t>
            </a:r>
            <a:r>
              <a:rPr lang="ko-KR" altLang="en-US" dirty="0"/>
              <a:t>마음</a:t>
            </a:r>
            <a:r>
              <a:rPr lang="en-US" altLang="ko-KR" dirty="0"/>
              <a:t>)</a:t>
            </a:r>
            <a:r>
              <a:rPr lang="ko-KR" altLang="en-US" dirty="0"/>
              <a:t>을 존중하며 상대를 이해하고 인정하는 것을 말합니다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r>
              <a:rPr lang="ko-KR" altLang="en-US" dirty="0"/>
              <a:t>이러한 적극적 경청은 의사소통을 할 때 어떤 도움을 줄까요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적극적 경청을 하게 되면 말하는 친구로 하여금 자신이 충분히 이해 받고 있다고 느끼며</a:t>
            </a:r>
            <a:r>
              <a:rPr lang="en-US" altLang="ko-KR" dirty="0"/>
              <a:t>, </a:t>
            </a:r>
            <a:r>
              <a:rPr lang="ko-KR" altLang="en-US" dirty="0"/>
              <a:t>자신이 말하는 것에 집중할 수 있어요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내가 적극적 경청을 하면 말하는 친구의 기분과 생각</a:t>
            </a:r>
            <a:r>
              <a:rPr lang="en-US" altLang="ko-KR" dirty="0"/>
              <a:t>, </a:t>
            </a:r>
            <a:r>
              <a:rPr lang="ko-KR" altLang="en-US" dirty="0"/>
              <a:t>마음을 잘 이해할 수 있어요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이러한 존중과 이해를 바탕으로 진심으로 마음을 나누며 진정한 소통을 할 수 있답니다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여러분도 친구의 마음을 알아줄 수 있는 적극적 경청에 도전해 보세요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2060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친구의 마음을 알아주는 말은</a:t>
            </a:r>
            <a:r>
              <a:rPr lang="ko-KR" altLang="en-US" baseline="0" dirty="0"/>
              <a:t> 어떻게 할까요</a:t>
            </a:r>
            <a:r>
              <a:rPr lang="en-US" altLang="ko-KR" baseline="0" dirty="0"/>
              <a:t>?</a:t>
            </a:r>
            <a:r>
              <a:rPr lang="ko-KR" altLang="en-US" baseline="0" dirty="0"/>
              <a:t> 예시 상황을 보겠습니다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친구가 </a:t>
            </a:r>
            <a:r>
              <a:rPr lang="en-US" altLang="ko-KR" baseline="0" dirty="0"/>
              <a:t>’00</a:t>
            </a:r>
            <a:r>
              <a:rPr lang="ko-KR" altLang="en-US" baseline="0" dirty="0"/>
              <a:t>이가 내가 듣기 싫은 별명을 부르며 놀렸어</a:t>
            </a:r>
            <a:r>
              <a:rPr lang="en-US" altLang="ko-KR" baseline="0" dirty="0"/>
              <a:t>.’</a:t>
            </a:r>
            <a:r>
              <a:rPr lang="ko-KR" altLang="en-US" baseline="0" dirty="0"/>
              <a:t>라고 말했습니다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이러한 친구의 말에 크게 </a:t>
            </a:r>
            <a:r>
              <a:rPr lang="ko-KR" altLang="en-US" baseline="0" dirty="0" err="1"/>
              <a:t>두가지로</a:t>
            </a:r>
            <a:r>
              <a:rPr lang="ko-KR" altLang="en-US" baseline="0" dirty="0"/>
              <a:t> 반응할 수 있습니다</a:t>
            </a:r>
            <a:r>
              <a:rPr lang="en-US" altLang="ko-KR" baseline="0" dirty="0"/>
              <a:t>. </a:t>
            </a:r>
          </a:p>
          <a:p>
            <a:r>
              <a:rPr lang="ko-KR" altLang="en-US" baseline="0" dirty="0" err="1"/>
              <a:t>첫번째</a:t>
            </a:r>
            <a:r>
              <a:rPr lang="ko-KR" altLang="en-US" baseline="0" dirty="0"/>
              <a:t> 반응은 </a:t>
            </a:r>
            <a:r>
              <a:rPr lang="en-US" altLang="ko-KR" baseline="0" dirty="0"/>
              <a:t>(</a:t>
            </a:r>
            <a:r>
              <a:rPr lang="ko-KR" altLang="en-US" baseline="0" dirty="0"/>
              <a:t>클릭</a:t>
            </a:r>
            <a:r>
              <a:rPr lang="en-US" altLang="ko-KR" baseline="0" dirty="0"/>
              <a:t>) ‘</a:t>
            </a:r>
            <a:r>
              <a:rPr lang="ko-KR" altLang="en-US" baseline="0" dirty="0"/>
              <a:t>너도 </a:t>
            </a:r>
            <a:r>
              <a:rPr lang="ko-KR" altLang="en-US" baseline="0" dirty="0" err="1"/>
              <a:t>그동안</a:t>
            </a:r>
            <a:r>
              <a:rPr lang="ko-KR" altLang="en-US" baseline="0" dirty="0"/>
              <a:t> 친구 별명 부르면서 놀렸잖아</a:t>
            </a:r>
            <a:r>
              <a:rPr lang="en-US" altLang="ko-KR" baseline="0" dirty="0"/>
              <a:t>.’</a:t>
            </a:r>
            <a:r>
              <a:rPr lang="ko-KR" altLang="en-US" baseline="0" dirty="0"/>
              <a:t>라든지</a:t>
            </a:r>
            <a:r>
              <a:rPr lang="en-US" altLang="ko-KR" baseline="0" dirty="0"/>
              <a:t>, ‘</a:t>
            </a:r>
            <a:r>
              <a:rPr lang="ko-KR" altLang="en-US" baseline="0" dirty="0"/>
              <a:t>그냥 장난친 거야</a:t>
            </a:r>
            <a:r>
              <a:rPr lang="en-US" altLang="ko-KR" baseline="0" dirty="0"/>
              <a:t>. </a:t>
            </a:r>
            <a:r>
              <a:rPr lang="ko-KR" altLang="en-US" baseline="0" dirty="0"/>
              <a:t>무시하고 넘어가렴 </a:t>
            </a:r>
            <a:r>
              <a:rPr lang="en-US" altLang="ko-KR" baseline="0" dirty="0"/>
              <a:t>.’ </a:t>
            </a:r>
            <a:r>
              <a:rPr lang="ko-KR" altLang="en-US" baseline="0" dirty="0"/>
              <a:t>같은 반응입니다</a:t>
            </a:r>
            <a:r>
              <a:rPr lang="en-US" altLang="ko-KR" baseline="0" dirty="0"/>
              <a:t>.. </a:t>
            </a:r>
          </a:p>
          <a:p>
            <a:r>
              <a:rPr lang="ko-KR" altLang="en-US" baseline="0" dirty="0"/>
              <a:t>반면 </a:t>
            </a:r>
            <a:r>
              <a:rPr lang="ko-KR" altLang="en-US" baseline="0" dirty="0" err="1"/>
              <a:t>두번째</a:t>
            </a:r>
            <a:r>
              <a:rPr lang="ko-KR" altLang="en-US" baseline="0" dirty="0"/>
              <a:t> 반응은</a:t>
            </a:r>
            <a:r>
              <a:rPr lang="en-US" altLang="ko-KR" baseline="0" dirty="0"/>
              <a:t>(</a:t>
            </a:r>
            <a:r>
              <a:rPr lang="ko-KR" altLang="en-US" baseline="0" dirty="0"/>
              <a:t>클릭</a:t>
            </a:r>
            <a:r>
              <a:rPr lang="en-US" altLang="ko-KR" baseline="0" dirty="0"/>
              <a:t>) ‘</a:t>
            </a:r>
            <a:r>
              <a:rPr lang="ko-KR" altLang="en-US" baseline="0" dirty="0"/>
              <a:t>네가 정말 속상했겠구나</a:t>
            </a:r>
            <a:r>
              <a:rPr lang="en-US" altLang="ko-KR" baseline="0" dirty="0"/>
              <a:t>.’ </a:t>
            </a:r>
            <a:r>
              <a:rPr lang="ko-KR" altLang="en-US" baseline="0" dirty="0"/>
              <a:t>또는 </a:t>
            </a:r>
            <a:r>
              <a:rPr lang="en-US" altLang="ko-KR" baseline="0" dirty="0"/>
              <a:t>‘</a:t>
            </a:r>
            <a:r>
              <a:rPr lang="ko-KR" altLang="en-US" baseline="0" dirty="0"/>
              <a:t>네 말은 </a:t>
            </a:r>
            <a:r>
              <a:rPr lang="en-US" altLang="ko-KR" baseline="0" dirty="0"/>
              <a:t>00</a:t>
            </a:r>
            <a:r>
              <a:rPr lang="ko-KR" altLang="en-US" baseline="0" dirty="0"/>
              <a:t>이가 별명을 불러서 기분이 나빴다는 거구나</a:t>
            </a:r>
            <a:r>
              <a:rPr lang="en-US" altLang="ko-KR" baseline="0" dirty="0"/>
              <a:t>.’ </a:t>
            </a:r>
            <a:r>
              <a:rPr lang="ko-KR" altLang="en-US" baseline="0" dirty="0"/>
              <a:t>입니다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en-US" altLang="ko-KR" baseline="0" dirty="0"/>
              <a:t>(</a:t>
            </a:r>
            <a:r>
              <a:rPr lang="ko-KR" altLang="en-US" baseline="0" dirty="0"/>
              <a:t>클릭</a:t>
            </a:r>
            <a:r>
              <a:rPr lang="en-US" altLang="ko-KR" baseline="0" dirty="0"/>
              <a:t>) </a:t>
            </a:r>
            <a:r>
              <a:rPr lang="ko-KR" altLang="en-US" baseline="0" dirty="0"/>
              <a:t>두 가지 말은 어떤 차이가 있나요</a:t>
            </a:r>
            <a:r>
              <a:rPr lang="en-US" altLang="ko-KR" baseline="0" dirty="0"/>
              <a:t>? (</a:t>
            </a:r>
            <a:r>
              <a:rPr lang="ko-KR" altLang="en-US" baseline="0" dirty="0"/>
              <a:t>학생 발표</a:t>
            </a:r>
            <a:r>
              <a:rPr lang="en-US" altLang="ko-KR" baseline="0" dirty="0"/>
              <a:t>)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네</a:t>
            </a:r>
            <a:r>
              <a:rPr lang="en-US" altLang="ko-KR" baseline="0" dirty="0"/>
              <a:t>. (</a:t>
            </a:r>
            <a:r>
              <a:rPr lang="ko-KR" altLang="en-US" baseline="0" dirty="0"/>
              <a:t>클릭</a:t>
            </a:r>
            <a:r>
              <a:rPr lang="en-US" altLang="ko-KR" baseline="0" dirty="0"/>
              <a:t>)</a:t>
            </a:r>
            <a:r>
              <a:rPr lang="ko-KR" altLang="en-US" baseline="0" dirty="0"/>
              <a:t>먼저 </a:t>
            </a:r>
            <a:r>
              <a:rPr lang="ko-KR" altLang="en-US" baseline="0" dirty="0" err="1"/>
              <a:t>첫번째</a:t>
            </a:r>
            <a:r>
              <a:rPr lang="ko-KR" altLang="en-US" baseline="0" dirty="0"/>
              <a:t> 반응은 나의 입장</a:t>
            </a:r>
            <a:r>
              <a:rPr lang="en-US" altLang="ko-KR" baseline="0" dirty="0"/>
              <a:t>, </a:t>
            </a:r>
            <a:r>
              <a:rPr lang="ko-KR" altLang="en-US" baseline="0" dirty="0"/>
              <a:t>나의 기분이나 생각</a:t>
            </a:r>
            <a:r>
              <a:rPr lang="en-US" altLang="ko-KR" baseline="0" dirty="0"/>
              <a:t>, </a:t>
            </a:r>
            <a:r>
              <a:rPr lang="ko-KR" altLang="en-US" baseline="0" dirty="0"/>
              <a:t>나의 마음에 집중하는 말하기입니다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반면에 </a:t>
            </a:r>
            <a:r>
              <a:rPr lang="ko-KR" altLang="en-US" baseline="0" dirty="0" err="1"/>
              <a:t>두번째</a:t>
            </a:r>
            <a:r>
              <a:rPr lang="ko-KR" altLang="en-US" baseline="0" dirty="0"/>
              <a:t> 반응은 친구의 입장</a:t>
            </a:r>
            <a:r>
              <a:rPr lang="en-US" altLang="ko-KR" baseline="0" dirty="0"/>
              <a:t>, </a:t>
            </a:r>
            <a:r>
              <a:rPr lang="ko-KR" altLang="en-US" baseline="0" dirty="0"/>
              <a:t>친구의 기분이나 생각</a:t>
            </a:r>
            <a:r>
              <a:rPr lang="en-US" altLang="ko-KR" baseline="0" dirty="0"/>
              <a:t>, </a:t>
            </a:r>
            <a:r>
              <a:rPr lang="ko-KR" altLang="en-US" baseline="0" dirty="0"/>
              <a:t>친구의 마음에 집중하는 말하기이지요</a:t>
            </a:r>
            <a:r>
              <a:rPr lang="en-US" altLang="ko-KR" baseline="0" dirty="0"/>
              <a:t>.</a:t>
            </a:r>
          </a:p>
          <a:p>
            <a:r>
              <a:rPr lang="ko-KR" altLang="en-US" baseline="0" dirty="0"/>
              <a:t>여러분이 듣기 싫은 별명을 들은 상황이라면 이 둘 중에 상대가 어떻게 반응해주면 좋을까요</a:t>
            </a:r>
            <a:r>
              <a:rPr lang="en-US" altLang="ko-KR" baseline="0" dirty="0"/>
              <a:t>?</a:t>
            </a:r>
          </a:p>
          <a:p>
            <a:r>
              <a:rPr lang="ko-KR" altLang="en-US" baseline="0" dirty="0"/>
              <a:t>맞아요</a:t>
            </a:r>
            <a:r>
              <a:rPr lang="en-US" altLang="ko-KR" baseline="0" dirty="0"/>
              <a:t>. </a:t>
            </a:r>
            <a:r>
              <a:rPr lang="ko-KR" altLang="en-US" baseline="0" dirty="0" err="1"/>
              <a:t>두번째</a:t>
            </a:r>
            <a:r>
              <a:rPr lang="ko-KR" altLang="en-US" baseline="0" dirty="0"/>
              <a:t> 반응이 더 좋겠지요</a:t>
            </a:r>
            <a:r>
              <a:rPr lang="en-US" altLang="ko-KR" baseline="0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4342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친구의 마음을 알아주는 말은 나의 입장이 아닌 친구의 입장</a:t>
            </a:r>
            <a:r>
              <a:rPr lang="en-US" altLang="ko-KR" dirty="0"/>
              <a:t>(</a:t>
            </a:r>
            <a:r>
              <a:rPr lang="ko-KR" altLang="en-US" dirty="0"/>
              <a:t>기분</a:t>
            </a:r>
            <a:r>
              <a:rPr lang="en-US" altLang="ko-KR" dirty="0"/>
              <a:t>/</a:t>
            </a:r>
            <a:r>
              <a:rPr lang="ko-KR" altLang="en-US" dirty="0"/>
              <a:t>생각</a:t>
            </a:r>
            <a:r>
              <a:rPr lang="en-US" altLang="ko-KR" dirty="0"/>
              <a:t>/</a:t>
            </a:r>
            <a:r>
              <a:rPr lang="ko-KR" altLang="en-US" dirty="0"/>
              <a:t>마음</a:t>
            </a:r>
            <a:r>
              <a:rPr lang="en-US" altLang="ko-KR" dirty="0"/>
              <a:t>)</a:t>
            </a:r>
            <a:r>
              <a:rPr lang="ko-KR" altLang="en-US" dirty="0"/>
              <a:t>에 집중하며 반응하는 것입니다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네가 </a:t>
            </a:r>
            <a:r>
              <a:rPr lang="en-US" altLang="ko-KR" dirty="0"/>
              <a:t>00</a:t>
            </a:r>
            <a:r>
              <a:rPr lang="ko-KR" altLang="en-US" dirty="0"/>
              <a:t>했겠구나</a:t>
            </a:r>
            <a:r>
              <a:rPr lang="en-US" altLang="ko-KR" dirty="0"/>
              <a:t>, </a:t>
            </a:r>
            <a:r>
              <a:rPr lang="ko-KR" altLang="en-US" dirty="0"/>
              <a:t>네 말은 </a:t>
            </a:r>
            <a:r>
              <a:rPr lang="en-US" altLang="ko-KR" dirty="0"/>
              <a:t>00</a:t>
            </a:r>
            <a:r>
              <a:rPr lang="ko-KR" altLang="en-US" dirty="0"/>
              <a:t>이라는 말이구나</a:t>
            </a:r>
            <a:r>
              <a:rPr lang="en-US" altLang="ko-KR" dirty="0"/>
              <a:t>,  </a:t>
            </a:r>
            <a:r>
              <a:rPr lang="ko-KR" altLang="en-US" dirty="0"/>
              <a:t>네 말은 </a:t>
            </a:r>
            <a:r>
              <a:rPr lang="en-US" altLang="ko-KR" dirty="0"/>
              <a:t>00</a:t>
            </a:r>
            <a:r>
              <a:rPr lang="ko-KR" altLang="en-US" dirty="0"/>
              <a:t>이라는 말이니</a:t>
            </a:r>
            <a:r>
              <a:rPr lang="en-US" altLang="ko-KR" dirty="0"/>
              <a:t>? </a:t>
            </a:r>
            <a:r>
              <a:rPr lang="ko-KR" altLang="en-US" dirty="0"/>
              <a:t>처럼</a:t>
            </a:r>
            <a:r>
              <a:rPr lang="ko-KR" altLang="en-US" baseline="0" dirty="0"/>
              <a:t> 표현할 수 있습니다</a:t>
            </a:r>
            <a:r>
              <a:rPr lang="en-US" altLang="ko-KR" baseline="0" dirty="0"/>
              <a:t>. </a:t>
            </a:r>
          </a:p>
          <a:p>
            <a:r>
              <a:rPr lang="ko-KR" altLang="en-US" baseline="0" dirty="0"/>
              <a:t>예를 들면 네가 몹시 서운했겠구나 라든지</a:t>
            </a:r>
            <a:r>
              <a:rPr lang="en-US" altLang="ko-KR" baseline="0" dirty="0"/>
              <a:t>, </a:t>
            </a:r>
            <a:r>
              <a:rPr lang="ko-KR" altLang="en-US" baseline="0" dirty="0"/>
              <a:t>네 말은 친구와 다퉈서 속상했다는 말이구나</a:t>
            </a:r>
            <a:r>
              <a:rPr lang="en-US" altLang="ko-KR" baseline="0" dirty="0"/>
              <a:t>, </a:t>
            </a:r>
            <a:r>
              <a:rPr lang="ko-KR" altLang="en-US" baseline="0" dirty="0"/>
              <a:t>네 말은 선생님께 칭찬을 받아서 기뻤다는 말이니</a:t>
            </a:r>
            <a:r>
              <a:rPr lang="en-US" altLang="ko-KR" baseline="0" dirty="0"/>
              <a:t>? </a:t>
            </a:r>
            <a:r>
              <a:rPr lang="ko-KR" altLang="en-US" baseline="0" dirty="0"/>
              <a:t>같이 말이죠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이렇게 반응을 해주려면 자연스럽게 친구가 하는 말에 귀를 기울이고 친구의 마음을 살피며 집중해야 합니다</a:t>
            </a:r>
            <a:r>
              <a:rPr lang="en-US" altLang="ko-KR" baseline="0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8110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/>
              <a:t>(</a:t>
            </a:r>
            <a:r>
              <a:rPr lang="ko-KR" altLang="en-US" b="1" dirty="0" err="1"/>
              <a:t>활동지</a:t>
            </a:r>
            <a:r>
              <a:rPr lang="ko-KR" altLang="en-US" b="1" dirty="0"/>
              <a:t> </a:t>
            </a:r>
            <a:r>
              <a:rPr lang="en-US" altLang="ko-KR" b="1" dirty="0"/>
              <a:t>1 </a:t>
            </a:r>
            <a:r>
              <a:rPr lang="ko-KR" altLang="en-US" b="1" dirty="0"/>
              <a:t>배부</a:t>
            </a:r>
            <a:r>
              <a:rPr lang="en-US" altLang="ko-KR" b="1" dirty="0"/>
              <a:t>)</a:t>
            </a:r>
          </a:p>
          <a:p>
            <a:r>
              <a:rPr lang="ko-KR" altLang="en-US" dirty="0"/>
              <a:t>친구의 마음을 알아주는 말을 연습해보도록 할게요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먼저 </a:t>
            </a:r>
            <a:r>
              <a:rPr lang="ko-KR" altLang="en-US" dirty="0" err="1"/>
              <a:t>모둠</a:t>
            </a:r>
            <a:r>
              <a:rPr lang="ko-KR" altLang="en-US" dirty="0"/>
              <a:t> 친구들과 함께 마음을 나누며 소통하기 활동을 해 보겠습니다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 err="1"/>
              <a:t>모둠별로</a:t>
            </a:r>
            <a:r>
              <a:rPr lang="ko-KR" altLang="en-US" dirty="0"/>
              <a:t> 상황카드를 잘라 </a:t>
            </a:r>
            <a:r>
              <a:rPr lang="ko-KR" altLang="en-US" dirty="0" err="1"/>
              <a:t>모둠</a:t>
            </a:r>
            <a:r>
              <a:rPr lang="ko-KR" altLang="en-US" dirty="0"/>
              <a:t> 책상 위에 뒤집어서 섞어주세요</a:t>
            </a:r>
            <a:r>
              <a:rPr lang="en-US" altLang="ko-KR" dirty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모둠에서</a:t>
            </a:r>
            <a:r>
              <a:rPr lang="ko-KR" altLang="en-US" dirty="0"/>
              <a:t> 한 사람씩 돌아가면서 카드를 </a:t>
            </a:r>
            <a:r>
              <a:rPr lang="en-US" altLang="ko-KR" dirty="0"/>
              <a:t>1</a:t>
            </a:r>
            <a:r>
              <a:rPr lang="ko-KR" altLang="en-US" dirty="0"/>
              <a:t>장 뒤집어서 읽어주면 나머지 </a:t>
            </a:r>
            <a:r>
              <a:rPr lang="ko-KR" altLang="en-US" dirty="0" err="1"/>
              <a:t>모둠</a:t>
            </a:r>
            <a:r>
              <a:rPr lang="ko-KR" altLang="en-US" dirty="0"/>
              <a:t> 친구들이 조금 전 알려준 방법대로 말하는 친구의 입장에 집중하며 반응해 줍니다</a:t>
            </a:r>
            <a:r>
              <a:rPr lang="en-US" altLang="ko-KR" dirty="0"/>
              <a:t>. </a:t>
            </a:r>
            <a:r>
              <a:rPr lang="en-US" altLang="ko-KR" b="1" dirty="0"/>
              <a:t>(</a:t>
            </a:r>
            <a:r>
              <a:rPr lang="ko-KR" altLang="en-US" b="1" dirty="0" err="1"/>
              <a:t>활동지를</a:t>
            </a:r>
            <a:r>
              <a:rPr lang="ko-KR" altLang="en-US" b="1" dirty="0"/>
              <a:t> 잘라서 활용할 수도 있고</a:t>
            </a:r>
            <a:r>
              <a:rPr lang="en-US" altLang="ko-KR" b="1" dirty="0"/>
              <a:t>, </a:t>
            </a:r>
            <a:r>
              <a:rPr lang="ko-KR" altLang="en-US" b="1" dirty="0"/>
              <a:t>자르지 않고 통째로 인쇄</a:t>
            </a:r>
            <a:r>
              <a:rPr lang="en-US" altLang="ko-KR" b="1" dirty="0"/>
              <a:t>, </a:t>
            </a:r>
            <a:r>
              <a:rPr lang="ko-KR" altLang="en-US" b="1" dirty="0"/>
              <a:t>배부한 후 학생이 원하는 상황을 하나씩 읽도록 하여도 됩니다</a:t>
            </a:r>
            <a:r>
              <a:rPr lang="en-US" altLang="ko-KR" b="1" dirty="0"/>
              <a:t>.)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모둠</a:t>
            </a:r>
            <a:r>
              <a:rPr lang="ko-KR" altLang="en-US" dirty="0"/>
              <a:t> 친구들이 빠짐없이 상황 카드를 뽑을 수 있도록 한 바퀴 돌면서 활동하겠습니다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학생 활동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0941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네</a:t>
            </a:r>
            <a:r>
              <a:rPr lang="en-US" altLang="ko-KR" dirty="0"/>
              <a:t>. </a:t>
            </a:r>
            <a:r>
              <a:rPr lang="ko-KR" altLang="en-US" dirty="0"/>
              <a:t>지금까지 상황 카드에 있는 내용을 바탕으로 </a:t>
            </a:r>
            <a:r>
              <a:rPr lang="ko-KR" altLang="en-US" dirty="0" err="1"/>
              <a:t>모둠활동을</a:t>
            </a:r>
            <a:r>
              <a:rPr lang="ko-KR" altLang="en-US" dirty="0"/>
              <a:t> 했는데요</a:t>
            </a:r>
            <a:r>
              <a:rPr lang="en-US" altLang="ko-KR" dirty="0"/>
              <a:t>. </a:t>
            </a:r>
            <a:r>
              <a:rPr lang="ko-KR" altLang="en-US" dirty="0"/>
              <a:t>이번에는 짝과 함께 실제 자신의 이야기로 마음을 나누며 소통하기 활동을 해 볼게요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r>
              <a:rPr lang="ko-KR" altLang="en-US" dirty="0"/>
              <a:t>한 명이 최근 있었던 일을 이야기합니다</a:t>
            </a:r>
            <a:r>
              <a:rPr lang="en-US" altLang="ko-KR" dirty="0"/>
              <a:t>. </a:t>
            </a:r>
            <a:r>
              <a:rPr lang="ko-KR" altLang="en-US" dirty="0"/>
              <a:t>예를 들면 우리 강아지가 다쳤어</a:t>
            </a:r>
            <a:r>
              <a:rPr lang="en-US" altLang="ko-KR" dirty="0"/>
              <a:t>. </a:t>
            </a:r>
            <a:r>
              <a:rPr lang="ko-KR" altLang="en-US" dirty="0"/>
              <a:t>또는 한자시험에 합격했어</a:t>
            </a:r>
            <a:r>
              <a:rPr lang="en-US" altLang="ko-KR" dirty="0"/>
              <a:t>.</a:t>
            </a:r>
            <a:r>
              <a:rPr lang="ko-KR" altLang="en-US" dirty="0"/>
              <a:t>와 같이 최근 내가 겪은 일을 이야기합니다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r>
              <a:rPr lang="ko-KR" altLang="en-US" dirty="0"/>
              <a:t>그러면 이야기를 들은 다른 한 명이 말하는 친구의 입장에 집중하며 반응해 줍니다</a:t>
            </a:r>
            <a:r>
              <a:rPr lang="en-US" altLang="ko-KR" dirty="0"/>
              <a:t>. </a:t>
            </a:r>
            <a:r>
              <a:rPr lang="ko-KR" altLang="en-US" dirty="0"/>
              <a:t>앞서 연습한대로 네가</a:t>
            </a:r>
            <a:r>
              <a:rPr lang="en-US" altLang="ko-KR" dirty="0"/>
              <a:t>~</a:t>
            </a:r>
            <a:r>
              <a:rPr lang="ko-KR" altLang="en-US" dirty="0"/>
              <a:t>했겠구나</a:t>
            </a:r>
            <a:r>
              <a:rPr lang="en-US" altLang="ko-KR" dirty="0"/>
              <a:t>, </a:t>
            </a:r>
            <a:r>
              <a:rPr lang="ko-KR" altLang="en-US" dirty="0"/>
              <a:t>네 말은 </a:t>
            </a:r>
            <a:r>
              <a:rPr lang="en-US" altLang="ko-KR" dirty="0"/>
              <a:t>~</a:t>
            </a:r>
            <a:r>
              <a:rPr lang="ko-KR" altLang="en-US" dirty="0"/>
              <a:t>라는 말이구나 처럼 상대방의 기분과 마음을 살피며 반응해줍니다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r>
              <a:rPr lang="ko-KR" altLang="en-US" dirty="0"/>
              <a:t>말하는 친구는 짝의 반응을 듣고 내 마음을 잘 알아주었다는 생각이 들면 </a:t>
            </a:r>
            <a:r>
              <a:rPr lang="en-US" altLang="ko-KR" dirty="0"/>
              <a:t>＇</a:t>
            </a:r>
            <a:r>
              <a:rPr lang="ko-KR" altLang="en-US" dirty="0"/>
              <a:t>내 마음을 알아줘서 고마워</a:t>
            </a:r>
            <a:r>
              <a:rPr lang="en-US" altLang="ko-KR" dirty="0"/>
              <a:t>.’</a:t>
            </a:r>
            <a:r>
              <a:rPr lang="ko-KR" altLang="en-US" dirty="0"/>
              <a:t>와 같이 마음을 잘 알아준 짝에게 고마움을 표현합니다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r>
              <a:rPr lang="ko-KR" altLang="en-US" dirty="0"/>
              <a:t>만약 마음을 잘 파악하지 못한 경우에는 말하는 친구가 </a:t>
            </a:r>
            <a:r>
              <a:rPr lang="en-US" altLang="ko-KR" dirty="0"/>
              <a:t>‘</a:t>
            </a:r>
            <a:r>
              <a:rPr lang="ko-KR" altLang="en-US" dirty="0"/>
              <a:t>고맙지만 그렇진 않았어</a:t>
            </a:r>
            <a:r>
              <a:rPr lang="en-US" altLang="ko-KR" dirty="0"/>
              <a:t>.’</a:t>
            </a:r>
            <a:r>
              <a:rPr lang="ko-KR" altLang="en-US" dirty="0"/>
              <a:t>라고 말하고</a:t>
            </a:r>
            <a:r>
              <a:rPr lang="en-US" altLang="ko-KR" dirty="0"/>
              <a:t>,</a:t>
            </a:r>
            <a:r>
              <a:rPr lang="ko-KR" altLang="en-US" dirty="0"/>
              <a:t> 짝은 다시 친구의 마음을 읽고 반응해주도록 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179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지금까지 </a:t>
            </a:r>
            <a:r>
              <a:rPr lang="en-US" altLang="ko-KR" dirty="0"/>
              <a:t>‘</a:t>
            </a:r>
            <a:r>
              <a:rPr lang="ko-KR" altLang="en-US" dirty="0"/>
              <a:t>마음을 나누는 의사소통</a:t>
            </a:r>
            <a:r>
              <a:rPr lang="en-US" altLang="ko-KR" dirty="0"/>
              <a:t>’</a:t>
            </a:r>
            <a:r>
              <a:rPr lang="ko-KR" altLang="en-US" dirty="0"/>
              <a:t> 활동을 하였습니다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‘</a:t>
            </a:r>
            <a:r>
              <a:rPr lang="ko-KR" altLang="en-US" dirty="0"/>
              <a:t>친구의 마음을 알아주는 말</a:t>
            </a:r>
            <a:r>
              <a:rPr lang="en-US" altLang="ko-KR" dirty="0"/>
              <a:t>＇</a:t>
            </a:r>
            <a:r>
              <a:rPr lang="ko-KR" altLang="en-US" dirty="0"/>
              <a:t>을 사용하며 소통할 때 좋은 점은 무엇이었나요</a:t>
            </a:r>
            <a:r>
              <a:rPr lang="en-US" altLang="ko-KR" dirty="0"/>
              <a:t>? </a:t>
            </a:r>
          </a:p>
          <a:p>
            <a:r>
              <a:rPr lang="ko-KR" altLang="en-US" dirty="0"/>
              <a:t>활동을 하면서 느낀</a:t>
            </a:r>
            <a:r>
              <a:rPr lang="en-US" altLang="ko-KR" baseline="0" dirty="0"/>
              <a:t> </a:t>
            </a:r>
            <a:r>
              <a:rPr lang="ko-KR" altLang="en-US" baseline="0" dirty="0"/>
              <a:t>점이나 새롭게 알게 된 점을 자유롭게 말해도 좋습니다</a:t>
            </a:r>
            <a:r>
              <a:rPr lang="en-US" altLang="ko-KR" baseline="0" dirty="0"/>
              <a:t>. </a:t>
            </a:r>
            <a:r>
              <a:rPr lang="en-US" altLang="ko-KR" dirty="0"/>
              <a:t>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ko-KR" altLang="en-US" dirty="0"/>
              <a:t>여러분</a:t>
            </a:r>
            <a:r>
              <a:rPr lang="en-US" altLang="ko-KR" dirty="0"/>
              <a:t>, </a:t>
            </a:r>
            <a:r>
              <a:rPr lang="ko-KR" altLang="en-US" dirty="0"/>
              <a:t>친구의 감정을 정확하게 알아맞히지 못해도 괜찮습니다</a:t>
            </a:r>
            <a:r>
              <a:rPr lang="en-US" altLang="ko-KR" dirty="0"/>
              <a:t>. </a:t>
            </a:r>
            <a:r>
              <a:rPr lang="ko-KR" altLang="en-US" dirty="0"/>
              <a:t>내가 아닌 다른 사람의 감정을 전부 정확하게 알 수는 없어요</a:t>
            </a:r>
            <a:r>
              <a:rPr lang="en-US" altLang="ko-KR" dirty="0"/>
              <a:t>. </a:t>
            </a:r>
            <a:r>
              <a:rPr lang="ko-KR" altLang="en-US" dirty="0"/>
              <a:t>다만 상대의 감정과 기분을 살피고 이해하려는 자세가 중요합니다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친구 역시 내가 친구의 마음에 관심을 가지고 있다는 것만으로도 고마워하며 기뻐할 거예요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오늘부터 우리는 의사소통을 할 때 자기의 기분과 감정에만 치우치지 않고 상대의 마음을 궁금해하며 살필 줄 아는 멋진 학생이 되도록 합시다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918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47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고학년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2947972" y="1653209"/>
            <a:ext cx="4797456" cy="1074698"/>
            <a:chOff x="2873824" y="1653209"/>
            <a:chExt cx="4797456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182132" y="1686548"/>
              <a:ext cx="418084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마음을 잇다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2873824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6983956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/>
          <p:cNvGrpSpPr/>
          <p:nvPr/>
        </p:nvGrpSpPr>
        <p:grpSpPr>
          <a:xfrm>
            <a:off x="4386177" y="1124931"/>
            <a:ext cx="1921046" cy="461665"/>
            <a:chOff x="3918433" y="1124931"/>
            <a:chExt cx="192104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918433" y="1131764"/>
              <a:ext cx="1921046" cy="447998"/>
              <a:chOff x="3689700" y="1131764"/>
              <a:chExt cx="192104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4061076" y="1124931"/>
              <a:ext cx="163576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의사소통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50261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경청의 비결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친구의 마음을 알아주는 말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활동 소감 나누기</a:t>
                </a:r>
              </a:p>
            </p:txBody>
          </p:sp>
        </p:grpSp>
      </p:grpSp>
      <p:grpSp>
        <p:nvGrpSpPr>
          <p:cNvPr id="37" name="그룹 36"/>
          <p:cNvGrpSpPr/>
          <p:nvPr/>
        </p:nvGrpSpPr>
        <p:grpSpPr>
          <a:xfrm>
            <a:off x="399424" y="614970"/>
            <a:ext cx="4765794" cy="430887"/>
            <a:chOff x="399424" y="768542"/>
            <a:chExt cx="4765794" cy="4308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4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156980"/>
            <a:ext cx="9774731" cy="8427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경청의 중요성과 방법을 알고</a:t>
            </a:r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‘</a:t>
            </a: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친구의 마음을 알아주는 말’ 활동을</a:t>
            </a:r>
            <a:b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통해 공감적 의사소통의 태도를 기를 수 있다</a:t>
            </a:r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29371" y="569837"/>
              <a:ext cx="141692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  <a:endParaRPr kumimoji="1"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경청의 의미 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80" name="그룹 79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81" name="그룹 8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83" name="모서리가 둥근 직사각형 8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84" name="그룹 8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5" name="그룹 8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86" name="그룹 8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8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82" name="모서리가 둥근 직사각형 8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3396201" y="2541787"/>
            <a:ext cx="39009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 청</a:t>
            </a:r>
            <a:endParaRPr lang="en-US" altLang="ko-KR" sz="8000" b="1" spc="-15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8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傾 聽</a:t>
            </a:r>
            <a:r>
              <a:rPr lang="en-US" altLang="ko-KR" sz="8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308952" y="5112260"/>
            <a:ext cx="1872648" cy="58477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ko-KR"/>
            </a:defPPr>
            <a:lvl1pPr algn="ctr" fontAlgn="ctr" latinLnBrk="0">
              <a:defRPr sz="3200" spc="-80">
                <a:gradFill>
                  <a:gsLst>
                    <a:gs pos="18333">
                      <a:prstClr val="black">
                        <a:lumMod val="75000"/>
                        <a:lumOff val="25000"/>
                      </a:prstClr>
                    </a:gs>
                    <a:gs pos="31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기울일 경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506122" y="5112260"/>
            <a:ext cx="1560042" cy="58477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ko-KR"/>
            </a:defPPr>
            <a:lvl1pPr algn="ctr" fontAlgn="ctr" latinLnBrk="0">
              <a:defRPr sz="3200" spc="-80">
                <a:gradFill>
                  <a:gsLst>
                    <a:gs pos="18333">
                      <a:prstClr val="black">
                        <a:lumMod val="75000"/>
                        <a:lumOff val="25000"/>
                      </a:prstClr>
                    </a:gs>
                    <a:gs pos="31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들을 청</a:t>
            </a:r>
          </a:p>
        </p:txBody>
      </p: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30959" y="569837"/>
              <a:ext cx="1415342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  <a:endParaRPr kumimoji="1"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경청의 의미 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27" name="직사각형 26"/>
          <p:cNvSpPr/>
          <p:nvPr/>
        </p:nvSpPr>
        <p:spPr>
          <a:xfrm>
            <a:off x="3241040" y="1463505"/>
            <a:ext cx="421132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경청과 관련된 명언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094502" y="1317927"/>
            <a:ext cx="462280" cy="43148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113759" y="1317927"/>
            <a:ext cx="462280" cy="431481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4" name="그룹 3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7" name="모서리가 둥근 직사각형 3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8" name="그룹 3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9" name="그룹 3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0" name="그룹 3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5" name="모서리가 둥근 직사각형 3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991300" y="2659380"/>
            <a:ext cx="4106480" cy="2003706"/>
            <a:chOff x="991300" y="2659380"/>
            <a:chExt cx="4106480" cy="2003706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991300" y="2659380"/>
              <a:ext cx="4106480" cy="1630692"/>
            </a:xfrm>
            <a:prstGeom prst="roundRect">
              <a:avLst/>
            </a:pr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81108" y="2810634"/>
              <a:ext cx="3997743" cy="133677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남의 말을 열심히 듣는 사람은 </a:t>
              </a: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말하는 사람의 입장에서는 진실한 벗과 같다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175760" y="4266054"/>
              <a:ext cx="903091" cy="39703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플라톤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991300" y="4709160"/>
            <a:ext cx="4106480" cy="2011326"/>
            <a:chOff x="991300" y="4709160"/>
            <a:chExt cx="4106480" cy="2011326"/>
          </a:xfrm>
        </p:grpSpPr>
        <p:sp>
          <p:nvSpPr>
            <p:cNvPr id="47" name="모서리가 둥근 직사각형 46"/>
            <p:cNvSpPr/>
            <p:nvPr/>
          </p:nvSpPr>
          <p:spPr>
            <a:xfrm>
              <a:off x="991300" y="4709160"/>
              <a:ext cx="4106480" cy="1630692"/>
            </a:xfrm>
            <a:prstGeom prst="roundRect">
              <a:avLst/>
            </a:pr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45669" y="5068067"/>
              <a:ext cx="3997743" cy="930511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대화의 기술보다 더 값진 것은 </a:t>
              </a: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경청의 기술이다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330476" y="6323454"/>
              <a:ext cx="1748375" cy="39703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18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말콤</a:t>
              </a:r>
              <a:r>
                <a:rPr lang="ko-KR" altLang="en-US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18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포브스</a:t>
              </a:r>
              <a:endPara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5593780" y="2696776"/>
            <a:ext cx="4106480" cy="4023710"/>
            <a:chOff x="5593780" y="2696776"/>
            <a:chExt cx="4106480" cy="4023710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5593780" y="2696776"/>
              <a:ext cx="4106480" cy="3605680"/>
            </a:xfrm>
            <a:prstGeom prst="roundRect">
              <a:avLst>
                <a:gd name="adj" fmla="val 7097"/>
              </a:avLst>
            </a:pr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3108" y="2810634"/>
              <a:ext cx="3997743" cy="2886944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당신이 말을 할 때에는 </a:t>
              </a: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당신이 이미 알고 있는 것들만</a:t>
              </a: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이야기합니다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en-US" altLang="ko-KR" sz="1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하지만 당신이 경청할 때에는</a:t>
              </a: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당신이 몰랐던 새로운 것들을 </a:t>
              </a: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배우게 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951885" y="6323454"/>
              <a:ext cx="1748375" cy="39703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18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달라이</a:t>
              </a:r>
              <a:r>
                <a:rPr lang="ko-KR" altLang="en-US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라마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58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27" name="직사각형 26"/>
          <p:cNvSpPr/>
          <p:nvPr/>
        </p:nvSpPr>
        <p:spPr>
          <a:xfrm>
            <a:off x="3241040" y="1463505"/>
            <a:ext cx="421132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경청 비결 알아보기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094502" y="1317927"/>
            <a:ext cx="462280" cy="43148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113759" y="1317927"/>
            <a:ext cx="462280" cy="431481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4" name="그룹 3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7" name="모서리가 둥근 직사각형 3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8" name="그룹 3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9" name="그룹 3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0" name="그룹 3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5" name="모서리가 둥근 직사각형 3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56" name="직사각형 5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7" name="그룹 5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경청의 비결 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156865" y="2457755"/>
            <a:ext cx="7916797" cy="1021015"/>
            <a:chOff x="1156865" y="2457755"/>
            <a:chExt cx="7916797" cy="1021015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56865" y="2457755"/>
              <a:ext cx="820630" cy="1021015"/>
            </a:xfrm>
            <a:prstGeom prst="rect">
              <a:avLst/>
            </a:prstGeom>
          </p:spPr>
        </p:pic>
        <p:sp>
          <p:nvSpPr>
            <p:cNvPr id="63" name="직사각형 1"/>
            <p:cNvSpPr/>
            <p:nvPr/>
          </p:nvSpPr>
          <p:spPr>
            <a:xfrm>
              <a:off x="2043076" y="2556333"/>
              <a:ext cx="7030586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atinLnBrk="0">
                <a:defRPr/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안녕</a:t>
              </a: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? </a:t>
              </a: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나는 경청을 잘하는 경청이라고 해</a:t>
              </a: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  <a:p>
              <a:pPr latinLnBrk="0">
                <a:defRPr/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지금부터 나의 경청 비결을 알려줄게</a:t>
              </a: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810261" y="3459168"/>
            <a:ext cx="9072880" cy="450984"/>
            <a:chOff x="810261" y="3649668"/>
            <a:chExt cx="9072880" cy="450984"/>
          </a:xfrm>
        </p:grpSpPr>
        <p:sp>
          <p:nvSpPr>
            <p:cNvPr id="64" name="모서리가 둥근 직사각형 44"/>
            <p:cNvSpPr/>
            <p:nvPr/>
          </p:nvSpPr>
          <p:spPr>
            <a:xfrm>
              <a:off x="810261" y="3649668"/>
              <a:ext cx="9072880" cy="450984"/>
            </a:xfrm>
            <a:prstGeom prst="roundRect">
              <a:avLst>
                <a:gd name="adj" fmla="val 0"/>
              </a:avLst>
            </a:prstGeom>
            <a:solidFill>
              <a:srgbClr val="0269B3"/>
            </a:solidFill>
            <a:ln w="41275">
              <a:noFill/>
            </a:ln>
          </p:spPr>
          <p:txBody>
            <a:bodyPr vert="horz" wrap="none" lIns="6120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/>
              <a:r>
                <a:rPr lang="ko-KR" altLang="en-US" sz="20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난 친구가 말할 때 맞장구를 쳐줘</a:t>
              </a:r>
              <a:r>
                <a:rPr lang="en-US" altLang="ko-KR" sz="20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r>
                <a:rPr lang="en-US" altLang="ko-KR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예</a:t>
              </a:r>
              <a:r>
                <a:rPr lang="en-US" altLang="ko-KR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</a:t>
              </a:r>
              <a:r>
                <a:rPr lang="en-US" altLang="ko-KR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~,</a:t>
              </a:r>
              <a:r>
                <a:rPr lang="ko-KR" altLang="en-US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그렇구나</a:t>
              </a:r>
              <a:r>
                <a:rPr lang="en-US" altLang="ko-KR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~,</a:t>
              </a:r>
              <a:r>
                <a:rPr lang="ko-KR" altLang="en-US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정말</a:t>
              </a:r>
              <a:r>
                <a:rPr lang="en-US" altLang="ko-KR" sz="18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?)</a:t>
              </a:r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1007873" y="3711157"/>
              <a:ext cx="328008" cy="32800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18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18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810261" y="4061148"/>
            <a:ext cx="9072880" cy="450984"/>
            <a:chOff x="810261" y="3649668"/>
            <a:chExt cx="9072880" cy="450984"/>
          </a:xfrm>
        </p:grpSpPr>
        <p:sp>
          <p:nvSpPr>
            <p:cNvPr id="68" name="모서리가 둥근 직사각형 44"/>
            <p:cNvSpPr/>
            <p:nvPr/>
          </p:nvSpPr>
          <p:spPr>
            <a:xfrm>
              <a:off x="810261" y="3649668"/>
              <a:ext cx="9072880" cy="450984"/>
            </a:xfrm>
            <a:prstGeom prst="roundRect">
              <a:avLst>
                <a:gd name="adj" fmla="val 0"/>
              </a:avLst>
            </a:prstGeom>
            <a:solidFill>
              <a:srgbClr val="0269B3"/>
            </a:solidFill>
            <a:ln w="41275">
              <a:noFill/>
            </a:ln>
          </p:spPr>
          <p:txBody>
            <a:bodyPr vert="horz" wrap="none" lIns="6120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/>
              <a:r>
                <a:rPr lang="ko-KR" altLang="en-US" sz="20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난 친구가 말할 때 고개를 끄덕여주지</a:t>
              </a:r>
              <a:r>
                <a:rPr lang="en-US" altLang="ko-KR" sz="20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1007873" y="3711157"/>
              <a:ext cx="328008" cy="32800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18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18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810261" y="4663128"/>
            <a:ext cx="9072880" cy="450984"/>
            <a:chOff x="810261" y="3649668"/>
            <a:chExt cx="9072880" cy="450984"/>
          </a:xfrm>
        </p:grpSpPr>
        <p:sp>
          <p:nvSpPr>
            <p:cNvPr id="71" name="모서리가 둥근 직사각형 44"/>
            <p:cNvSpPr/>
            <p:nvPr/>
          </p:nvSpPr>
          <p:spPr>
            <a:xfrm>
              <a:off x="810261" y="3649668"/>
              <a:ext cx="9072880" cy="450984"/>
            </a:xfrm>
            <a:prstGeom prst="roundRect">
              <a:avLst>
                <a:gd name="adj" fmla="val 0"/>
              </a:avLst>
            </a:prstGeom>
            <a:solidFill>
              <a:srgbClr val="0269B3"/>
            </a:solidFill>
            <a:ln w="41275">
              <a:noFill/>
            </a:ln>
          </p:spPr>
          <p:txBody>
            <a:bodyPr vert="horz" wrap="none" lIns="6120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/>
              <a:r>
                <a:rPr lang="ko-KR" altLang="en-US" sz="20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난 친구가 말할 때 말하는 사람과 눈을 맞춰</a:t>
              </a:r>
              <a:r>
                <a:rPr lang="en-US" altLang="ko-KR" sz="20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1007873" y="3711157"/>
              <a:ext cx="328008" cy="32800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18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18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810261" y="5265108"/>
            <a:ext cx="9072880" cy="450984"/>
            <a:chOff x="810261" y="3649668"/>
            <a:chExt cx="9072880" cy="450984"/>
          </a:xfrm>
        </p:grpSpPr>
        <p:sp>
          <p:nvSpPr>
            <p:cNvPr id="74" name="모서리가 둥근 직사각형 44"/>
            <p:cNvSpPr/>
            <p:nvPr/>
          </p:nvSpPr>
          <p:spPr>
            <a:xfrm>
              <a:off x="810261" y="3649668"/>
              <a:ext cx="9072880" cy="450984"/>
            </a:xfrm>
            <a:prstGeom prst="roundRect">
              <a:avLst>
                <a:gd name="adj" fmla="val 0"/>
              </a:avLst>
            </a:prstGeom>
            <a:solidFill>
              <a:srgbClr val="0269B3"/>
            </a:solidFill>
            <a:ln w="41275">
              <a:noFill/>
            </a:ln>
          </p:spPr>
          <p:txBody>
            <a:bodyPr vert="horz" wrap="none" lIns="6120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/>
              <a:r>
                <a:rPr lang="ko-KR" altLang="en-US" sz="20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난 친구가 말할 때 끼어들지 않고 끝까지 들어주지</a:t>
              </a:r>
              <a:r>
                <a:rPr lang="en-US" altLang="ko-KR" sz="20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1007873" y="3711157"/>
              <a:ext cx="328008" cy="32800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18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endParaRPr kumimoji="1" lang="ko-KR" altLang="en-US" sz="18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6" name="직사각형 1"/>
          <p:cNvSpPr/>
          <p:nvPr/>
        </p:nvSpPr>
        <p:spPr>
          <a:xfrm>
            <a:off x="1032370" y="5818905"/>
            <a:ext cx="862866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경청이의 경청 비결 이외에도 상대방의 말을 잘 들어줄 수 있는</a:t>
            </a:r>
          </a:p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 다른 방법은 무엇이 있을까요</a:t>
            </a:r>
            <a:r>
              <a:rPr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298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56" name="직사각형 5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7" name="그룹 5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29371" y="569837"/>
                <a:ext cx="141692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경청의 비결 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48" name="그룹 4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0" name="모서리가 둥근 직사각형 4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1" name="그룹 5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2" name="그룹 5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9" name="모서리가 둥근 직사각형 4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613660" y="2116778"/>
            <a:ext cx="7269481" cy="450984"/>
            <a:chOff x="2613660" y="2224728"/>
            <a:chExt cx="7269481" cy="450984"/>
          </a:xfrm>
        </p:grpSpPr>
        <p:sp>
          <p:nvSpPr>
            <p:cNvPr id="99" name="모서리가 둥근 직사각형 44"/>
            <p:cNvSpPr/>
            <p:nvPr/>
          </p:nvSpPr>
          <p:spPr>
            <a:xfrm>
              <a:off x="2613660" y="2224728"/>
              <a:ext cx="7269481" cy="45098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1275">
              <a:noFill/>
            </a:ln>
          </p:spPr>
          <p:txBody>
            <a:bodyPr vert="horz" wrap="none" lIns="9720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/>
              <a:r>
                <a:rPr lang="ko-KR" altLang="en-US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나의 입장에서 해석하는 것이 아니라</a:t>
              </a:r>
            </a:p>
          </p:txBody>
        </p:sp>
        <p:sp>
          <p:nvSpPr>
            <p:cNvPr id="104" name="타원 103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3202433" y="2286217"/>
              <a:ext cx="328008" cy="32800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18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18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613660" y="2756858"/>
            <a:ext cx="7269481" cy="450984"/>
            <a:chOff x="2613660" y="2864808"/>
            <a:chExt cx="7269481" cy="450984"/>
          </a:xfrm>
        </p:grpSpPr>
        <p:sp>
          <p:nvSpPr>
            <p:cNvPr id="107" name="모서리가 둥근 직사각형 44"/>
            <p:cNvSpPr/>
            <p:nvPr/>
          </p:nvSpPr>
          <p:spPr>
            <a:xfrm>
              <a:off x="2613660" y="2864808"/>
              <a:ext cx="7269481" cy="45098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1275">
              <a:noFill/>
            </a:ln>
          </p:spPr>
          <p:txBody>
            <a:bodyPr vert="horz" wrap="none" lIns="9720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/>
              <a:r>
                <a:rPr lang="ko-KR" altLang="en-US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상대방의 입장</a:t>
              </a:r>
              <a:r>
                <a:rPr lang="en-US" altLang="ko-KR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기분</a:t>
              </a:r>
              <a:r>
                <a:rPr lang="en-US" altLang="ko-KR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생각</a:t>
              </a:r>
              <a:r>
                <a:rPr lang="en-US" altLang="ko-KR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</a:t>
              </a:r>
              <a:r>
                <a:rPr lang="en-US" altLang="ko-KR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을 존중</a:t>
              </a:r>
            </a:p>
          </p:txBody>
        </p:sp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3202433" y="2926297"/>
              <a:ext cx="328008" cy="32800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18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18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613660" y="3396938"/>
            <a:ext cx="7269481" cy="450984"/>
            <a:chOff x="2613660" y="3504888"/>
            <a:chExt cx="7269481" cy="450984"/>
          </a:xfrm>
        </p:grpSpPr>
        <p:sp>
          <p:nvSpPr>
            <p:cNvPr id="109" name="모서리가 둥근 직사각형 44"/>
            <p:cNvSpPr/>
            <p:nvPr/>
          </p:nvSpPr>
          <p:spPr>
            <a:xfrm>
              <a:off x="2613660" y="3504888"/>
              <a:ext cx="7269481" cy="45098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1275">
              <a:noFill/>
            </a:ln>
          </p:spPr>
          <p:txBody>
            <a:bodyPr vert="horz" wrap="none" lIns="9720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/>
              <a:r>
                <a:rPr lang="ko-KR" altLang="en-US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상대방을 이해하고 인정하는 것</a:t>
              </a:r>
            </a:p>
          </p:txBody>
        </p:sp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3202433" y="3566377"/>
              <a:ext cx="328008" cy="32800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18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18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4" name="그룹 113"/>
          <p:cNvGrpSpPr/>
          <p:nvPr/>
        </p:nvGrpSpPr>
        <p:grpSpPr>
          <a:xfrm flipH="1">
            <a:off x="1032659" y="1969893"/>
            <a:ext cx="2048750" cy="2179344"/>
            <a:chOff x="3141065" y="3371250"/>
            <a:chExt cx="1854125" cy="1972313"/>
          </a:xfrm>
        </p:grpSpPr>
        <p:sp>
          <p:nvSpPr>
            <p:cNvPr id="115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16" name="Rectangle 304"/>
            <p:cNvSpPr>
              <a:spLocks noChangeArrowheads="1"/>
            </p:cNvSpPr>
            <p:nvPr/>
          </p:nvSpPr>
          <p:spPr bwMode="auto">
            <a:xfrm>
              <a:off x="3182898" y="3743917"/>
              <a:ext cx="1770459" cy="108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적극적 </a:t>
              </a:r>
            </a:p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경청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929640" y="4206614"/>
            <a:ext cx="9199097" cy="2440398"/>
            <a:chOff x="929640" y="4206614"/>
            <a:chExt cx="9199097" cy="2440398"/>
          </a:xfrm>
        </p:grpSpPr>
        <p:grpSp>
          <p:nvGrpSpPr>
            <p:cNvPr id="8" name="그룹 7"/>
            <p:cNvGrpSpPr/>
            <p:nvPr/>
          </p:nvGrpSpPr>
          <p:grpSpPr>
            <a:xfrm>
              <a:off x="929640" y="4206614"/>
              <a:ext cx="7154103" cy="584775"/>
              <a:chOff x="929640" y="4206614"/>
              <a:chExt cx="7154103" cy="584775"/>
            </a:xfrm>
          </p:grpSpPr>
          <p:sp>
            <p:nvSpPr>
              <p:cNvPr id="118" name="직사각형 117"/>
              <p:cNvSpPr/>
              <p:nvPr/>
            </p:nvSpPr>
            <p:spPr>
              <a:xfrm>
                <a:off x="929640" y="4616994"/>
                <a:ext cx="5807710" cy="174129"/>
              </a:xfrm>
              <a:prstGeom prst="rect">
                <a:avLst/>
              </a:prstGeom>
              <a:solidFill>
                <a:srgbClr val="EE6000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962558" y="4206614"/>
                <a:ext cx="7121185" cy="58477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ko-KR" altLang="en-US" sz="3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E6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적극적 경청은 어떤 도움을 주나요</a:t>
                </a:r>
                <a:r>
                  <a:rPr lang="en-US" altLang="ko-KR" sz="3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E6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  <p:grpSp>
          <p:nvGrpSpPr>
            <p:cNvPr id="120" name="그룹 119"/>
            <p:cNvGrpSpPr/>
            <p:nvPr/>
          </p:nvGrpSpPr>
          <p:grpSpPr>
            <a:xfrm>
              <a:off x="1018755" y="4909272"/>
              <a:ext cx="8219028" cy="338554"/>
              <a:chOff x="3638287" y="2680363"/>
              <a:chExt cx="10290509" cy="423881"/>
            </a:xfrm>
          </p:grpSpPr>
          <p:pic>
            <p:nvPicPr>
              <p:cNvPr id="121" name="그림 1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122" name="직사각형 121"/>
              <p:cNvSpPr/>
              <p:nvPr/>
            </p:nvSpPr>
            <p:spPr>
              <a:xfrm>
                <a:off x="3995417" y="2680363"/>
                <a:ext cx="9933379" cy="423881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말하는 친구는 자신이 충분히 이해 받고 있다고 느껴요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23" name="그룹 122"/>
            <p:cNvGrpSpPr/>
            <p:nvPr/>
          </p:nvGrpSpPr>
          <p:grpSpPr>
            <a:xfrm>
              <a:off x="1018756" y="5394058"/>
              <a:ext cx="9109981" cy="338554"/>
              <a:chOff x="3638287" y="2680363"/>
              <a:chExt cx="11406014" cy="423881"/>
            </a:xfrm>
          </p:grpSpPr>
          <p:pic>
            <p:nvPicPr>
              <p:cNvPr id="124" name="그림 12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125" name="직사각형 124"/>
              <p:cNvSpPr/>
              <p:nvPr/>
            </p:nvSpPr>
            <p:spPr>
              <a:xfrm>
                <a:off x="3995421" y="2680363"/>
                <a:ext cx="11048880" cy="423881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말하는 친구는 자신이 말하고 있는 것에 주의를 기울여 집중할 수 있어요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52" name="그룹 151"/>
            <p:cNvGrpSpPr/>
            <p:nvPr/>
          </p:nvGrpSpPr>
          <p:grpSpPr>
            <a:xfrm>
              <a:off x="1018756" y="5851258"/>
              <a:ext cx="8176894" cy="338554"/>
              <a:chOff x="3638287" y="2680363"/>
              <a:chExt cx="10237756" cy="423881"/>
            </a:xfrm>
          </p:grpSpPr>
          <p:pic>
            <p:nvPicPr>
              <p:cNvPr id="153" name="그림 15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154" name="직사각형 153"/>
              <p:cNvSpPr/>
              <p:nvPr/>
            </p:nvSpPr>
            <p:spPr>
              <a:xfrm>
                <a:off x="3995421" y="2680363"/>
                <a:ext cx="9880622" cy="423881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친구의 기분과 생각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마음을 잘 이해할 수 있어요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55" name="그룹 154"/>
            <p:cNvGrpSpPr/>
            <p:nvPr/>
          </p:nvGrpSpPr>
          <p:grpSpPr>
            <a:xfrm>
              <a:off x="1018756" y="6308458"/>
              <a:ext cx="8176894" cy="338554"/>
              <a:chOff x="3638287" y="2680363"/>
              <a:chExt cx="10237756" cy="423881"/>
            </a:xfrm>
          </p:grpSpPr>
          <p:pic>
            <p:nvPicPr>
              <p:cNvPr id="156" name="그림 15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157" name="직사각형 156"/>
              <p:cNvSpPr/>
              <p:nvPr/>
            </p:nvSpPr>
            <p:spPr>
              <a:xfrm>
                <a:off x="3995421" y="2680363"/>
                <a:ext cx="9880622" cy="423881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마음을 나누며 진정한 소통을 할 수 있어요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111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56" name="직사각형 5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7" name="그룹 5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29371" y="569837"/>
                <a:ext cx="141692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마음을 알아주는 말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48" name="그룹 4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0" name="모서리가 둥근 직사각형 4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1" name="그룹 5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2" name="그룹 5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9" name="모서리가 둥근 직사각형 4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031240" y="2122687"/>
            <a:ext cx="863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00</a:t>
            </a:r>
            <a:r>
              <a:rPr lang="ko-KR" altLang="en-US" sz="36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이가 내가 듣기 싫은 별명을 부르며 놀렸어</a:t>
            </a:r>
            <a:r>
              <a:rPr lang="en-US" altLang="ko-KR" sz="36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7" name="직사각형 1"/>
          <p:cNvSpPr/>
          <p:nvPr/>
        </p:nvSpPr>
        <p:spPr>
          <a:xfrm>
            <a:off x="1032370" y="6140731"/>
            <a:ext cx="862866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 가지 말은 어떤 차이가 있나요</a:t>
            </a:r>
            <a:r>
              <a:rPr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pic>
        <p:nvPicPr>
          <p:cNvPr id="73" name="Picture 4" descr="C:\Users\hipt3\Desktop\rgererga.png">
            <a:extLst>
              <a:ext uri="{FF2B5EF4-FFF2-40B4-BE49-F238E27FC236}">
                <a16:creationId xmlns:a16="http://schemas.microsoft.com/office/drawing/2014/main" id="{2B303A4E-FD7A-48E6-A633-B095AF38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050372" y="2561701"/>
            <a:ext cx="592656" cy="1134791"/>
          </a:xfrm>
          <a:prstGeom prst="rect">
            <a:avLst/>
          </a:prstGeom>
          <a:noFill/>
        </p:spPr>
      </p:pic>
      <p:grpSp>
        <p:nvGrpSpPr>
          <p:cNvPr id="12" name="그룹 11"/>
          <p:cNvGrpSpPr/>
          <p:nvPr/>
        </p:nvGrpSpPr>
        <p:grpSpPr>
          <a:xfrm>
            <a:off x="997232" y="3544147"/>
            <a:ext cx="8744904" cy="2483273"/>
            <a:chOff x="997232" y="3544147"/>
            <a:chExt cx="8744904" cy="2483273"/>
          </a:xfrm>
        </p:grpSpPr>
        <p:grpSp>
          <p:nvGrpSpPr>
            <p:cNvPr id="10" name="그룹 9"/>
            <p:cNvGrpSpPr/>
            <p:nvPr/>
          </p:nvGrpSpPr>
          <p:grpSpPr>
            <a:xfrm>
              <a:off x="997232" y="3544147"/>
              <a:ext cx="4085308" cy="2483273"/>
              <a:chOff x="997232" y="3490807"/>
              <a:chExt cx="4085308" cy="2483273"/>
            </a:xfrm>
          </p:grpSpPr>
          <p:sp>
            <p:nvSpPr>
              <p:cNvPr id="71" name="모서리가 둥근 직사각형 18">
                <a:extLst>
                  <a:ext uri="{FF2B5EF4-FFF2-40B4-BE49-F238E27FC236}">
                    <a16:creationId xmlns:a16="http://schemas.microsoft.com/office/drawing/2014/main" id="{65EC23A4-95AB-142E-7FDE-9AE780349A37}"/>
                  </a:ext>
                </a:extLst>
              </p:cNvPr>
              <p:cNvSpPr/>
              <p:nvPr/>
            </p:nvSpPr>
            <p:spPr>
              <a:xfrm flipV="1">
                <a:off x="997232" y="3998735"/>
                <a:ext cx="4085308" cy="1975345"/>
              </a:xfrm>
              <a:prstGeom prst="round2SameRect">
                <a:avLst/>
              </a:prstGeom>
              <a:solidFill>
                <a:schemeClr val="bg1"/>
              </a:solidFill>
              <a:ln w="41275">
                <a:noFill/>
              </a:ln>
            </p:spPr>
            <p:txBody>
              <a:bodyPr vert="horz" wrap="none" lIns="9000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latinLnBrk="0"/>
                <a:endParaRPr lang="ko-KR" altLang="en-US" sz="2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4" name="모서리가 둥근 직사각형 18">
                <a:extLst>
                  <a:ext uri="{FF2B5EF4-FFF2-40B4-BE49-F238E27FC236}">
                    <a16:creationId xmlns:a16="http://schemas.microsoft.com/office/drawing/2014/main" id="{65EC23A4-95AB-142E-7FDE-9AE780349A37}"/>
                  </a:ext>
                </a:extLst>
              </p:cNvPr>
              <p:cNvSpPr/>
              <p:nvPr/>
            </p:nvSpPr>
            <p:spPr>
              <a:xfrm>
                <a:off x="997232" y="3490807"/>
                <a:ext cx="4085308" cy="766741"/>
              </a:xfrm>
              <a:prstGeom prst="round2SameRect">
                <a:avLst/>
              </a:prstGeom>
              <a:solidFill>
                <a:srgbClr val="0269B3"/>
              </a:solidFill>
              <a:ln w="41275">
                <a:noFill/>
              </a:ln>
            </p:spPr>
            <p:txBody>
              <a:bodyPr vert="horz" wrap="none" lIns="9000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latinLnBrk="0"/>
                <a:r>
                  <a:rPr lang="ko-KR" altLang="en-US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나의 입장</a:t>
                </a:r>
                <a:r>
                  <a:rPr lang="en-US" altLang="ko-KR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기분</a:t>
                </a:r>
                <a:r>
                  <a:rPr lang="en-US" altLang="ko-KR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/</a:t>
                </a:r>
                <a:r>
                  <a:rPr lang="ko-KR" altLang="en-US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생각</a:t>
                </a:r>
                <a:r>
                  <a:rPr lang="en-US" altLang="ko-KR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/</a:t>
                </a:r>
                <a:r>
                  <a:rPr lang="ko-KR" altLang="en-US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마음</a:t>
                </a:r>
                <a:r>
                  <a:rPr lang="en-US" altLang="ko-KR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r>
                  <a:rPr lang="ko-KR" altLang="en-US" sz="2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에</a:t>
                </a:r>
                <a:endParaRPr lang="en-US" altLang="ko-KR" sz="2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 defTabSz="914400" latinLnBrk="0"/>
                <a:r>
                  <a:rPr lang="ko-KR" altLang="en-US" sz="2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집중하는 말하기</a:t>
                </a: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5656828" y="3544147"/>
              <a:ext cx="4085308" cy="2483273"/>
              <a:chOff x="5656828" y="3490807"/>
              <a:chExt cx="4085308" cy="2483273"/>
            </a:xfrm>
          </p:grpSpPr>
          <p:sp>
            <p:nvSpPr>
              <p:cNvPr id="72" name="모서리가 둥근 직사각형 18">
                <a:extLst>
                  <a:ext uri="{FF2B5EF4-FFF2-40B4-BE49-F238E27FC236}">
                    <a16:creationId xmlns:a16="http://schemas.microsoft.com/office/drawing/2014/main" id="{C381A1C7-19A9-C49B-9EDB-5ABB51036B5B}"/>
                  </a:ext>
                </a:extLst>
              </p:cNvPr>
              <p:cNvSpPr/>
              <p:nvPr/>
            </p:nvSpPr>
            <p:spPr>
              <a:xfrm flipV="1">
                <a:off x="5656828" y="3998735"/>
                <a:ext cx="4085308" cy="1975345"/>
              </a:xfrm>
              <a:prstGeom prst="round2SameRect">
                <a:avLst/>
              </a:prstGeom>
              <a:solidFill>
                <a:schemeClr val="bg1">
                  <a:lumMod val="95000"/>
                  <a:alpha val="50000"/>
                </a:schemeClr>
              </a:solidFill>
              <a:ln w="41275">
                <a:noFill/>
              </a:ln>
            </p:spPr>
            <p:txBody>
              <a:bodyPr vert="horz" wrap="none" lIns="9000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latinLnBrk="0"/>
                <a:endParaRPr lang="ko-KR" altLang="en-US" sz="2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5" name="모서리가 둥근 직사각형 18">
                <a:extLst>
                  <a:ext uri="{FF2B5EF4-FFF2-40B4-BE49-F238E27FC236}">
                    <a16:creationId xmlns:a16="http://schemas.microsoft.com/office/drawing/2014/main" id="{C381A1C7-19A9-C49B-9EDB-5ABB51036B5B}"/>
                  </a:ext>
                </a:extLst>
              </p:cNvPr>
              <p:cNvSpPr/>
              <p:nvPr/>
            </p:nvSpPr>
            <p:spPr>
              <a:xfrm>
                <a:off x="5656828" y="3490807"/>
                <a:ext cx="4085308" cy="766741"/>
              </a:xfrm>
              <a:prstGeom prst="round2SameRect">
                <a:avLst/>
              </a:prstGeom>
              <a:solidFill>
                <a:srgbClr val="0269B3"/>
              </a:solidFill>
              <a:ln w="41275">
                <a:noFill/>
              </a:ln>
            </p:spPr>
            <p:txBody>
              <a:bodyPr vert="horz" wrap="none" lIns="9000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latinLnBrk="0"/>
                <a:r>
                  <a:rPr lang="ko-KR" altLang="en-US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친구의 입장</a:t>
                </a:r>
                <a:r>
                  <a:rPr lang="en-US" altLang="ko-KR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기분</a:t>
                </a:r>
                <a:r>
                  <a:rPr lang="en-US" altLang="ko-KR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/</a:t>
                </a:r>
                <a:r>
                  <a:rPr lang="ko-KR" altLang="en-US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생각</a:t>
                </a:r>
                <a:r>
                  <a:rPr lang="en-US" altLang="ko-KR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/</a:t>
                </a:r>
                <a:r>
                  <a:rPr lang="ko-KR" altLang="en-US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마음</a:t>
                </a:r>
                <a:r>
                  <a:rPr lang="en-US" altLang="ko-KR" sz="2200" b="1" spc="-150" dirty="0">
                    <a:solidFill>
                      <a:srgbClr val="FFFF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r>
                  <a:rPr lang="ko-KR" altLang="en-US" sz="2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에</a:t>
                </a:r>
                <a:endParaRPr lang="en-US" altLang="ko-KR" sz="2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 defTabSz="914400" latinLnBrk="0"/>
                <a:r>
                  <a:rPr lang="ko-KR" altLang="en-US" sz="2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집중하는 말하기</a:t>
                </a:r>
              </a:p>
            </p:txBody>
          </p:sp>
        </p:grpSp>
      </p:grpSp>
      <p:sp>
        <p:nvSpPr>
          <p:cNvPr id="83" name="TextBox 82"/>
          <p:cNvSpPr txBox="1"/>
          <p:nvPr/>
        </p:nvSpPr>
        <p:spPr>
          <a:xfrm>
            <a:off x="1415457" y="4403214"/>
            <a:ext cx="3248858" cy="152349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생각에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 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너도 그동안 친구 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별명 부르면서 놀렸잖아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생각에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 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그냥 장난친 거야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무시하고 넘어가렴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075053" y="4403214"/>
            <a:ext cx="3248858" cy="149784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네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가 정말 속상했겠구나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네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말은 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00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이가 별명을 불러서 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기분이 나빴다는 거구나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851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83" grpId="0"/>
      <p:bldP spid="8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56" name="직사각형 5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7" name="그룹 5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29371" y="569837"/>
                <a:ext cx="141692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마음을 알아주는 말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48" name="그룹 4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0" name="모서리가 둥근 직사각형 4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1" name="그룹 5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2" name="그룹 5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9" name="모서리가 둥근 직사각형 4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2613660" y="2756858"/>
            <a:ext cx="7269481" cy="450984"/>
            <a:chOff x="2613660" y="2864808"/>
            <a:chExt cx="7269481" cy="450984"/>
          </a:xfrm>
        </p:grpSpPr>
        <p:sp>
          <p:nvSpPr>
            <p:cNvPr id="37" name="모서리가 둥근 직사각형 44"/>
            <p:cNvSpPr/>
            <p:nvPr/>
          </p:nvSpPr>
          <p:spPr>
            <a:xfrm>
              <a:off x="2613660" y="2864808"/>
              <a:ext cx="7269481" cy="45098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1275">
              <a:noFill/>
            </a:ln>
          </p:spPr>
          <p:txBody>
            <a:bodyPr vert="horz" wrap="none" lIns="9720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defTabSz="914400"/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친구의 마음</a:t>
              </a:r>
              <a:r>
                <a:rPr lang="en-US" altLang="ko-KR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기분</a:t>
              </a:r>
              <a:r>
                <a:rPr lang="en-US" altLang="ko-KR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생각</a:t>
              </a:r>
              <a:r>
                <a:rPr lang="en-US" altLang="ko-KR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집중하며 반응해요</a:t>
              </a:r>
              <a:r>
                <a:rPr lang="en-US" altLang="ko-KR" sz="20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3202433" y="2926297"/>
              <a:ext cx="328008" cy="32800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18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18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 flipH="1">
            <a:off x="1032659" y="1969893"/>
            <a:ext cx="2048750" cy="2179344"/>
            <a:chOff x="3141065" y="3371250"/>
            <a:chExt cx="1854125" cy="1972313"/>
          </a:xfrm>
        </p:grpSpPr>
        <p:sp>
          <p:nvSpPr>
            <p:cNvPr id="40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1" name="Rectangle 304"/>
            <p:cNvSpPr>
              <a:spLocks noChangeArrowheads="1"/>
            </p:cNvSpPr>
            <p:nvPr/>
          </p:nvSpPr>
          <p:spPr bwMode="auto">
            <a:xfrm>
              <a:off x="3182898" y="3660356"/>
              <a:ext cx="1770459" cy="125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친구의</a:t>
              </a:r>
              <a: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/>
              </a:r>
              <a:b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마음을</a:t>
              </a:r>
            </a:p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알아주는 말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036319" y="4602481"/>
            <a:ext cx="8586477" cy="1816858"/>
            <a:chOff x="1036319" y="4602481"/>
            <a:chExt cx="8586477" cy="1816858"/>
          </a:xfrm>
        </p:grpSpPr>
        <p:grpSp>
          <p:nvGrpSpPr>
            <p:cNvPr id="42" name="그룹 41"/>
            <p:cNvGrpSpPr/>
            <p:nvPr/>
          </p:nvGrpSpPr>
          <p:grpSpPr>
            <a:xfrm>
              <a:off x="1036319" y="4602481"/>
              <a:ext cx="3077216" cy="1816858"/>
              <a:chOff x="1839123" y="2223289"/>
              <a:chExt cx="2050667" cy="1210761"/>
            </a:xfrm>
          </p:grpSpPr>
          <p:sp>
            <p:nvSpPr>
              <p:cNvPr id="43" name="자유형 16"/>
              <p:cNvSpPr/>
              <p:nvPr/>
            </p:nvSpPr>
            <p:spPr>
              <a:xfrm rot="16200000">
                <a:off x="3353425" y="3095859"/>
                <a:ext cx="308982" cy="367399"/>
              </a:xfrm>
              <a:custGeom>
                <a:avLst/>
                <a:gdLst>
                  <a:gd name="connsiteX0" fmla="*/ 361950 w 400050"/>
                  <a:gd name="connsiteY0" fmla="*/ 0 h 419100"/>
                  <a:gd name="connsiteX1" fmla="*/ 0 w 400050"/>
                  <a:gd name="connsiteY1" fmla="*/ 419100 h 419100"/>
                  <a:gd name="connsiteX2" fmla="*/ 400050 w 400050"/>
                  <a:gd name="connsiteY2" fmla="*/ 409575 h 419100"/>
                  <a:gd name="connsiteX3" fmla="*/ 361950 w 400050"/>
                  <a:gd name="connsiteY3" fmla="*/ 0 h 419100"/>
                  <a:gd name="connsiteX0" fmla="*/ 452707 w 452707"/>
                  <a:gd name="connsiteY0" fmla="*/ 0 h 419100"/>
                  <a:gd name="connsiteX1" fmla="*/ 0 w 452707"/>
                  <a:gd name="connsiteY1" fmla="*/ 419100 h 419100"/>
                  <a:gd name="connsiteX2" fmla="*/ 400050 w 452707"/>
                  <a:gd name="connsiteY2" fmla="*/ 409575 h 419100"/>
                  <a:gd name="connsiteX3" fmla="*/ 452707 w 452707"/>
                  <a:gd name="connsiteY3" fmla="*/ 0 h 419100"/>
                  <a:gd name="connsiteX0" fmla="*/ 452707 w 460555"/>
                  <a:gd name="connsiteY0" fmla="*/ 0 h 419100"/>
                  <a:gd name="connsiteX1" fmla="*/ 0 w 460555"/>
                  <a:gd name="connsiteY1" fmla="*/ 419100 h 419100"/>
                  <a:gd name="connsiteX2" fmla="*/ 460555 w 460555"/>
                  <a:gd name="connsiteY2" fmla="*/ 332439 h 419100"/>
                  <a:gd name="connsiteX3" fmla="*/ 452707 w 460555"/>
                  <a:gd name="connsiteY3" fmla="*/ 0 h 419100"/>
                  <a:gd name="connsiteX0" fmla="*/ 462791 w 470639"/>
                  <a:gd name="connsiteY0" fmla="*/ 112277 h 444716"/>
                  <a:gd name="connsiteX1" fmla="*/ 0 w 470639"/>
                  <a:gd name="connsiteY1" fmla="*/ 0 h 444716"/>
                  <a:gd name="connsiteX2" fmla="*/ 470639 w 470639"/>
                  <a:gd name="connsiteY2" fmla="*/ 444716 h 444716"/>
                  <a:gd name="connsiteX3" fmla="*/ 462791 w 470639"/>
                  <a:gd name="connsiteY3" fmla="*/ 112277 h 444716"/>
                  <a:gd name="connsiteX0" fmla="*/ 401052 w 408900"/>
                  <a:gd name="connsiteY0" fmla="*/ 80793 h 413232"/>
                  <a:gd name="connsiteX1" fmla="*/ 0 w 408900"/>
                  <a:gd name="connsiteY1" fmla="*/ 0 h 413232"/>
                  <a:gd name="connsiteX2" fmla="*/ 408900 w 408900"/>
                  <a:gd name="connsiteY2" fmla="*/ 413232 h 413232"/>
                  <a:gd name="connsiteX3" fmla="*/ 401052 w 408900"/>
                  <a:gd name="connsiteY3" fmla="*/ 80793 h 41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8900" h="413232">
                    <a:moveTo>
                      <a:pt x="401052" y="80793"/>
                    </a:moveTo>
                    <a:lnTo>
                      <a:pt x="0" y="0"/>
                    </a:lnTo>
                    <a:lnTo>
                      <a:pt x="408900" y="413232"/>
                    </a:lnTo>
                    <a:lnTo>
                      <a:pt x="401052" y="80793"/>
                    </a:lnTo>
                    <a:close/>
                  </a:path>
                </a:pathLst>
              </a:custGeom>
              <a:solidFill>
                <a:srgbClr val="E46C0A">
                  <a:alpha val="100000"/>
                </a:srgbClr>
              </a:solidFill>
              <a:ln w="2540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indent="0" algn="ctr" defTabSz="1043054" rtl="0" eaLnBrk="1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2100" b="1" i="0" u="none" strike="noStrike" kern="1200" cap="none" spc="-150" normalizeH="0" baseline="0" dirty="0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4" name="말풍선: 모서리가 둥근 사각형 16"/>
              <p:cNvSpPr/>
              <p:nvPr/>
            </p:nvSpPr>
            <p:spPr>
              <a:xfrm>
                <a:off x="1839123" y="2223289"/>
                <a:ext cx="2050667" cy="952172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FFFFFF">
                  <a:alpha val="100000"/>
                </a:srgbClr>
              </a:solidFill>
              <a:ln w="19050" cap="flat" cmpd="sng" algn="ctr">
                <a:solidFill>
                  <a:srgbClr val="E46C0A">
                    <a:alpha val="100000"/>
                  </a:srgbClr>
                </a:solidFill>
                <a:prstDash val="solid"/>
              </a:ln>
            </p:spPr>
            <p:txBody>
              <a:bodyPr lIns="108000" anchor="ctr"/>
              <a:lstStyle/>
              <a:p>
                <a:pPr defTabSz="1043054" latinLnBrk="0">
                  <a:lnSpc>
                    <a:spcPct val="120000"/>
                  </a:lnSpc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“</a:t>
                </a:r>
                <a:r>
                  <a:rPr lang="ko-KR" altLang="en-US" sz="1800" b="1" spc="-150" dirty="0">
                    <a:solidFill>
                      <a:srgbClr val="EE6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네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가 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00</a:t>
                </a:r>
                <a:r>
                  <a:rPr lang="ko-KR" altLang="en-US" sz="1800" b="1" spc="-150" dirty="0">
                    <a:solidFill>
                      <a:srgbClr val="EE6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했겠구나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” </a:t>
                </a:r>
              </a:p>
              <a:p>
                <a:pPr defTabSz="1043054" latinLnBrk="0">
                  <a:lnSpc>
                    <a:spcPct val="120000"/>
                  </a:lnSpc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“</a:t>
                </a:r>
                <a:r>
                  <a:rPr lang="ko-KR" altLang="en-US" sz="1800" b="1" spc="-150" dirty="0">
                    <a:solidFill>
                      <a:srgbClr val="EE6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네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말은 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00</a:t>
                </a:r>
                <a:r>
                  <a:rPr lang="ko-KR" altLang="en-US" sz="1800" b="1" spc="-150" dirty="0">
                    <a:solidFill>
                      <a:srgbClr val="EE6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라는 말이구나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” </a:t>
                </a:r>
              </a:p>
              <a:p>
                <a:pPr defTabSz="1043054" latinLnBrk="0">
                  <a:lnSpc>
                    <a:spcPct val="120000"/>
                  </a:lnSpc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“</a:t>
                </a:r>
                <a:r>
                  <a:rPr lang="ko-KR" altLang="en-US" sz="1800" b="1" spc="-150" dirty="0">
                    <a:solidFill>
                      <a:srgbClr val="EE6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네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말은 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00</a:t>
                </a:r>
                <a:r>
                  <a:rPr lang="ko-KR" altLang="en-US" sz="1800" b="1" spc="-150" dirty="0">
                    <a:solidFill>
                      <a:srgbClr val="EE6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라는 말이니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?” </a:t>
                </a:r>
              </a:p>
            </p:txBody>
          </p:sp>
        </p:grpSp>
        <p:grpSp>
          <p:nvGrpSpPr>
            <p:cNvPr id="45" name="그룹 44"/>
            <p:cNvGrpSpPr/>
            <p:nvPr/>
          </p:nvGrpSpPr>
          <p:grpSpPr>
            <a:xfrm>
              <a:off x="4495799" y="4602481"/>
              <a:ext cx="5126997" cy="1816858"/>
              <a:chOff x="1143437" y="2223289"/>
              <a:chExt cx="3416648" cy="1210761"/>
            </a:xfrm>
          </p:grpSpPr>
          <p:sp>
            <p:nvSpPr>
              <p:cNvPr id="46" name="자유형 16"/>
              <p:cNvSpPr/>
              <p:nvPr/>
            </p:nvSpPr>
            <p:spPr>
              <a:xfrm rot="16200000">
                <a:off x="4023719" y="3095859"/>
                <a:ext cx="308982" cy="367399"/>
              </a:xfrm>
              <a:custGeom>
                <a:avLst/>
                <a:gdLst>
                  <a:gd name="connsiteX0" fmla="*/ 361950 w 400050"/>
                  <a:gd name="connsiteY0" fmla="*/ 0 h 419100"/>
                  <a:gd name="connsiteX1" fmla="*/ 0 w 400050"/>
                  <a:gd name="connsiteY1" fmla="*/ 419100 h 419100"/>
                  <a:gd name="connsiteX2" fmla="*/ 400050 w 400050"/>
                  <a:gd name="connsiteY2" fmla="*/ 409575 h 419100"/>
                  <a:gd name="connsiteX3" fmla="*/ 361950 w 400050"/>
                  <a:gd name="connsiteY3" fmla="*/ 0 h 419100"/>
                  <a:gd name="connsiteX0" fmla="*/ 452707 w 452707"/>
                  <a:gd name="connsiteY0" fmla="*/ 0 h 419100"/>
                  <a:gd name="connsiteX1" fmla="*/ 0 w 452707"/>
                  <a:gd name="connsiteY1" fmla="*/ 419100 h 419100"/>
                  <a:gd name="connsiteX2" fmla="*/ 400050 w 452707"/>
                  <a:gd name="connsiteY2" fmla="*/ 409575 h 419100"/>
                  <a:gd name="connsiteX3" fmla="*/ 452707 w 452707"/>
                  <a:gd name="connsiteY3" fmla="*/ 0 h 419100"/>
                  <a:gd name="connsiteX0" fmla="*/ 452707 w 460555"/>
                  <a:gd name="connsiteY0" fmla="*/ 0 h 419100"/>
                  <a:gd name="connsiteX1" fmla="*/ 0 w 460555"/>
                  <a:gd name="connsiteY1" fmla="*/ 419100 h 419100"/>
                  <a:gd name="connsiteX2" fmla="*/ 460555 w 460555"/>
                  <a:gd name="connsiteY2" fmla="*/ 332439 h 419100"/>
                  <a:gd name="connsiteX3" fmla="*/ 452707 w 460555"/>
                  <a:gd name="connsiteY3" fmla="*/ 0 h 419100"/>
                  <a:gd name="connsiteX0" fmla="*/ 462791 w 470639"/>
                  <a:gd name="connsiteY0" fmla="*/ 112277 h 444716"/>
                  <a:gd name="connsiteX1" fmla="*/ 0 w 470639"/>
                  <a:gd name="connsiteY1" fmla="*/ 0 h 444716"/>
                  <a:gd name="connsiteX2" fmla="*/ 470639 w 470639"/>
                  <a:gd name="connsiteY2" fmla="*/ 444716 h 444716"/>
                  <a:gd name="connsiteX3" fmla="*/ 462791 w 470639"/>
                  <a:gd name="connsiteY3" fmla="*/ 112277 h 444716"/>
                  <a:gd name="connsiteX0" fmla="*/ 401052 w 408900"/>
                  <a:gd name="connsiteY0" fmla="*/ 80793 h 413232"/>
                  <a:gd name="connsiteX1" fmla="*/ 0 w 408900"/>
                  <a:gd name="connsiteY1" fmla="*/ 0 h 413232"/>
                  <a:gd name="connsiteX2" fmla="*/ 408900 w 408900"/>
                  <a:gd name="connsiteY2" fmla="*/ 413232 h 413232"/>
                  <a:gd name="connsiteX3" fmla="*/ 401052 w 408900"/>
                  <a:gd name="connsiteY3" fmla="*/ 80793 h 41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8900" h="413232">
                    <a:moveTo>
                      <a:pt x="401052" y="80793"/>
                    </a:moveTo>
                    <a:lnTo>
                      <a:pt x="0" y="0"/>
                    </a:lnTo>
                    <a:lnTo>
                      <a:pt x="408900" y="413232"/>
                    </a:lnTo>
                    <a:lnTo>
                      <a:pt x="401052" y="80793"/>
                    </a:lnTo>
                    <a:close/>
                  </a:path>
                </a:pathLst>
              </a:custGeom>
              <a:solidFill>
                <a:srgbClr val="E46C0A">
                  <a:alpha val="100000"/>
                </a:srgbClr>
              </a:solidFill>
              <a:ln w="2540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indent="0" algn="ctr" defTabSz="1043054" rtl="0" eaLnBrk="1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2100" b="1" i="0" u="none" strike="noStrike" kern="1200" cap="none" spc="-150" normalizeH="0" baseline="0" dirty="0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3" name="말풍선: 모서리가 둥근 사각형 16"/>
              <p:cNvSpPr/>
              <p:nvPr/>
            </p:nvSpPr>
            <p:spPr>
              <a:xfrm>
                <a:off x="1143437" y="2223289"/>
                <a:ext cx="3416648" cy="952172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FFFFFF">
                  <a:alpha val="100000"/>
                </a:srgbClr>
              </a:solidFill>
              <a:ln w="19050" cap="flat" cmpd="sng" algn="ctr">
                <a:solidFill>
                  <a:srgbClr val="E46C0A">
                    <a:alpha val="100000"/>
                  </a:srgbClr>
                </a:solidFill>
                <a:prstDash val="solid"/>
              </a:ln>
            </p:spPr>
            <p:txBody>
              <a:bodyPr lIns="108000" anchor="ctr"/>
              <a:lstStyle/>
              <a:p>
                <a:pPr defTabSz="1043054" latinLnBrk="0">
                  <a:lnSpc>
                    <a:spcPct val="120000"/>
                  </a:lnSpc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예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네가 몹시 서운했겠구나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.)</a:t>
                </a:r>
              </a:p>
              <a:p>
                <a:pPr defTabSz="1043054" latinLnBrk="0">
                  <a:lnSpc>
                    <a:spcPct val="120000"/>
                  </a:lnSpc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예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네 말은 친구와 다퉈서 속상했다는 말이구나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.)</a:t>
                </a:r>
              </a:p>
              <a:p>
                <a:pPr defTabSz="1043054" latinLnBrk="0">
                  <a:lnSpc>
                    <a:spcPct val="120000"/>
                  </a:lnSpc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예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네 말은 선생님께 칭찬을 받아서 기뻤다는 말이니</a:t>
                </a:r>
                <a:r>
                  <a:rPr lang="en-US" altLang="ko-KR" sz="1800" b="1" spc="-15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?)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0268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56" name="직사각형 5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7" name="그룹 5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마음을 알아주는 말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8C2520F6-A49A-C70D-06A2-75DBF5686A77}"/>
              </a:ext>
            </a:extLst>
          </p:cNvPr>
          <p:cNvSpPr txBox="1"/>
          <p:nvPr/>
        </p:nvSpPr>
        <p:spPr>
          <a:xfrm>
            <a:off x="530673" y="1916498"/>
            <a:ext cx="9632054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19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* </a:t>
            </a:r>
            <a:r>
              <a:rPr lang="ko-KR" altLang="en-US" sz="19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모둠에서</a:t>
            </a:r>
            <a:r>
              <a:rPr lang="ko-KR" altLang="en-US" sz="19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한 사람 씩 돌아가며 뒤집혀진 상황 카드 중 </a:t>
            </a:r>
            <a:r>
              <a:rPr lang="en-US" altLang="ko-KR" sz="19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9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장을 골라 읽어봅시다</a:t>
            </a:r>
            <a:r>
              <a:rPr lang="en-US" altLang="ko-KR" sz="19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64" name="그룹 63"/>
          <p:cNvGrpSpPr/>
          <p:nvPr/>
        </p:nvGrpSpPr>
        <p:grpSpPr>
          <a:xfrm>
            <a:off x="1633221" y="1296825"/>
            <a:ext cx="7426960" cy="657535"/>
            <a:chOff x="1648461" y="1197765"/>
            <a:chExt cx="7426960" cy="65753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40A0CCB-0C1C-E70B-FEF8-83B95C733CB0}"/>
                </a:ext>
              </a:extLst>
            </p:cNvPr>
            <p:cNvSpPr txBox="1"/>
            <p:nvPr/>
          </p:nvSpPr>
          <p:spPr>
            <a:xfrm>
              <a:off x="1648461" y="1270525"/>
              <a:ext cx="742696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32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친구와 마음을 나누며 소통하기</a:t>
              </a:r>
            </a:p>
          </p:txBody>
        </p:sp>
        <p:pic>
          <p:nvPicPr>
            <p:cNvPr id="67" name="그림 6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736188" y="1197765"/>
              <a:ext cx="462280" cy="431481"/>
            </a:xfrm>
            <a:prstGeom prst="rect">
              <a:avLst/>
            </a:prstGeom>
          </p:spPr>
        </p:pic>
        <p:pic>
          <p:nvPicPr>
            <p:cNvPr id="68" name="그림 6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510758" y="1197765"/>
              <a:ext cx="462280" cy="431481"/>
            </a:xfrm>
            <a:prstGeom prst="rect">
              <a:avLst/>
            </a:prstGeom>
          </p:spPr>
        </p:pic>
      </p:grpSp>
      <p:grpSp>
        <p:nvGrpSpPr>
          <p:cNvPr id="70" name="그룹 69"/>
          <p:cNvGrpSpPr/>
          <p:nvPr/>
        </p:nvGrpSpPr>
        <p:grpSpPr>
          <a:xfrm>
            <a:off x="467042" y="2225040"/>
            <a:ext cx="9762490" cy="4654330"/>
            <a:chOff x="465455" y="1483144"/>
            <a:chExt cx="9762490" cy="5311820"/>
          </a:xfrm>
        </p:grpSpPr>
        <p:sp>
          <p:nvSpPr>
            <p:cNvPr id="72" name="모서리가 둥근 직사각형 71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  <p:grpSp>
          <p:nvGrpSpPr>
            <p:cNvPr id="73" name="그룹 72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74" name="그룹 73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84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85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86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</p:grpSp>
          <p:grpSp>
            <p:nvGrpSpPr>
              <p:cNvPr id="75" name="그룹 74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76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82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83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</p:grpSp>
        </p:grpSp>
      </p:grpSp>
      <p:sp>
        <p:nvSpPr>
          <p:cNvPr id="71" name="모서리가 둥근 직사각형 70"/>
          <p:cNvSpPr/>
          <p:nvPr/>
        </p:nvSpPr>
        <p:spPr>
          <a:xfrm>
            <a:off x="330958" y="6790006"/>
            <a:ext cx="10031484" cy="229914"/>
          </a:xfrm>
          <a:prstGeom prst="roundRect">
            <a:avLst>
              <a:gd name="adj" fmla="val 35703"/>
            </a:avLst>
          </a:prstGeom>
          <a:solidFill>
            <a:srgbClr val="696968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pic>
        <p:nvPicPr>
          <p:cNvPr id="87" name="그림 86" descr="영수증이(가) 표시된 사진&#10;&#10;자동 생성된 설명">
            <a:extLst>
              <a:ext uri="{FF2B5EF4-FFF2-40B4-BE49-F238E27FC236}">
                <a16:creationId xmlns:a16="http://schemas.microsoft.com/office/drawing/2014/main" id="{84EE89DA-108B-3329-A417-F73AF4332A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5" t="13878" r="13402" b="12488"/>
          <a:stretch/>
        </p:blipFill>
        <p:spPr>
          <a:xfrm>
            <a:off x="1138514" y="2883105"/>
            <a:ext cx="3170438" cy="3654716"/>
          </a:xfrm>
          <a:prstGeom prst="roundRect">
            <a:avLst>
              <a:gd name="adj" fmla="val 45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그룹 2"/>
          <p:cNvGrpSpPr/>
          <p:nvPr/>
        </p:nvGrpSpPr>
        <p:grpSpPr>
          <a:xfrm>
            <a:off x="5623560" y="3006267"/>
            <a:ext cx="3770635" cy="1698571"/>
            <a:chOff x="342900" y="4667427"/>
            <a:chExt cx="3770635" cy="1698571"/>
          </a:xfrm>
        </p:grpSpPr>
        <p:sp>
          <p:nvSpPr>
            <p:cNvPr id="88" name="자유형 16"/>
            <p:cNvSpPr/>
            <p:nvPr/>
          </p:nvSpPr>
          <p:spPr>
            <a:xfrm rot="16200000">
              <a:off x="3308670" y="5858512"/>
              <a:ext cx="463656" cy="551316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100" b="1" i="0" u="none" strike="noStrike" kern="1200" cap="none" spc="-150" normalizeH="0" baseline="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" name="말풍선: 모서리가 둥근 사각형 16"/>
            <p:cNvSpPr/>
            <p:nvPr/>
          </p:nvSpPr>
          <p:spPr>
            <a:xfrm>
              <a:off x="342900" y="4667427"/>
              <a:ext cx="3770635" cy="129892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lIns="108000" anchor="ctr"/>
            <a:lstStyle/>
            <a:p>
              <a:pPr defTabSz="1043054" latinLnBrk="0">
                <a:lnSpc>
                  <a:spcPct val="110000"/>
                </a:lnSpc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상황카드 속 친구의 입장</a:t>
              </a:r>
            </a:p>
            <a:p>
              <a:pPr defTabSz="1043054" latinLnBrk="0">
                <a:lnSpc>
                  <a:spcPct val="110000"/>
                </a:lnSpc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US" altLang="ko-KR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기분</a:t>
              </a:r>
              <a:r>
                <a:rPr lang="en-US" altLang="ko-KR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생각</a:t>
              </a:r>
              <a:r>
                <a:rPr lang="en-US" altLang="ko-KR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</a:t>
              </a:r>
              <a:r>
                <a:rPr lang="en-US" altLang="ko-KR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집중하며 반응해요</a:t>
              </a:r>
              <a:r>
                <a:rPr lang="en-US" altLang="ko-KR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5623560" y="4804587"/>
            <a:ext cx="3770635" cy="1698571"/>
            <a:chOff x="342900" y="4667427"/>
            <a:chExt cx="3770635" cy="1698571"/>
          </a:xfrm>
        </p:grpSpPr>
        <p:sp>
          <p:nvSpPr>
            <p:cNvPr id="91" name="자유형 16"/>
            <p:cNvSpPr/>
            <p:nvPr/>
          </p:nvSpPr>
          <p:spPr>
            <a:xfrm rot="16200000">
              <a:off x="3308670" y="5858512"/>
              <a:ext cx="463656" cy="551316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100" b="1" i="0" u="none" strike="noStrike" kern="1200" cap="none" spc="-150" normalizeH="0" baseline="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말풍선: 모서리가 둥근 사각형 16"/>
            <p:cNvSpPr/>
            <p:nvPr/>
          </p:nvSpPr>
          <p:spPr>
            <a:xfrm>
              <a:off x="342900" y="4667427"/>
              <a:ext cx="3770635" cy="129892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lIns="108000" anchor="ctr"/>
            <a:lstStyle/>
            <a:p>
              <a:pPr defTabSz="1043054" latinLnBrk="0">
                <a:lnSpc>
                  <a:spcPct val="110000"/>
                </a:lnSpc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US" altLang="ko-KR" sz="18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“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</a:t>
              </a:r>
              <a:r>
                <a:rPr lang="ko-KR" altLang="en-US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</a:t>
              </a:r>
              <a:r>
                <a:rPr lang="en-US" altLang="ko-KR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00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했겠구나</a:t>
              </a:r>
              <a:r>
                <a:rPr lang="en-US" altLang="ko-KR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”</a:t>
              </a:r>
            </a:p>
            <a:p>
              <a:pPr defTabSz="1043054" latinLnBrk="0">
                <a:lnSpc>
                  <a:spcPct val="110000"/>
                </a:lnSpc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US" altLang="ko-KR" sz="18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“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 </a:t>
              </a:r>
              <a:r>
                <a:rPr lang="ko-KR" altLang="en-US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말은 </a:t>
              </a:r>
              <a:r>
                <a:rPr lang="en-US" altLang="ko-KR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00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라는 말이구나</a:t>
              </a:r>
              <a:r>
                <a:rPr lang="en-US" altLang="ko-KR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”</a:t>
              </a:r>
            </a:p>
            <a:p>
              <a:pPr defTabSz="1043054" latinLnBrk="0">
                <a:lnSpc>
                  <a:spcPct val="110000"/>
                </a:lnSpc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US" altLang="ko-KR" sz="18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“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 </a:t>
              </a:r>
              <a:r>
                <a:rPr lang="ko-KR" altLang="en-US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말은 </a:t>
              </a:r>
              <a:r>
                <a:rPr lang="en-US" altLang="ko-KR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00</a:t>
              </a:r>
              <a:r>
                <a:rPr lang="ko-KR" altLang="en-US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라는 말이니</a:t>
              </a:r>
              <a:r>
                <a:rPr lang="en-US" altLang="ko-KR" sz="2000" b="1" spc="-150" dirty="0"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  <a:r>
                <a:rPr lang="en-US" altLang="ko-KR" sz="2000" b="1" spc="-15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7818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440A0CCB-0C1C-E70B-FEF8-83B95C733CB0}"/>
              </a:ext>
            </a:extLst>
          </p:cNvPr>
          <p:cNvSpPr txBox="1"/>
          <p:nvPr/>
        </p:nvSpPr>
        <p:spPr>
          <a:xfrm>
            <a:off x="1633221" y="1369585"/>
            <a:ext cx="7426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짝과 함께 마음을 나누며 소통하기</a:t>
            </a:r>
          </a:p>
        </p:txBody>
      </p:sp>
      <p:pic>
        <p:nvPicPr>
          <p:cNvPr id="67" name="그림 66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778000" y="1296825"/>
            <a:ext cx="462280" cy="431481"/>
          </a:xfrm>
          <a:prstGeom prst="rect">
            <a:avLst/>
          </a:prstGeom>
        </p:spPr>
      </p:pic>
      <p:pic>
        <p:nvPicPr>
          <p:cNvPr id="68" name="그림 6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453120" y="1296825"/>
            <a:ext cx="462280" cy="431481"/>
          </a:xfrm>
          <a:prstGeom prst="rect">
            <a:avLst/>
          </a:prstGeom>
        </p:spPr>
      </p:pic>
      <p:sp>
        <p:nvSpPr>
          <p:cNvPr id="35" name="오른쪽 화살표 34"/>
          <p:cNvSpPr/>
          <p:nvPr/>
        </p:nvSpPr>
        <p:spPr>
          <a:xfrm>
            <a:off x="0" y="3559501"/>
            <a:ext cx="10531276" cy="2018262"/>
          </a:xfrm>
          <a:prstGeom prst="rightArrow">
            <a:avLst>
              <a:gd name="adj1" fmla="val 65857"/>
              <a:gd name="adj2" fmla="val 30121"/>
            </a:avLst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 dirty="0"/>
          </a:p>
        </p:txBody>
      </p:sp>
      <p:grpSp>
        <p:nvGrpSpPr>
          <p:cNvPr id="8" name="그룹 7"/>
          <p:cNvGrpSpPr/>
          <p:nvPr/>
        </p:nvGrpSpPr>
        <p:grpSpPr>
          <a:xfrm>
            <a:off x="1093652" y="2878721"/>
            <a:ext cx="2253901" cy="2042594"/>
            <a:chOff x="1093652" y="2878721"/>
            <a:chExt cx="2253901" cy="2042594"/>
          </a:xfrm>
        </p:grpSpPr>
        <p:sp>
          <p:nvSpPr>
            <p:cNvPr id="37" name="사다리꼴 28">
              <a:extLst>
                <a:ext uri="{FF2B5EF4-FFF2-40B4-BE49-F238E27FC236}">
                  <a16:creationId xmlns:a16="http://schemas.microsoft.com/office/drawing/2014/main" id="{CBC075A1-0DE6-4121-AC46-9AD9C2A9D2B2}"/>
                </a:ext>
              </a:extLst>
            </p:cNvPr>
            <p:cNvSpPr/>
            <p:nvPr/>
          </p:nvSpPr>
          <p:spPr bwMode="auto">
            <a:xfrm flipV="1">
              <a:off x="1093652" y="2878721"/>
              <a:ext cx="2253901" cy="2042594"/>
            </a:xfrm>
            <a:custGeom>
              <a:avLst/>
              <a:gdLst/>
              <a:ahLst/>
              <a:cxnLst/>
              <a:rect l="l" t="t" r="r" b="b"/>
              <a:pathLst>
                <a:path w="936104" h="830928">
                  <a:moveTo>
                    <a:pt x="936104" y="415027"/>
                  </a:moveTo>
                  <a:lnTo>
                    <a:pt x="935873" y="415464"/>
                  </a:lnTo>
                  <a:lnTo>
                    <a:pt x="936104" y="415901"/>
                  </a:lnTo>
                  <a:lnTo>
                    <a:pt x="935642" y="415901"/>
                  </a:lnTo>
                  <a:lnTo>
                    <a:pt x="716292" y="830928"/>
                  </a:lnTo>
                  <a:lnTo>
                    <a:pt x="219812" y="830928"/>
                  </a:lnTo>
                  <a:lnTo>
                    <a:pt x="462" y="415901"/>
                  </a:lnTo>
                  <a:lnTo>
                    <a:pt x="0" y="415901"/>
                  </a:lnTo>
                  <a:lnTo>
                    <a:pt x="231" y="415464"/>
                  </a:lnTo>
                  <a:lnTo>
                    <a:pt x="0" y="415027"/>
                  </a:lnTo>
                  <a:lnTo>
                    <a:pt x="462" y="415027"/>
                  </a:lnTo>
                  <a:lnTo>
                    <a:pt x="219812" y="0"/>
                  </a:lnTo>
                  <a:lnTo>
                    <a:pt x="716292" y="0"/>
                  </a:lnTo>
                  <a:lnTo>
                    <a:pt x="935642" y="415027"/>
                  </a:ln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ctr" latinLnBrk="0"/>
              <a:endParaRPr lang="ko-KR" altLang="en-US" sz="3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직사각형 1"/>
            <p:cNvSpPr/>
            <p:nvPr/>
          </p:nvSpPr>
          <p:spPr>
            <a:xfrm>
              <a:off x="1263664" y="3238299"/>
              <a:ext cx="1913876" cy="132343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최근 기뻤던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속상했던 일을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이야기하기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3087719" y="4039711"/>
            <a:ext cx="2253901" cy="2042594"/>
            <a:chOff x="3087719" y="4039711"/>
            <a:chExt cx="2253901" cy="2042594"/>
          </a:xfrm>
        </p:grpSpPr>
        <p:sp>
          <p:nvSpPr>
            <p:cNvPr id="39" name="사다리꼴 28">
              <a:extLst>
                <a:ext uri="{FF2B5EF4-FFF2-40B4-BE49-F238E27FC236}">
                  <a16:creationId xmlns:a16="http://schemas.microsoft.com/office/drawing/2014/main" id="{CBC075A1-0DE6-4121-AC46-9AD9C2A9D2B2}"/>
                </a:ext>
              </a:extLst>
            </p:cNvPr>
            <p:cNvSpPr/>
            <p:nvPr/>
          </p:nvSpPr>
          <p:spPr bwMode="auto">
            <a:xfrm flipV="1">
              <a:off x="3087719" y="4039711"/>
              <a:ext cx="2253901" cy="2042594"/>
            </a:xfrm>
            <a:custGeom>
              <a:avLst/>
              <a:gdLst/>
              <a:ahLst/>
              <a:cxnLst/>
              <a:rect l="l" t="t" r="r" b="b"/>
              <a:pathLst>
                <a:path w="936104" h="830928">
                  <a:moveTo>
                    <a:pt x="936104" y="415027"/>
                  </a:moveTo>
                  <a:lnTo>
                    <a:pt x="935873" y="415464"/>
                  </a:lnTo>
                  <a:lnTo>
                    <a:pt x="936104" y="415901"/>
                  </a:lnTo>
                  <a:lnTo>
                    <a:pt x="935642" y="415901"/>
                  </a:lnTo>
                  <a:lnTo>
                    <a:pt x="716292" y="830928"/>
                  </a:lnTo>
                  <a:lnTo>
                    <a:pt x="219812" y="830928"/>
                  </a:lnTo>
                  <a:lnTo>
                    <a:pt x="462" y="415901"/>
                  </a:lnTo>
                  <a:lnTo>
                    <a:pt x="0" y="415901"/>
                  </a:lnTo>
                  <a:lnTo>
                    <a:pt x="231" y="415464"/>
                  </a:lnTo>
                  <a:lnTo>
                    <a:pt x="0" y="415027"/>
                  </a:lnTo>
                  <a:lnTo>
                    <a:pt x="462" y="415027"/>
                  </a:lnTo>
                  <a:lnTo>
                    <a:pt x="219812" y="0"/>
                  </a:lnTo>
                  <a:lnTo>
                    <a:pt x="716292" y="0"/>
                  </a:lnTo>
                  <a:lnTo>
                    <a:pt x="935642" y="415027"/>
                  </a:ln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45" name="직사각형 1"/>
            <p:cNvSpPr/>
            <p:nvPr/>
          </p:nvSpPr>
          <p:spPr>
            <a:xfrm>
              <a:off x="3217258" y="4399288"/>
              <a:ext cx="1994822" cy="132343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말하는 친구의 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입장에 집중하며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반응하는 말하기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048432" y="2878721"/>
            <a:ext cx="2253901" cy="2042594"/>
            <a:chOff x="5048432" y="2878721"/>
            <a:chExt cx="2253901" cy="2042594"/>
          </a:xfrm>
        </p:grpSpPr>
        <p:sp>
          <p:nvSpPr>
            <p:cNvPr id="42" name="사다리꼴 28">
              <a:extLst>
                <a:ext uri="{FF2B5EF4-FFF2-40B4-BE49-F238E27FC236}">
                  <a16:creationId xmlns:a16="http://schemas.microsoft.com/office/drawing/2014/main" id="{CBC075A1-0DE6-4121-AC46-9AD9C2A9D2B2}"/>
                </a:ext>
              </a:extLst>
            </p:cNvPr>
            <p:cNvSpPr/>
            <p:nvPr/>
          </p:nvSpPr>
          <p:spPr bwMode="auto">
            <a:xfrm flipV="1">
              <a:off x="5048432" y="2878721"/>
              <a:ext cx="2253901" cy="2042594"/>
            </a:xfrm>
            <a:custGeom>
              <a:avLst/>
              <a:gdLst/>
              <a:ahLst/>
              <a:cxnLst/>
              <a:rect l="l" t="t" r="r" b="b"/>
              <a:pathLst>
                <a:path w="936104" h="830928">
                  <a:moveTo>
                    <a:pt x="936104" y="415027"/>
                  </a:moveTo>
                  <a:lnTo>
                    <a:pt x="935873" y="415464"/>
                  </a:lnTo>
                  <a:lnTo>
                    <a:pt x="936104" y="415901"/>
                  </a:lnTo>
                  <a:lnTo>
                    <a:pt x="935642" y="415901"/>
                  </a:lnTo>
                  <a:lnTo>
                    <a:pt x="716292" y="830928"/>
                  </a:lnTo>
                  <a:lnTo>
                    <a:pt x="219812" y="830928"/>
                  </a:lnTo>
                  <a:lnTo>
                    <a:pt x="462" y="415901"/>
                  </a:lnTo>
                  <a:lnTo>
                    <a:pt x="0" y="415901"/>
                  </a:lnTo>
                  <a:lnTo>
                    <a:pt x="231" y="415464"/>
                  </a:lnTo>
                  <a:lnTo>
                    <a:pt x="0" y="415027"/>
                  </a:lnTo>
                  <a:lnTo>
                    <a:pt x="462" y="415027"/>
                  </a:lnTo>
                  <a:lnTo>
                    <a:pt x="219812" y="0"/>
                  </a:lnTo>
                  <a:lnTo>
                    <a:pt x="716292" y="0"/>
                  </a:lnTo>
                  <a:lnTo>
                    <a:pt x="935642" y="415027"/>
                  </a:ln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47" name="직사각형 1"/>
            <p:cNvSpPr/>
            <p:nvPr/>
          </p:nvSpPr>
          <p:spPr>
            <a:xfrm>
              <a:off x="5096524" y="3084410"/>
              <a:ext cx="2157716" cy="163121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친구가 내 마음을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알아준 경우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</a:p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고마움을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/>
              </a:r>
              <a:b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표현하기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7042499" y="4039711"/>
            <a:ext cx="2253901" cy="2042594"/>
            <a:chOff x="7042499" y="4039711"/>
            <a:chExt cx="2253901" cy="2042594"/>
          </a:xfrm>
        </p:grpSpPr>
        <p:sp>
          <p:nvSpPr>
            <p:cNvPr id="43" name="사다리꼴 28">
              <a:extLst>
                <a:ext uri="{FF2B5EF4-FFF2-40B4-BE49-F238E27FC236}">
                  <a16:creationId xmlns:a16="http://schemas.microsoft.com/office/drawing/2014/main" id="{CBC075A1-0DE6-4121-AC46-9AD9C2A9D2B2}"/>
                </a:ext>
              </a:extLst>
            </p:cNvPr>
            <p:cNvSpPr/>
            <p:nvPr/>
          </p:nvSpPr>
          <p:spPr bwMode="auto">
            <a:xfrm flipV="1">
              <a:off x="7042499" y="4039711"/>
              <a:ext cx="2253901" cy="2042594"/>
            </a:xfrm>
            <a:custGeom>
              <a:avLst/>
              <a:gdLst/>
              <a:ahLst/>
              <a:cxnLst/>
              <a:rect l="l" t="t" r="r" b="b"/>
              <a:pathLst>
                <a:path w="936104" h="830928">
                  <a:moveTo>
                    <a:pt x="936104" y="415027"/>
                  </a:moveTo>
                  <a:lnTo>
                    <a:pt x="935873" y="415464"/>
                  </a:lnTo>
                  <a:lnTo>
                    <a:pt x="936104" y="415901"/>
                  </a:lnTo>
                  <a:lnTo>
                    <a:pt x="935642" y="415901"/>
                  </a:lnTo>
                  <a:lnTo>
                    <a:pt x="716292" y="830928"/>
                  </a:lnTo>
                  <a:lnTo>
                    <a:pt x="219812" y="830928"/>
                  </a:lnTo>
                  <a:lnTo>
                    <a:pt x="462" y="415901"/>
                  </a:lnTo>
                  <a:lnTo>
                    <a:pt x="0" y="415901"/>
                  </a:lnTo>
                  <a:lnTo>
                    <a:pt x="231" y="415464"/>
                  </a:lnTo>
                  <a:lnTo>
                    <a:pt x="0" y="415027"/>
                  </a:lnTo>
                  <a:lnTo>
                    <a:pt x="462" y="415027"/>
                  </a:lnTo>
                  <a:lnTo>
                    <a:pt x="219812" y="0"/>
                  </a:lnTo>
                  <a:lnTo>
                    <a:pt x="716292" y="0"/>
                  </a:lnTo>
                  <a:lnTo>
                    <a:pt x="935642" y="415027"/>
                  </a:lnTo>
                  <a:close/>
                </a:path>
              </a:pathLst>
            </a:custGeom>
            <a:solidFill>
              <a:srgbClr val="EE600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8" name="직사각형 1"/>
            <p:cNvSpPr/>
            <p:nvPr/>
          </p:nvSpPr>
          <p:spPr>
            <a:xfrm>
              <a:off x="7072978" y="4091512"/>
              <a:ext cx="2192942" cy="193899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en-US" altLang="ko-KR" sz="20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</a:t>
              </a:r>
              <a:r>
                <a:rPr lang="ko-KR" altLang="en-US" sz="20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</a:t>
              </a:r>
              <a:r>
                <a:rPr lang="en-US" altLang="ko-KR" sz="20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</a:p>
            <a:p>
              <a:pPr algn="ctr" latinLnBrk="0">
                <a:defRPr/>
              </a:pPr>
              <a:r>
                <a:rPr lang="ko-KR" altLang="en-US" sz="20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말하는 친구의 </a:t>
              </a:r>
            </a:p>
            <a:p>
              <a:pPr algn="ctr" latinLnBrk="0">
                <a:defRPr/>
              </a:pPr>
              <a:r>
                <a:rPr lang="ko-KR" altLang="en-US" sz="20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마음을 잘 파악하지 못한 경우</a:t>
              </a:r>
              <a:r>
                <a:rPr lang="en-US" altLang="ko-KR" sz="20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</a:p>
            <a:p>
              <a:pPr algn="ctr" latinLnBrk="0">
                <a:defRPr/>
              </a:pPr>
              <a:r>
                <a:rPr lang="ko-KR" altLang="en-US" sz="20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친구의 마음을 </a:t>
              </a:r>
            </a:p>
            <a:p>
              <a:pPr algn="ctr" latinLnBrk="0">
                <a:defRPr/>
              </a:pPr>
              <a:r>
                <a:rPr lang="ko-KR" altLang="en-US" sz="20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다시 읽기 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3215640" y="2137587"/>
            <a:ext cx="1896115" cy="1698571"/>
            <a:chOff x="7498080" y="3006267"/>
            <a:chExt cx="1896115" cy="1698571"/>
          </a:xfrm>
        </p:grpSpPr>
        <p:sp>
          <p:nvSpPr>
            <p:cNvPr id="54" name="자유형 16"/>
            <p:cNvSpPr/>
            <p:nvPr/>
          </p:nvSpPr>
          <p:spPr>
            <a:xfrm rot="16200000">
              <a:off x="8589330" y="4197352"/>
              <a:ext cx="463656" cy="551316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000" b="1" i="0" u="none" strike="noStrike" kern="1200" cap="none" spc="-150" normalizeH="0" baseline="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말풍선: 모서리가 둥근 사각형 16"/>
            <p:cNvSpPr/>
            <p:nvPr/>
          </p:nvSpPr>
          <p:spPr>
            <a:xfrm>
              <a:off x="7498080" y="3006267"/>
              <a:ext cx="1896115" cy="129892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lIns="36000" rIns="36000" anchor="ctr"/>
            <a:lstStyle/>
            <a:p>
              <a:pPr algn="ctr" defTabSz="1043054" latinLnBrk="0">
                <a:spcAft>
                  <a:spcPts val="100"/>
                </a:spcAft>
              </a:pP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예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</a:p>
            <a:p>
              <a:pPr algn="ctr" defTabSz="1043054" latinLnBrk="0">
                <a:spcAft>
                  <a:spcPts val="100"/>
                </a:spcAft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네가 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했겠구나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pPr algn="ctr" defTabSz="1043054" latinLnBrk="0">
                <a:spcAft>
                  <a:spcPts val="100"/>
                </a:spcAft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 말은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라는 </a:t>
              </a:r>
            </a:p>
            <a:p>
              <a:pPr algn="ctr" defTabSz="1043054" latinLnBrk="0">
                <a:spcAft>
                  <a:spcPts val="100"/>
                </a:spcAft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말이구나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 flipV="1">
            <a:off x="702992" y="5071287"/>
            <a:ext cx="2086615" cy="1698571"/>
            <a:chOff x="7307580" y="3006267"/>
            <a:chExt cx="2086615" cy="1698571"/>
          </a:xfrm>
        </p:grpSpPr>
        <p:sp>
          <p:nvSpPr>
            <p:cNvPr id="65" name="자유형 16"/>
            <p:cNvSpPr/>
            <p:nvPr/>
          </p:nvSpPr>
          <p:spPr>
            <a:xfrm rot="16200000">
              <a:off x="8589330" y="4197352"/>
              <a:ext cx="463656" cy="551316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000" b="1" i="0" u="none" strike="noStrike" kern="1200" cap="none" spc="-150" normalizeH="0" baseline="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말풍선: 모서리가 둥근 사각형 16"/>
            <p:cNvSpPr/>
            <p:nvPr/>
          </p:nvSpPr>
          <p:spPr>
            <a:xfrm flipV="1">
              <a:off x="7307580" y="3006267"/>
              <a:ext cx="2086615" cy="129892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lIns="36000" rIns="36000" anchor="ctr"/>
            <a:lstStyle/>
            <a:p>
              <a:pPr algn="ctr" defTabSz="1043054" latinLnBrk="0">
                <a:spcAft>
                  <a:spcPts val="100"/>
                </a:spcAft>
                <a:defRPr/>
              </a:pP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예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</a:p>
            <a:p>
              <a:pPr algn="ctr" defTabSz="1043054" latinLnBrk="0">
                <a:spcAft>
                  <a:spcPts val="100"/>
                </a:spcAft>
                <a:defRPr/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우리 강아지가 다쳤어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pPr algn="ctr" defTabSz="1043054" latinLnBrk="0">
                <a:spcAft>
                  <a:spcPts val="100"/>
                </a:spcAft>
                <a:defRPr/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한자시험에 합격했어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77" name="그룹 76"/>
          <p:cNvGrpSpPr/>
          <p:nvPr/>
        </p:nvGrpSpPr>
        <p:grpSpPr>
          <a:xfrm flipV="1">
            <a:off x="5417820" y="5071287"/>
            <a:ext cx="1675135" cy="1698571"/>
            <a:chOff x="7863840" y="3006267"/>
            <a:chExt cx="1675135" cy="1698571"/>
          </a:xfrm>
        </p:grpSpPr>
        <p:sp>
          <p:nvSpPr>
            <p:cNvPr id="78" name="자유형 16"/>
            <p:cNvSpPr/>
            <p:nvPr/>
          </p:nvSpPr>
          <p:spPr>
            <a:xfrm rot="16200000">
              <a:off x="8734110" y="4197352"/>
              <a:ext cx="463656" cy="551316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000" b="1" i="0" u="none" strike="noStrike" kern="1200" cap="none" spc="-150" normalizeH="0" baseline="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말풍선: 모서리가 둥근 사각형 16"/>
            <p:cNvSpPr/>
            <p:nvPr/>
          </p:nvSpPr>
          <p:spPr>
            <a:xfrm flipV="1">
              <a:off x="7863840" y="3006267"/>
              <a:ext cx="1675135" cy="129892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lIns="36000" rIns="36000" anchor="ctr"/>
            <a:lstStyle/>
            <a:p>
              <a:pPr algn="ctr" defTabSz="1043054" latinLnBrk="0">
                <a:spcAft>
                  <a:spcPts val="100"/>
                </a:spcAft>
                <a:defRPr/>
              </a:pP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예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</a:p>
            <a:p>
              <a:pPr algn="ctr" defTabSz="1043054" latinLnBrk="0">
                <a:spcAft>
                  <a:spcPts val="100"/>
                </a:spcAft>
                <a:defRPr/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 마음을 </a:t>
              </a:r>
            </a:p>
            <a:p>
              <a:pPr algn="ctr" defTabSz="1043054" latinLnBrk="0">
                <a:spcAft>
                  <a:spcPts val="100"/>
                </a:spcAft>
                <a:defRPr/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알아줘서 </a:t>
              </a:r>
            </a:p>
            <a:p>
              <a:pPr algn="ctr" defTabSz="1043054" latinLnBrk="0">
                <a:spcAft>
                  <a:spcPts val="100"/>
                </a:spcAft>
                <a:defRPr/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고마워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7292340" y="2137587"/>
            <a:ext cx="2360935" cy="1698571"/>
            <a:chOff x="7589520" y="3006267"/>
            <a:chExt cx="2360935" cy="1698571"/>
          </a:xfrm>
        </p:grpSpPr>
        <p:sp>
          <p:nvSpPr>
            <p:cNvPr id="81" name="자유형 16"/>
            <p:cNvSpPr/>
            <p:nvPr/>
          </p:nvSpPr>
          <p:spPr>
            <a:xfrm rot="16200000">
              <a:off x="9145590" y="4197352"/>
              <a:ext cx="463656" cy="551316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000" b="1" i="0" u="none" strike="noStrike" kern="1200" cap="none" spc="-150" normalizeH="0" baseline="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" name="말풍선: 모서리가 둥근 사각형 16"/>
            <p:cNvSpPr/>
            <p:nvPr/>
          </p:nvSpPr>
          <p:spPr>
            <a:xfrm>
              <a:off x="7589520" y="3006267"/>
              <a:ext cx="2360935" cy="129892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lIns="36000" rIns="36000" anchor="ctr"/>
            <a:lstStyle/>
            <a:p>
              <a:pPr algn="ctr" defTabSz="1043054" latinLnBrk="0">
                <a:spcAft>
                  <a:spcPts val="100"/>
                </a:spcAft>
              </a:pP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예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</a:p>
            <a:p>
              <a:pPr algn="ctr" defTabSz="1043054" latinLnBrk="0">
                <a:spcAft>
                  <a:spcPts val="100"/>
                </a:spcAft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다시 생각해보니</a:t>
              </a:r>
            </a:p>
            <a:p>
              <a:pPr algn="ctr" defTabSz="1043054" latinLnBrk="0">
                <a:spcAft>
                  <a:spcPts val="100"/>
                </a:spcAft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네가 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했겠구나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pPr algn="ctr" defTabSz="1043054" latinLnBrk="0">
                <a:spcAft>
                  <a:spcPts val="100"/>
                </a:spcAft>
              </a:pP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 말은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r>
                <a:rPr lang="ko-KR" altLang="en-US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라는  말이구나</a:t>
              </a:r>
              <a:r>
                <a:rPr lang="en-US" altLang="ko-KR" sz="16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E308C60-0128-950B-32CA-0FE740546042}"/>
              </a:ext>
            </a:extLst>
          </p:cNvPr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9DA7B11F-F5FE-5D30-ABD7-88BB59275B4C}"/>
                </a:ext>
              </a:extLst>
            </p:cNvPr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2138ACA-7E2E-1422-F2AB-0BA4ABB9FD5C}"/>
                </a:ext>
              </a:extLst>
            </p:cNvPr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2B680C4D-B555-0C45-4B8A-03665851293E}"/>
                  </a:ext>
                </a:extLst>
              </p:cNvPr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2" name="모서리가 둥근 직사각형 59">
                <a:extLst>
                  <a:ext uri="{FF2B5EF4-FFF2-40B4-BE49-F238E27FC236}">
                    <a16:creationId xmlns:a16="http://schemas.microsoft.com/office/drawing/2014/main" id="{76CF4D5D-C309-ABB1-8293-FAB8F2BC440C}"/>
                  </a:ext>
                </a:extLst>
              </p:cNvPr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302CC0-995D-E49E-DB4B-8E93B894D842}"/>
                  </a:ext>
                </a:extLst>
              </p:cNvPr>
              <p:cNvSpPr txBox="1"/>
              <p:nvPr/>
            </p:nvSpPr>
            <p:spPr>
              <a:xfrm>
                <a:off x="329371" y="569837"/>
                <a:ext cx="141692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91B459-775F-A973-88F5-9DB2264E1688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친구의 마음을 알아주는 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80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0" name="직사각형 3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1" name="그룹 4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모서리가 둥근 직사각형 4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29371" y="569837"/>
                <a:ext cx="141692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  <a:endParaRPr kumimoji="1" lang="ko-KR" altLang="en-US" sz="2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활동 소감 나누기</a:t>
              </a:r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64" name="그룹 63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70" name="그룹 6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72" name="모서리가 둥근 직사각형 7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73" name="그룹 7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4" name="그룹 7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75" name="그룹 7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71" name="모서리가 둥근 직사각형 7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1042346" y="3763572"/>
            <a:ext cx="8773335" cy="800219"/>
            <a:chOff x="3638287" y="2680363"/>
            <a:chExt cx="8773335" cy="800219"/>
          </a:xfrm>
        </p:grpSpPr>
        <p:pic>
          <p:nvPicPr>
            <p:cNvPr id="89" name="그림 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0" name="직사각형 89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활동을 하면서 느낀 점이나 새롭게 알게 된 점은 무엇인가요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1026489" y="2472492"/>
            <a:ext cx="8773335" cy="800219"/>
            <a:chOff x="3638287" y="2680363"/>
            <a:chExt cx="8773335" cy="800219"/>
          </a:xfrm>
        </p:grpSpPr>
        <p:pic>
          <p:nvPicPr>
            <p:cNvPr id="92" name="그림 9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4" name="직사각형 93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친구의 마음을 알아주는 말’을 사용하며 소통할 때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/>
              </a:r>
              <a:b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좋은 점은 무엇인가요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  <p:sp>
        <p:nvSpPr>
          <p:cNvPr id="95" name="직사각형 1"/>
          <p:cNvSpPr/>
          <p:nvPr/>
        </p:nvSpPr>
        <p:spPr>
          <a:xfrm>
            <a:off x="928648" y="5241961"/>
            <a:ext cx="8950960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친구의 감정을 정확하게 알아맞히지 못해도 괜찮아요</a:t>
            </a:r>
            <a:r>
              <a:rPr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내가 친구의 마음에 관심을 갖고 있다는 것에 </a:t>
            </a:r>
            <a:endParaRPr lang="en-US" altLang="ko-KR" sz="2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친구는 기쁨을 느낀답니다</a:t>
            </a:r>
            <a:r>
              <a:rPr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378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6961960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9131</TotalTime>
  <Words>1766</Words>
  <Application>Microsoft Office PowerPoint</Application>
  <PresentationFormat>사용자 지정</PresentationFormat>
  <Paragraphs>229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12</vt:i4>
      </vt:variant>
    </vt:vector>
  </HeadingPairs>
  <TitlesOfParts>
    <vt:vector size="22" baseType="lpstr">
      <vt:lpstr>KoPubDotum Medium Regular</vt:lpstr>
      <vt:lpstr>KoPubWorld돋움체 Bold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490</cp:revision>
  <cp:lastPrinted>2020-01-14T01:07:15Z</cp:lastPrinted>
  <dcterms:created xsi:type="dcterms:W3CDTF">2018-08-25T03:54:47Z</dcterms:created>
  <dcterms:modified xsi:type="dcterms:W3CDTF">2023-03-06T10:48:55Z</dcterms:modified>
</cp:coreProperties>
</file>