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21"/>
  </p:notesMasterIdLst>
  <p:handoutMasterIdLst>
    <p:handoutMasterId r:id="rId22"/>
  </p:handoutMasterIdLst>
  <p:sldIdLst>
    <p:sldId id="425" r:id="rId7"/>
    <p:sldId id="429" r:id="rId8"/>
    <p:sldId id="421" r:id="rId9"/>
    <p:sldId id="455" r:id="rId10"/>
    <p:sldId id="456" r:id="rId11"/>
    <p:sldId id="457" r:id="rId12"/>
    <p:sldId id="458" r:id="rId13"/>
    <p:sldId id="459" r:id="rId14"/>
    <p:sldId id="432" r:id="rId15"/>
    <p:sldId id="460" r:id="rId16"/>
    <p:sldId id="461" r:id="rId17"/>
    <p:sldId id="454" r:id="rId18"/>
    <p:sldId id="462" r:id="rId19"/>
    <p:sldId id="437" r:id="rId20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000"/>
    <a:srgbClr val="0269B3"/>
    <a:srgbClr val="ECF3F8"/>
    <a:srgbClr val="5CAA09"/>
    <a:srgbClr val="0099CC"/>
    <a:srgbClr val="404040"/>
    <a:srgbClr val="7F7F7F"/>
    <a:srgbClr val="9B85B5"/>
    <a:srgbClr val="B0A0C4"/>
    <a:srgbClr val="A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90" autoAdjust="0"/>
    <p:restoredTop sz="83958" autoAdjust="0"/>
  </p:normalViewPr>
  <p:slideViewPr>
    <p:cSldViewPr>
      <p:cViewPr varScale="1">
        <p:scale>
          <a:sx n="68" d="100"/>
          <a:sy n="68" d="100"/>
        </p:scale>
        <p:origin x="96" y="426"/>
      </p:cViewPr>
      <p:guideLst>
        <p:guide orient="horz" pos="2381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2023-01-21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이번 시간에는 </a:t>
            </a:r>
            <a:r>
              <a:rPr lang="en-US" altLang="ko-KR" dirty="0"/>
              <a:t>‘</a:t>
            </a:r>
            <a:r>
              <a:rPr lang="ko-KR" altLang="en-US" dirty="0"/>
              <a:t>나의 시간은 내가 통제한다</a:t>
            </a:r>
            <a:r>
              <a:rPr lang="en-US" altLang="ko-KR" dirty="0"/>
              <a:t>’</a:t>
            </a:r>
            <a:r>
              <a:rPr lang="ko-KR" altLang="en-US" dirty="0"/>
              <a:t>는 주제로 사이버 자기조절에 대해 알아보는 시간을 가져보도록 하겠습니다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이번 시간의 활동 목표는 사이버 공간에서 자기조절이 필요한 이유를 알고 스스로를 조절할 수 있는 힘을 </a:t>
            </a:r>
            <a:r>
              <a:rPr lang="ko-KR" altLang="en-US" dirty="0" err="1"/>
              <a:t>기를수</a:t>
            </a:r>
            <a:r>
              <a:rPr lang="ko-KR" altLang="en-US" dirty="0"/>
              <a:t> 있다</a:t>
            </a:r>
            <a:r>
              <a:rPr lang="en-US" altLang="ko-KR" dirty="0"/>
              <a:t>.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활동순서는 사이버 자기조절 필요성 인식하기</a:t>
            </a:r>
            <a:r>
              <a:rPr lang="en-US" altLang="ko-KR" dirty="0"/>
              <a:t>, </a:t>
            </a:r>
            <a:r>
              <a:rPr lang="ko-KR" altLang="en-US" dirty="0"/>
              <a:t>사이버 자기조절 힘 기르기</a:t>
            </a:r>
            <a:r>
              <a:rPr lang="en-US" altLang="ko-KR" dirty="0"/>
              <a:t>, </a:t>
            </a:r>
            <a:r>
              <a:rPr lang="ko-KR" altLang="en-US" dirty="0"/>
              <a:t>활동소감 나누기 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0262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5306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454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83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3796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7453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5636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31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159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1769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81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고학년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927940" y="1653209"/>
            <a:ext cx="8837521" cy="1074698"/>
            <a:chOff x="916510" y="1653209"/>
            <a:chExt cx="8837521" cy="1074698"/>
          </a:xfrm>
        </p:grpSpPr>
        <p:sp>
          <p:nvSpPr>
            <p:cNvPr id="7" name="직사각형 6"/>
            <p:cNvSpPr/>
            <p:nvPr/>
          </p:nvSpPr>
          <p:spPr>
            <a:xfrm>
              <a:off x="916510" y="1686548"/>
              <a:ext cx="8837521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또래와 상담해볼까요</a:t>
              </a:r>
              <a:r>
                <a:rPr kumimoji="1" lang="en-US" altLang="ko-KR" sz="5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1355685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8713501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3918433" y="1124931"/>
            <a:ext cx="2856534" cy="461665"/>
            <a:chOff x="4120363" y="1124931"/>
            <a:chExt cx="2856534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4120363" y="1131764"/>
              <a:ext cx="2856534" cy="447998"/>
              <a:chOff x="3689700" y="1131764"/>
              <a:chExt cx="2856534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자유형 26"/>
              <p:cNvSpPr/>
              <p:nvPr/>
            </p:nvSpPr>
            <p:spPr>
              <a:xfrm flipH="1">
                <a:off x="5421478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자유형 28"/>
              <p:cNvSpPr/>
              <p:nvPr/>
            </p:nvSpPr>
            <p:spPr>
              <a:xfrm flipH="1">
                <a:off x="5825338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4234498" y="1124931"/>
              <a:ext cx="262826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학교폭력 예방활동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도입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또래 상담 방법 알아보기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또래 상담 연습하기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마무리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또래 상담자가 되어봐요</a:t>
                </a: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또래 상담자가 되는 방법을 연습하고 또래 상담 실천을 다짐한다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4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69837"/>
              <a:ext cx="12452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도입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또래 상담 방법 알아보기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63378" y="1442403"/>
            <a:ext cx="101818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나의 고민을 잘 들어주는 사람들의 특징은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190088" y="1296825"/>
            <a:ext cx="462280" cy="43148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011139" y="1296825"/>
            <a:ext cx="462280" cy="431481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996676" y="2654711"/>
            <a:ext cx="8773335" cy="400110"/>
            <a:chOff x="3638287" y="2680363"/>
            <a:chExt cx="8773335" cy="400110"/>
          </a:xfrm>
        </p:grpSpPr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6" name="직사각형 65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 이야기를 잘 들어준다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996676" y="3348130"/>
            <a:ext cx="8773335" cy="400110"/>
            <a:chOff x="3638287" y="2680363"/>
            <a:chExt cx="8773335" cy="400110"/>
          </a:xfrm>
        </p:grpSpPr>
        <p:pic>
          <p:nvPicPr>
            <p:cNvPr id="68" name="그림 6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9" name="직사각형 68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 마음을 이해해 준다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996676" y="4041549"/>
            <a:ext cx="8773335" cy="400110"/>
            <a:chOff x="3638287" y="2680363"/>
            <a:chExt cx="8773335" cy="400110"/>
          </a:xfrm>
        </p:grpSpPr>
        <p:pic>
          <p:nvPicPr>
            <p:cNvPr id="71" name="그림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 비밀을 지켜준다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996676" y="4734968"/>
            <a:ext cx="8773335" cy="400110"/>
            <a:chOff x="3638287" y="2680363"/>
            <a:chExt cx="8773335" cy="400110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5" name="직사각형 74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나를 진심으로 걱정해준다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996676" y="5428387"/>
            <a:ext cx="8773335" cy="400110"/>
            <a:chOff x="3638287" y="2680363"/>
            <a:chExt cx="8773335" cy="400110"/>
          </a:xfrm>
        </p:grpSpPr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8" name="직사각형 77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나를 무시하거나 비난하지 않는다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69837"/>
              <a:ext cx="12452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도입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또래 상담 방법 알아보기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63378" y="1442403"/>
            <a:ext cx="101818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이야기 잘 들어주는 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4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가지 방법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586328" y="1296825"/>
            <a:ext cx="462280" cy="43148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668239" y="1296825"/>
            <a:ext cx="462280" cy="431481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839570" y="3254121"/>
            <a:ext cx="3465730" cy="2735690"/>
            <a:chOff x="792075" y="2382553"/>
            <a:chExt cx="2865102" cy="2261582"/>
          </a:xfrm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6" name="Rectangle 304"/>
            <p:cNvSpPr>
              <a:spLocks noChangeArrowheads="1"/>
            </p:cNvSpPr>
            <p:nvPr/>
          </p:nvSpPr>
          <p:spPr bwMode="auto">
            <a:xfrm>
              <a:off x="1242932" y="3157128"/>
              <a:ext cx="2132199" cy="712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끼어들지 않고 </a:t>
              </a:r>
            </a:p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 끊지 않기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924896" y="2452934"/>
            <a:ext cx="3258484" cy="560153"/>
            <a:chOff x="924896" y="2673914"/>
            <a:chExt cx="3258484" cy="560153"/>
          </a:xfrm>
        </p:grpSpPr>
        <p:sp>
          <p:nvSpPr>
            <p:cNvPr id="47" name="직사각형 46"/>
            <p:cNvSpPr/>
            <p:nvPr/>
          </p:nvSpPr>
          <p:spPr>
            <a:xfrm>
              <a:off x="1268046" y="2673914"/>
              <a:ext cx="2915334" cy="56015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40000"/>
                </a:lnSpc>
                <a:spcBef>
                  <a:spcPts val="600"/>
                </a:spcBef>
                <a:spcAft>
                  <a:spcPts val="12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집중해서 들어주기</a:t>
              </a:r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78385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4393631" y="3305702"/>
            <a:ext cx="5518516" cy="514575"/>
            <a:chOff x="4256471" y="3351422"/>
            <a:chExt cx="5518516" cy="514575"/>
          </a:xfrm>
        </p:grpSpPr>
        <p:sp>
          <p:nvSpPr>
            <p:cNvPr id="69" name="직사각형 68"/>
            <p:cNvSpPr/>
            <p:nvPr/>
          </p:nvSpPr>
          <p:spPr>
            <a:xfrm>
              <a:off x="5392409" y="3408654"/>
              <a:ext cx="4382578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바라보기</a:t>
              </a: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4256471" y="3351422"/>
              <a:ext cx="1115629" cy="514575"/>
            </a:xfrm>
            <a:prstGeom prst="roundRect">
              <a:avLst/>
            </a:pr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ctr" latinLnBrk="0"/>
              <a:r>
                <a:rPr lang="ko-KR" altLang="en-US" sz="26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시선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393631" y="4062622"/>
            <a:ext cx="5518516" cy="514575"/>
            <a:chOff x="4256471" y="4029602"/>
            <a:chExt cx="5518516" cy="514575"/>
          </a:xfrm>
        </p:grpSpPr>
        <p:sp>
          <p:nvSpPr>
            <p:cNvPr id="72" name="직사각형 71"/>
            <p:cNvSpPr/>
            <p:nvPr/>
          </p:nvSpPr>
          <p:spPr>
            <a:xfrm>
              <a:off x="5392409" y="4086834"/>
              <a:ext cx="4382578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공감적 표정 짓기</a:t>
              </a:r>
            </a:p>
          </p:txBody>
        </p:sp>
        <p:sp>
          <p:nvSpPr>
            <p:cNvPr id="82" name="모서리가 둥근 직사각형 81"/>
            <p:cNvSpPr/>
            <p:nvPr/>
          </p:nvSpPr>
          <p:spPr>
            <a:xfrm>
              <a:off x="4256471" y="4029602"/>
              <a:ext cx="1115629" cy="514575"/>
            </a:xfrm>
            <a:prstGeom prst="roundRect">
              <a:avLst/>
            </a:pr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ctr" latinLnBrk="0"/>
              <a:r>
                <a:rPr lang="ko-KR" altLang="en-US" sz="26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표정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4393631" y="4819542"/>
            <a:ext cx="5518516" cy="514575"/>
            <a:chOff x="4256471" y="4707782"/>
            <a:chExt cx="5518516" cy="514575"/>
          </a:xfrm>
        </p:grpSpPr>
        <p:sp>
          <p:nvSpPr>
            <p:cNvPr id="75" name="직사각형 74"/>
            <p:cNvSpPr/>
            <p:nvPr/>
          </p:nvSpPr>
          <p:spPr>
            <a:xfrm>
              <a:off x="5392409" y="4765014"/>
              <a:ext cx="4382578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고개 끄덕이기</a:t>
              </a:r>
            </a:p>
          </p:txBody>
        </p:sp>
        <p:sp>
          <p:nvSpPr>
            <p:cNvPr id="83" name="모서리가 둥근 직사각형 82"/>
            <p:cNvSpPr/>
            <p:nvPr/>
          </p:nvSpPr>
          <p:spPr>
            <a:xfrm>
              <a:off x="4256471" y="4707782"/>
              <a:ext cx="1115629" cy="514575"/>
            </a:xfrm>
            <a:prstGeom prst="roundRect">
              <a:avLst/>
            </a:pr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ctr" latinLnBrk="0"/>
              <a:r>
                <a:rPr lang="ko-KR" altLang="en-US" sz="26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몸짓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393631" y="5576462"/>
            <a:ext cx="5518516" cy="514575"/>
            <a:chOff x="4256471" y="5385962"/>
            <a:chExt cx="5518516" cy="514575"/>
          </a:xfrm>
        </p:grpSpPr>
        <p:sp>
          <p:nvSpPr>
            <p:cNvPr id="78" name="직사각형 77"/>
            <p:cNvSpPr/>
            <p:nvPr/>
          </p:nvSpPr>
          <p:spPr>
            <a:xfrm>
              <a:off x="5392409" y="5443194"/>
              <a:ext cx="4382578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음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~,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그랬구나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등 적절한 반응</a:t>
              </a:r>
            </a:p>
          </p:txBody>
        </p:sp>
        <p:sp>
          <p:nvSpPr>
            <p:cNvPr id="84" name="모서리가 둥근 직사각형 83"/>
            <p:cNvSpPr/>
            <p:nvPr/>
          </p:nvSpPr>
          <p:spPr>
            <a:xfrm>
              <a:off x="4256471" y="5385962"/>
              <a:ext cx="1115629" cy="514575"/>
            </a:xfrm>
            <a:prstGeom prst="roundRect">
              <a:avLst/>
            </a:pr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ctr" latinLnBrk="0"/>
              <a:r>
                <a:rPr lang="ko-KR" altLang="en-US" sz="26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맞장구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3089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69837"/>
              <a:ext cx="12452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도입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또래 상담 방법 알아보기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63378" y="1442403"/>
            <a:ext cx="101818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이야기 잘 들어주는 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4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가지 방법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586328" y="1296825"/>
            <a:ext cx="462280" cy="43148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668239" y="1296825"/>
            <a:ext cx="462280" cy="431481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924896" y="2452934"/>
            <a:ext cx="3258484" cy="560153"/>
            <a:chOff x="924896" y="2673914"/>
            <a:chExt cx="3258484" cy="560153"/>
          </a:xfrm>
        </p:grpSpPr>
        <p:sp>
          <p:nvSpPr>
            <p:cNvPr id="47" name="직사각형 46"/>
            <p:cNvSpPr/>
            <p:nvPr/>
          </p:nvSpPr>
          <p:spPr>
            <a:xfrm>
              <a:off x="1268046" y="2673914"/>
              <a:ext cx="2915334" cy="56015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40000"/>
                </a:lnSpc>
                <a:spcBef>
                  <a:spcPts val="600"/>
                </a:spcBef>
                <a:spcAft>
                  <a:spcPts val="12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반복하며 들어주기</a:t>
              </a:r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78385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4493249" y="3195294"/>
            <a:ext cx="4382578" cy="3061736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말을 자신이 이해한 </a:t>
            </a:r>
          </a:p>
          <a:p>
            <a:pPr latinLnBrk="0">
              <a:lnSpc>
                <a:spcPct val="110000"/>
              </a:lnSpc>
            </a:pP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내용으로 바꾸어 </a:t>
            </a:r>
          </a:p>
          <a:p>
            <a:pPr latinLnBrk="0">
              <a:lnSpc>
                <a:spcPct val="110000"/>
              </a:lnSpc>
            </a:pP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그대로 반복하여 말해주기</a:t>
            </a:r>
            <a:endParaRPr lang="en-US" altLang="ko-KR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>
              <a:lnSpc>
                <a:spcPct val="110000"/>
              </a:lnSpc>
            </a:pP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주</a:t>
            </a: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의 </a:t>
            </a:r>
            <a:r>
              <a: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: ‘</a:t>
            </a: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판</a:t>
            </a: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단하지 않기’</a:t>
            </a:r>
          </a:p>
          <a:p>
            <a:pPr latinLnBrk="0">
              <a:lnSpc>
                <a:spcPct val="110000"/>
              </a:lnSpc>
            </a:pP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친구가 말한 의도를 </a:t>
            </a:r>
          </a:p>
          <a:p>
            <a:pPr latinLnBrk="0">
              <a:lnSpc>
                <a:spcPct val="110000"/>
              </a:lnSpc>
            </a:pP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왜곡하지 않아야 함</a:t>
            </a:r>
            <a:r>
              <a: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839570" y="3254121"/>
            <a:ext cx="3465730" cy="2735690"/>
            <a:chOff x="792075" y="2382553"/>
            <a:chExt cx="2865102" cy="2261582"/>
          </a:xfrm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4" name="Rectangle 304"/>
            <p:cNvSpPr>
              <a:spLocks noChangeArrowheads="1"/>
            </p:cNvSpPr>
            <p:nvPr/>
          </p:nvSpPr>
          <p:spPr bwMode="auto">
            <a:xfrm>
              <a:off x="1242932" y="2839081"/>
              <a:ext cx="2132199" cy="1348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넘어졌는데 </a:t>
              </a:r>
            </a:p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친구가 일으켜 </a:t>
              </a:r>
            </a:p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주어 고마운 </a:t>
              </a:r>
            </a:p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마음이 들었구나</a:t>
              </a:r>
              <a:r>
                <a:rPr lang="en-US" altLang="ko-KR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0684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69837"/>
              <a:ext cx="12452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도입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또래 상담 방법 알아보기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63378" y="1442403"/>
            <a:ext cx="101818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이야기 잘 들어주는 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4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가지 방법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586328" y="1296825"/>
            <a:ext cx="462280" cy="43148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668239" y="1296825"/>
            <a:ext cx="462280" cy="431481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924896" y="2452934"/>
            <a:ext cx="3258484" cy="560153"/>
            <a:chOff x="924896" y="2673914"/>
            <a:chExt cx="3258484" cy="560153"/>
          </a:xfrm>
        </p:grpSpPr>
        <p:sp>
          <p:nvSpPr>
            <p:cNvPr id="47" name="직사각형 46"/>
            <p:cNvSpPr/>
            <p:nvPr/>
          </p:nvSpPr>
          <p:spPr>
            <a:xfrm>
              <a:off x="1268046" y="2673914"/>
              <a:ext cx="2915334" cy="56015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40000"/>
                </a:lnSpc>
                <a:spcBef>
                  <a:spcPts val="600"/>
                </a:spcBef>
                <a:spcAft>
                  <a:spcPts val="12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질문하며 들어주기</a:t>
              </a:r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78385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4493249" y="3195294"/>
            <a:ext cx="4382578" cy="323165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친구가 말한 의도나 느낌을 </a:t>
            </a: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제대로 이해하지 못했을 경우</a:t>
            </a: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이해할 때까지</a:t>
            </a:r>
            <a:endParaRPr lang="en-US" altLang="ko-KR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endParaRPr lang="ko-KR" altLang="en-US" sz="1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“네가 말한 것은</a:t>
            </a: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~</a:t>
            </a: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라는 뜻이야</a:t>
            </a:r>
            <a:r>
              <a: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?” </a:t>
            </a:r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처럼</a:t>
            </a:r>
          </a:p>
          <a:p>
            <a:pPr latinLnBrk="0"/>
            <a:endParaRPr lang="ko-KR" altLang="en-US" sz="1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질문을 통해 보다 분명하게</a:t>
            </a: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이야기를 이해하기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839570" y="3254121"/>
            <a:ext cx="3465730" cy="2735690"/>
            <a:chOff x="792075" y="2382553"/>
            <a:chExt cx="2865102" cy="2261582"/>
          </a:xfrm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4" name="Rectangle 304"/>
            <p:cNvSpPr>
              <a:spLocks noChangeArrowheads="1"/>
            </p:cNvSpPr>
            <p:nvPr/>
          </p:nvSpPr>
          <p:spPr bwMode="auto">
            <a:xfrm>
              <a:off x="1242932" y="2680059"/>
              <a:ext cx="2132199" cy="1666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네가 말한 뜻은 </a:t>
              </a:r>
            </a:p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친구에게 미안했는데 부끄러워서 </a:t>
              </a:r>
            </a:p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망설였다는 거야</a:t>
              </a:r>
              <a:r>
                <a:rPr lang="en-US" altLang="ko-KR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0384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69837"/>
              <a:ext cx="12452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도입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또래 상담 방법 알아보기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63378" y="1442403"/>
            <a:ext cx="101818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이야기 잘 들어주는 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4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가지 방법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586328" y="1296825"/>
            <a:ext cx="462280" cy="43148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668239" y="1296825"/>
            <a:ext cx="462280" cy="431481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924896" y="2452934"/>
            <a:ext cx="3258484" cy="560153"/>
            <a:chOff x="924896" y="2673914"/>
            <a:chExt cx="3258484" cy="560153"/>
          </a:xfrm>
        </p:grpSpPr>
        <p:sp>
          <p:nvSpPr>
            <p:cNvPr id="47" name="직사각형 46"/>
            <p:cNvSpPr/>
            <p:nvPr/>
          </p:nvSpPr>
          <p:spPr>
            <a:xfrm>
              <a:off x="1268046" y="2673914"/>
              <a:ext cx="2915334" cy="56015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40000"/>
                </a:lnSpc>
                <a:spcBef>
                  <a:spcPts val="600"/>
                </a:spcBef>
                <a:spcAft>
                  <a:spcPts val="12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격려하며 들어주기</a:t>
              </a:r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78385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4493249" y="3195294"/>
            <a:ext cx="4382578" cy="323165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마음을 공감하며 </a:t>
            </a: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긍정적으로 이야기 해주기</a:t>
            </a:r>
          </a:p>
          <a:p>
            <a:pPr latinLnBrk="0"/>
            <a:endParaRPr lang="ko-KR" altLang="en-US" sz="1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비판하거나 비난하지 말고</a:t>
            </a: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친구를 격려해주기</a:t>
            </a:r>
          </a:p>
          <a:p>
            <a:pPr latinLnBrk="0"/>
            <a:endParaRPr lang="ko-KR" altLang="en-US" sz="1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조언보다는 앞으로 </a:t>
            </a: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잘 될 것 이라는 </a:t>
            </a:r>
          </a:p>
          <a:p>
            <a:pPr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희망의 메시지 전하기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839570" y="3254121"/>
            <a:ext cx="3465730" cy="2735690"/>
            <a:chOff x="792075" y="2382553"/>
            <a:chExt cx="2865102" cy="2261582"/>
          </a:xfrm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EE600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4" name="Rectangle 304"/>
            <p:cNvSpPr>
              <a:spLocks noChangeArrowheads="1"/>
            </p:cNvSpPr>
            <p:nvPr/>
          </p:nvSpPr>
          <p:spPr bwMode="auto">
            <a:xfrm>
              <a:off x="1074276" y="2839082"/>
              <a:ext cx="2469512" cy="1348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너 정말 대단하다</a:t>
              </a:r>
              <a:r>
                <a:rPr lang="en-US" altLang="ko-KR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pPr algn="ctr" latinLnBrk="0">
                <a:defRPr/>
              </a:pP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나라면 용기가</a:t>
              </a:r>
              <a:br>
                <a:rPr lang="en-US" altLang="ko-KR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없어서 그렇게 말 못했을 거야</a:t>
              </a:r>
              <a:r>
                <a:rPr lang="en-US" altLang="ko-KR" sz="25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453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69837"/>
              <a:ext cx="12452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도입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또래 상담 방법 알아보기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63378" y="1442403"/>
            <a:ext cx="101818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이야기 잘 들어주는 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4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가지 방법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586328" y="1296825"/>
            <a:ext cx="462280" cy="43148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668239" y="1296825"/>
            <a:ext cx="462280" cy="431481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924896" y="2359318"/>
            <a:ext cx="4264324" cy="2025936"/>
            <a:chOff x="924896" y="2359318"/>
            <a:chExt cx="4264324" cy="2025936"/>
          </a:xfrm>
        </p:grpSpPr>
        <p:grpSp>
          <p:nvGrpSpPr>
            <p:cNvPr id="4" name="그룹 3"/>
            <p:cNvGrpSpPr/>
            <p:nvPr/>
          </p:nvGrpSpPr>
          <p:grpSpPr>
            <a:xfrm>
              <a:off x="924896" y="2562875"/>
              <a:ext cx="3258484" cy="804578"/>
              <a:chOff x="924896" y="2783855"/>
              <a:chExt cx="3258484" cy="804578"/>
            </a:xfrm>
          </p:grpSpPr>
          <p:sp>
            <p:nvSpPr>
              <p:cNvPr id="47" name="직사각형 46"/>
              <p:cNvSpPr/>
              <p:nvPr/>
            </p:nvSpPr>
            <p:spPr>
              <a:xfrm>
                <a:off x="1268046" y="2788214"/>
                <a:ext cx="2915334" cy="800219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집중해서</a:t>
                </a:r>
                <a:br>
                  <a:rPr lang="en-US" altLang="ko-KR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</a:b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들어주기</a:t>
                </a:r>
              </a:p>
            </p:txBody>
          </p:sp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6D4933ED-C16E-6C60-D14E-10C9A8643C14}"/>
                  </a:ext>
                </a:extLst>
              </p:cNvPr>
              <p:cNvSpPr/>
              <p:nvPr/>
            </p:nvSpPr>
            <p:spPr>
              <a:xfrm>
                <a:off x="924896" y="2783855"/>
                <a:ext cx="393950" cy="39394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-159588" algn="ctr" defTabSz="1335298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6B5"/>
                  </a:buClr>
                  <a:buSzPct val="100000"/>
                  <a:buFontTx/>
                  <a:buNone/>
                  <a:tabLst>
                    <a:tab pos="457633" algn="l"/>
                    <a:tab pos="915266" algn="l"/>
                    <a:tab pos="1375742" algn="l"/>
                    <a:tab pos="1833374" algn="l"/>
                    <a:tab pos="2291007" algn="l"/>
                    <a:tab pos="2750063" algn="l"/>
                    <a:tab pos="3207695" algn="l"/>
                    <a:tab pos="3666747" algn="l"/>
                    <a:tab pos="4125803" algn="l"/>
                    <a:tab pos="4583436" algn="l"/>
                    <a:tab pos="5042490" algn="l"/>
                    <a:tab pos="5959179" algn="l"/>
                    <a:tab pos="6418232" algn="l"/>
                    <a:tab pos="6875865" algn="l"/>
                    <a:tab pos="7333498" algn="l"/>
                    <a:tab pos="7792554" algn="l"/>
                    <a:tab pos="8251607" algn="l"/>
                    <a:tab pos="8709240" algn="l"/>
                    <a:tab pos="9168296" algn="l"/>
                    <a:tab pos="9625928" algn="l"/>
                    <a:tab pos="10084981" algn="l"/>
                    <a:tab pos="10544036" algn="l"/>
                    <a:tab pos="11001669" algn="l"/>
                    <a:tab pos="11460722" algn="l"/>
                    <a:tab pos="11918356" algn="l"/>
                    <a:tab pos="12375989" algn="l"/>
                    <a:tab pos="12836465" algn="l"/>
                    <a:tab pos="13294098" algn="l"/>
                    <a:tab pos="13751731" algn="l"/>
                    <a:tab pos="14210786" algn="l"/>
                    <a:tab pos="14668419" algn="l"/>
                  </a:tabLst>
                  <a:defRPr/>
                </a:pPr>
                <a:r>
                  <a:rPr kumimoji="1" lang="en-US" altLang="ko-KR" sz="2400" b="1" i="0" u="none" strike="noStrike" kern="1200" cap="none" spc="-150" normalizeH="0" noProof="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</a:t>
                </a:r>
                <a:endParaRPr kumimoji="1" lang="ko-KR" altLang="en-US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2622650" y="2359318"/>
              <a:ext cx="2566570" cy="2025936"/>
              <a:chOff x="792075" y="2382553"/>
              <a:chExt cx="2865102" cy="2261582"/>
            </a:xfrm>
          </p:grpSpPr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792075" y="2382553"/>
                <a:ext cx="2865102" cy="2261582"/>
              </a:xfrm>
              <a:custGeom>
                <a:avLst/>
                <a:gdLst>
                  <a:gd name="T0" fmla="*/ 412 w 569"/>
                  <a:gd name="T1" fmla="*/ 116 h 449"/>
                  <a:gd name="T2" fmla="*/ 348 w 569"/>
                  <a:gd name="T3" fmla="*/ 20 h 449"/>
                  <a:gd name="T4" fmla="*/ 238 w 569"/>
                  <a:gd name="T5" fmla="*/ 60 h 449"/>
                  <a:gd name="T6" fmla="*/ 238 w 569"/>
                  <a:gd name="T7" fmla="*/ 61 h 449"/>
                  <a:gd name="T8" fmla="*/ 146 w 569"/>
                  <a:gd name="T9" fmla="*/ 32 h 449"/>
                  <a:gd name="T10" fmla="*/ 111 w 569"/>
                  <a:gd name="T11" fmla="*/ 168 h 449"/>
                  <a:gd name="T12" fmla="*/ 12 w 569"/>
                  <a:gd name="T13" fmla="*/ 284 h 449"/>
                  <a:gd name="T14" fmla="*/ 152 w 569"/>
                  <a:gd name="T15" fmla="*/ 364 h 449"/>
                  <a:gd name="T16" fmla="*/ 191 w 569"/>
                  <a:gd name="T17" fmla="*/ 414 h 449"/>
                  <a:gd name="T18" fmla="*/ 240 w 569"/>
                  <a:gd name="T19" fmla="*/ 370 h 449"/>
                  <a:gd name="T20" fmla="*/ 244 w 569"/>
                  <a:gd name="T21" fmla="*/ 370 h 449"/>
                  <a:gd name="T22" fmla="*/ 353 w 569"/>
                  <a:gd name="T23" fmla="*/ 441 h 449"/>
                  <a:gd name="T24" fmla="*/ 442 w 569"/>
                  <a:gd name="T25" fmla="*/ 341 h 449"/>
                  <a:gd name="T26" fmla="*/ 498 w 569"/>
                  <a:gd name="T27" fmla="*/ 342 h 449"/>
                  <a:gd name="T28" fmla="*/ 496 w 569"/>
                  <a:gd name="T29" fmla="*/ 283 h 449"/>
                  <a:gd name="T30" fmla="*/ 562 w 569"/>
                  <a:gd name="T31" fmla="*/ 176 h 449"/>
                  <a:gd name="T32" fmla="*/ 412 w 569"/>
                  <a:gd name="T33" fmla="*/ 116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9" h="449">
                    <a:moveTo>
                      <a:pt x="412" y="116"/>
                    </a:moveTo>
                    <a:cubicBezTo>
                      <a:pt x="414" y="98"/>
                      <a:pt x="419" y="37"/>
                      <a:pt x="348" y="20"/>
                    </a:cubicBezTo>
                    <a:cubicBezTo>
                      <a:pt x="266" y="0"/>
                      <a:pt x="237" y="58"/>
                      <a:pt x="238" y="60"/>
                    </a:cubicBezTo>
                    <a:cubicBezTo>
                      <a:pt x="238" y="61"/>
                      <a:pt x="238" y="61"/>
                      <a:pt x="238" y="61"/>
                    </a:cubicBezTo>
                    <a:cubicBezTo>
                      <a:pt x="235" y="59"/>
                      <a:pt x="216" y="12"/>
                      <a:pt x="146" y="32"/>
                    </a:cubicBezTo>
                    <a:cubicBezTo>
                      <a:pt x="96" y="47"/>
                      <a:pt x="68" y="116"/>
                      <a:pt x="111" y="168"/>
                    </a:cubicBezTo>
                    <a:cubicBezTo>
                      <a:pt x="74" y="160"/>
                      <a:pt x="0" y="201"/>
                      <a:pt x="12" y="284"/>
                    </a:cubicBezTo>
                    <a:cubicBezTo>
                      <a:pt x="26" y="382"/>
                      <a:pt x="122" y="381"/>
                      <a:pt x="152" y="364"/>
                    </a:cubicBezTo>
                    <a:cubicBezTo>
                      <a:pt x="148" y="379"/>
                      <a:pt x="156" y="413"/>
                      <a:pt x="191" y="414"/>
                    </a:cubicBezTo>
                    <a:cubicBezTo>
                      <a:pt x="228" y="415"/>
                      <a:pt x="239" y="389"/>
                      <a:pt x="240" y="370"/>
                    </a:cubicBezTo>
                    <a:cubicBezTo>
                      <a:pt x="244" y="370"/>
                      <a:pt x="244" y="370"/>
                      <a:pt x="244" y="370"/>
                    </a:cubicBezTo>
                    <a:cubicBezTo>
                      <a:pt x="250" y="416"/>
                      <a:pt x="294" y="449"/>
                      <a:pt x="353" y="441"/>
                    </a:cubicBezTo>
                    <a:cubicBezTo>
                      <a:pt x="427" y="431"/>
                      <a:pt x="450" y="379"/>
                      <a:pt x="442" y="341"/>
                    </a:cubicBezTo>
                    <a:cubicBezTo>
                      <a:pt x="452" y="351"/>
                      <a:pt x="479" y="358"/>
                      <a:pt x="498" y="342"/>
                    </a:cubicBezTo>
                    <a:cubicBezTo>
                      <a:pt x="515" y="328"/>
                      <a:pt x="512" y="296"/>
                      <a:pt x="496" y="283"/>
                    </a:cubicBezTo>
                    <a:cubicBezTo>
                      <a:pt x="543" y="273"/>
                      <a:pt x="569" y="225"/>
                      <a:pt x="562" y="176"/>
                    </a:cubicBezTo>
                    <a:cubicBezTo>
                      <a:pt x="545" y="70"/>
                      <a:pt x="436" y="84"/>
                      <a:pt x="412" y="116"/>
                    </a:cubicBezTo>
                    <a:close/>
                  </a:path>
                </a:pathLst>
              </a:custGeom>
              <a:solidFill>
                <a:srgbClr val="0269B3"/>
              </a:solidFill>
              <a:ln w="412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0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39" name="Rectangle 304"/>
              <p:cNvSpPr>
                <a:spLocks noChangeArrowheads="1"/>
              </p:cNvSpPr>
              <p:nvPr/>
            </p:nvSpPr>
            <p:spPr bwMode="auto">
              <a:xfrm>
                <a:off x="1242933" y="3118229"/>
                <a:ext cx="2132200" cy="790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 anchor="ctr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끼어들지 않고 </a:t>
                </a:r>
              </a:p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말 끊지 않기</a:t>
                </a: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924896" y="4523398"/>
            <a:ext cx="4264324" cy="2025936"/>
            <a:chOff x="924896" y="4523398"/>
            <a:chExt cx="4264324" cy="2025936"/>
          </a:xfrm>
        </p:grpSpPr>
        <p:grpSp>
          <p:nvGrpSpPr>
            <p:cNvPr id="65" name="그룹 64"/>
            <p:cNvGrpSpPr/>
            <p:nvPr/>
          </p:nvGrpSpPr>
          <p:grpSpPr>
            <a:xfrm>
              <a:off x="924896" y="4726955"/>
              <a:ext cx="3258484" cy="804578"/>
              <a:chOff x="924896" y="2783855"/>
              <a:chExt cx="3258484" cy="80457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268046" y="2788214"/>
                <a:ext cx="2915334" cy="800219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반복하며</a:t>
                </a:r>
                <a:br>
                  <a:rPr lang="en-US" altLang="ko-KR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</a:b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들어주기</a:t>
                </a:r>
              </a:p>
            </p:txBody>
          </p:sp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6D4933ED-C16E-6C60-D14E-10C9A8643C14}"/>
                  </a:ext>
                </a:extLst>
              </p:cNvPr>
              <p:cNvSpPr/>
              <p:nvPr/>
            </p:nvSpPr>
            <p:spPr>
              <a:xfrm>
                <a:off x="924896" y="2783855"/>
                <a:ext cx="393950" cy="39394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-159588" algn="ctr" defTabSz="1335298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6B5"/>
                  </a:buClr>
                  <a:buSzPct val="100000"/>
                  <a:buFontTx/>
                  <a:buNone/>
                  <a:tabLst>
                    <a:tab pos="457633" algn="l"/>
                    <a:tab pos="915266" algn="l"/>
                    <a:tab pos="1375742" algn="l"/>
                    <a:tab pos="1833374" algn="l"/>
                    <a:tab pos="2291007" algn="l"/>
                    <a:tab pos="2750063" algn="l"/>
                    <a:tab pos="3207695" algn="l"/>
                    <a:tab pos="3666747" algn="l"/>
                    <a:tab pos="4125803" algn="l"/>
                    <a:tab pos="4583436" algn="l"/>
                    <a:tab pos="5042490" algn="l"/>
                    <a:tab pos="5959179" algn="l"/>
                    <a:tab pos="6418232" algn="l"/>
                    <a:tab pos="6875865" algn="l"/>
                    <a:tab pos="7333498" algn="l"/>
                    <a:tab pos="7792554" algn="l"/>
                    <a:tab pos="8251607" algn="l"/>
                    <a:tab pos="8709240" algn="l"/>
                    <a:tab pos="9168296" algn="l"/>
                    <a:tab pos="9625928" algn="l"/>
                    <a:tab pos="10084981" algn="l"/>
                    <a:tab pos="10544036" algn="l"/>
                    <a:tab pos="11001669" algn="l"/>
                    <a:tab pos="11460722" algn="l"/>
                    <a:tab pos="11918356" algn="l"/>
                    <a:tab pos="12375989" algn="l"/>
                    <a:tab pos="12836465" algn="l"/>
                    <a:tab pos="13294098" algn="l"/>
                    <a:tab pos="13751731" algn="l"/>
                    <a:tab pos="14210786" algn="l"/>
                    <a:tab pos="14668419" algn="l"/>
                  </a:tabLst>
                  <a:defRPr/>
                </a:pPr>
                <a:r>
                  <a:rPr kumimoji="1" lang="en-US" altLang="ko-KR" sz="2400" b="1" i="0" u="none" strike="noStrike" kern="1200" cap="none" spc="-150" normalizeH="0" noProof="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kumimoji="1" lang="ko-KR" altLang="en-US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8" name="그룹 67"/>
            <p:cNvGrpSpPr/>
            <p:nvPr/>
          </p:nvGrpSpPr>
          <p:grpSpPr>
            <a:xfrm>
              <a:off x="2622650" y="4523398"/>
              <a:ext cx="2566570" cy="2025936"/>
              <a:chOff x="792075" y="2382553"/>
              <a:chExt cx="2865102" cy="2261582"/>
            </a:xfrm>
          </p:grpSpPr>
          <p:sp>
            <p:nvSpPr>
              <p:cNvPr id="70" name="Freeform 5"/>
              <p:cNvSpPr>
                <a:spLocks/>
              </p:cNvSpPr>
              <p:nvPr/>
            </p:nvSpPr>
            <p:spPr bwMode="auto">
              <a:xfrm>
                <a:off x="792075" y="2382553"/>
                <a:ext cx="2865102" cy="2261582"/>
              </a:xfrm>
              <a:custGeom>
                <a:avLst/>
                <a:gdLst>
                  <a:gd name="T0" fmla="*/ 412 w 569"/>
                  <a:gd name="T1" fmla="*/ 116 h 449"/>
                  <a:gd name="T2" fmla="*/ 348 w 569"/>
                  <a:gd name="T3" fmla="*/ 20 h 449"/>
                  <a:gd name="T4" fmla="*/ 238 w 569"/>
                  <a:gd name="T5" fmla="*/ 60 h 449"/>
                  <a:gd name="T6" fmla="*/ 238 w 569"/>
                  <a:gd name="T7" fmla="*/ 61 h 449"/>
                  <a:gd name="T8" fmla="*/ 146 w 569"/>
                  <a:gd name="T9" fmla="*/ 32 h 449"/>
                  <a:gd name="T10" fmla="*/ 111 w 569"/>
                  <a:gd name="T11" fmla="*/ 168 h 449"/>
                  <a:gd name="T12" fmla="*/ 12 w 569"/>
                  <a:gd name="T13" fmla="*/ 284 h 449"/>
                  <a:gd name="T14" fmla="*/ 152 w 569"/>
                  <a:gd name="T15" fmla="*/ 364 h 449"/>
                  <a:gd name="T16" fmla="*/ 191 w 569"/>
                  <a:gd name="T17" fmla="*/ 414 h 449"/>
                  <a:gd name="T18" fmla="*/ 240 w 569"/>
                  <a:gd name="T19" fmla="*/ 370 h 449"/>
                  <a:gd name="T20" fmla="*/ 244 w 569"/>
                  <a:gd name="T21" fmla="*/ 370 h 449"/>
                  <a:gd name="T22" fmla="*/ 353 w 569"/>
                  <a:gd name="T23" fmla="*/ 441 h 449"/>
                  <a:gd name="T24" fmla="*/ 442 w 569"/>
                  <a:gd name="T25" fmla="*/ 341 h 449"/>
                  <a:gd name="T26" fmla="*/ 498 w 569"/>
                  <a:gd name="T27" fmla="*/ 342 h 449"/>
                  <a:gd name="T28" fmla="*/ 496 w 569"/>
                  <a:gd name="T29" fmla="*/ 283 h 449"/>
                  <a:gd name="T30" fmla="*/ 562 w 569"/>
                  <a:gd name="T31" fmla="*/ 176 h 449"/>
                  <a:gd name="T32" fmla="*/ 412 w 569"/>
                  <a:gd name="T33" fmla="*/ 116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9" h="449">
                    <a:moveTo>
                      <a:pt x="412" y="116"/>
                    </a:moveTo>
                    <a:cubicBezTo>
                      <a:pt x="414" y="98"/>
                      <a:pt x="419" y="37"/>
                      <a:pt x="348" y="20"/>
                    </a:cubicBezTo>
                    <a:cubicBezTo>
                      <a:pt x="266" y="0"/>
                      <a:pt x="237" y="58"/>
                      <a:pt x="238" y="60"/>
                    </a:cubicBezTo>
                    <a:cubicBezTo>
                      <a:pt x="238" y="61"/>
                      <a:pt x="238" y="61"/>
                      <a:pt x="238" y="61"/>
                    </a:cubicBezTo>
                    <a:cubicBezTo>
                      <a:pt x="235" y="59"/>
                      <a:pt x="216" y="12"/>
                      <a:pt x="146" y="32"/>
                    </a:cubicBezTo>
                    <a:cubicBezTo>
                      <a:pt x="96" y="47"/>
                      <a:pt x="68" y="116"/>
                      <a:pt x="111" y="168"/>
                    </a:cubicBezTo>
                    <a:cubicBezTo>
                      <a:pt x="74" y="160"/>
                      <a:pt x="0" y="201"/>
                      <a:pt x="12" y="284"/>
                    </a:cubicBezTo>
                    <a:cubicBezTo>
                      <a:pt x="26" y="382"/>
                      <a:pt x="122" y="381"/>
                      <a:pt x="152" y="364"/>
                    </a:cubicBezTo>
                    <a:cubicBezTo>
                      <a:pt x="148" y="379"/>
                      <a:pt x="156" y="413"/>
                      <a:pt x="191" y="414"/>
                    </a:cubicBezTo>
                    <a:cubicBezTo>
                      <a:pt x="228" y="415"/>
                      <a:pt x="239" y="389"/>
                      <a:pt x="240" y="370"/>
                    </a:cubicBezTo>
                    <a:cubicBezTo>
                      <a:pt x="244" y="370"/>
                      <a:pt x="244" y="370"/>
                      <a:pt x="244" y="370"/>
                    </a:cubicBezTo>
                    <a:cubicBezTo>
                      <a:pt x="250" y="416"/>
                      <a:pt x="294" y="449"/>
                      <a:pt x="353" y="441"/>
                    </a:cubicBezTo>
                    <a:cubicBezTo>
                      <a:pt x="427" y="431"/>
                      <a:pt x="450" y="379"/>
                      <a:pt x="442" y="341"/>
                    </a:cubicBezTo>
                    <a:cubicBezTo>
                      <a:pt x="452" y="351"/>
                      <a:pt x="479" y="358"/>
                      <a:pt x="498" y="342"/>
                    </a:cubicBezTo>
                    <a:cubicBezTo>
                      <a:pt x="515" y="328"/>
                      <a:pt x="512" y="296"/>
                      <a:pt x="496" y="283"/>
                    </a:cubicBezTo>
                    <a:cubicBezTo>
                      <a:pt x="543" y="273"/>
                      <a:pt x="569" y="225"/>
                      <a:pt x="562" y="176"/>
                    </a:cubicBezTo>
                    <a:cubicBezTo>
                      <a:pt x="545" y="70"/>
                      <a:pt x="436" y="84"/>
                      <a:pt x="412" y="116"/>
                    </a:cubicBezTo>
                    <a:close/>
                  </a:path>
                </a:pathLst>
              </a:custGeom>
              <a:solidFill>
                <a:srgbClr val="5CAA09"/>
              </a:solidFill>
              <a:ln w="412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6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1" name="Rectangle 304"/>
              <p:cNvSpPr>
                <a:spLocks noChangeArrowheads="1"/>
              </p:cNvSpPr>
              <p:nvPr/>
            </p:nvSpPr>
            <p:spPr bwMode="auto">
              <a:xfrm>
                <a:off x="1242933" y="2774653"/>
                <a:ext cx="2132200" cy="1477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 anchor="ctr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넘어졌는데 </a:t>
                </a:r>
              </a:p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친구가 일으켜 주어 고마운 </a:t>
                </a:r>
              </a:p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마음이 들었구나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!</a:t>
                </a:r>
              </a:p>
            </p:txBody>
          </p:sp>
        </p:grpSp>
      </p:grpSp>
      <p:grpSp>
        <p:nvGrpSpPr>
          <p:cNvPr id="78" name="그룹 77"/>
          <p:cNvGrpSpPr/>
          <p:nvPr/>
        </p:nvGrpSpPr>
        <p:grpSpPr>
          <a:xfrm>
            <a:off x="5352116" y="2359318"/>
            <a:ext cx="4264324" cy="2025936"/>
            <a:chOff x="924896" y="2359318"/>
            <a:chExt cx="4264324" cy="2025936"/>
          </a:xfrm>
        </p:grpSpPr>
        <p:grpSp>
          <p:nvGrpSpPr>
            <p:cNvPr id="79" name="그룹 78"/>
            <p:cNvGrpSpPr/>
            <p:nvPr/>
          </p:nvGrpSpPr>
          <p:grpSpPr>
            <a:xfrm>
              <a:off x="924896" y="2562875"/>
              <a:ext cx="3258484" cy="804578"/>
              <a:chOff x="924896" y="2783855"/>
              <a:chExt cx="3258484" cy="804578"/>
            </a:xfrm>
          </p:grpSpPr>
          <p:sp>
            <p:nvSpPr>
              <p:cNvPr id="83" name="직사각형 82"/>
              <p:cNvSpPr/>
              <p:nvPr/>
            </p:nvSpPr>
            <p:spPr>
              <a:xfrm>
                <a:off x="1268046" y="2788214"/>
                <a:ext cx="2915334" cy="800219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질문하며</a:t>
                </a:r>
                <a:br>
                  <a:rPr lang="en-US" altLang="ko-KR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</a:b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들어주기</a:t>
                </a:r>
              </a:p>
            </p:txBody>
          </p:sp>
          <p:sp>
            <p:nvSpPr>
              <p:cNvPr id="84" name="타원 83">
                <a:extLst>
                  <a:ext uri="{FF2B5EF4-FFF2-40B4-BE49-F238E27FC236}">
                    <a16:creationId xmlns:a16="http://schemas.microsoft.com/office/drawing/2014/main" id="{6D4933ED-C16E-6C60-D14E-10C9A8643C14}"/>
                  </a:ext>
                </a:extLst>
              </p:cNvPr>
              <p:cNvSpPr/>
              <p:nvPr/>
            </p:nvSpPr>
            <p:spPr>
              <a:xfrm>
                <a:off x="924896" y="2783855"/>
                <a:ext cx="393950" cy="39394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-159588" algn="ctr" defTabSz="1335298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6B5"/>
                  </a:buClr>
                  <a:buSzPct val="100000"/>
                  <a:buFontTx/>
                  <a:buNone/>
                  <a:tabLst>
                    <a:tab pos="457633" algn="l"/>
                    <a:tab pos="915266" algn="l"/>
                    <a:tab pos="1375742" algn="l"/>
                    <a:tab pos="1833374" algn="l"/>
                    <a:tab pos="2291007" algn="l"/>
                    <a:tab pos="2750063" algn="l"/>
                    <a:tab pos="3207695" algn="l"/>
                    <a:tab pos="3666747" algn="l"/>
                    <a:tab pos="4125803" algn="l"/>
                    <a:tab pos="4583436" algn="l"/>
                    <a:tab pos="5042490" algn="l"/>
                    <a:tab pos="5959179" algn="l"/>
                    <a:tab pos="6418232" algn="l"/>
                    <a:tab pos="6875865" algn="l"/>
                    <a:tab pos="7333498" algn="l"/>
                    <a:tab pos="7792554" algn="l"/>
                    <a:tab pos="8251607" algn="l"/>
                    <a:tab pos="8709240" algn="l"/>
                    <a:tab pos="9168296" algn="l"/>
                    <a:tab pos="9625928" algn="l"/>
                    <a:tab pos="10084981" algn="l"/>
                    <a:tab pos="10544036" algn="l"/>
                    <a:tab pos="11001669" algn="l"/>
                    <a:tab pos="11460722" algn="l"/>
                    <a:tab pos="11918356" algn="l"/>
                    <a:tab pos="12375989" algn="l"/>
                    <a:tab pos="12836465" algn="l"/>
                    <a:tab pos="13294098" algn="l"/>
                    <a:tab pos="13751731" algn="l"/>
                    <a:tab pos="14210786" algn="l"/>
                    <a:tab pos="14668419" algn="l"/>
                  </a:tabLst>
                  <a:defRPr/>
                </a:pPr>
                <a:r>
                  <a:rPr kumimoji="1" lang="en-US" altLang="ko-KR" sz="2400" b="1" i="0" u="none" strike="noStrike" kern="1200" cap="none" spc="-150" normalizeH="0" noProof="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endParaRPr kumimoji="1" lang="ko-KR" altLang="en-US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0" name="그룹 79"/>
            <p:cNvGrpSpPr/>
            <p:nvPr/>
          </p:nvGrpSpPr>
          <p:grpSpPr>
            <a:xfrm>
              <a:off x="2622650" y="2359318"/>
              <a:ext cx="2566570" cy="2025936"/>
              <a:chOff x="792075" y="2382553"/>
              <a:chExt cx="2865102" cy="2261582"/>
            </a:xfrm>
          </p:grpSpPr>
          <p:sp>
            <p:nvSpPr>
              <p:cNvPr id="81" name="Freeform 5"/>
              <p:cNvSpPr>
                <a:spLocks/>
              </p:cNvSpPr>
              <p:nvPr/>
            </p:nvSpPr>
            <p:spPr bwMode="auto">
              <a:xfrm>
                <a:off x="792075" y="2382553"/>
                <a:ext cx="2865102" cy="2261582"/>
              </a:xfrm>
              <a:custGeom>
                <a:avLst/>
                <a:gdLst>
                  <a:gd name="T0" fmla="*/ 412 w 569"/>
                  <a:gd name="T1" fmla="*/ 116 h 449"/>
                  <a:gd name="T2" fmla="*/ 348 w 569"/>
                  <a:gd name="T3" fmla="*/ 20 h 449"/>
                  <a:gd name="T4" fmla="*/ 238 w 569"/>
                  <a:gd name="T5" fmla="*/ 60 h 449"/>
                  <a:gd name="T6" fmla="*/ 238 w 569"/>
                  <a:gd name="T7" fmla="*/ 61 h 449"/>
                  <a:gd name="T8" fmla="*/ 146 w 569"/>
                  <a:gd name="T9" fmla="*/ 32 h 449"/>
                  <a:gd name="T10" fmla="*/ 111 w 569"/>
                  <a:gd name="T11" fmla="*/ 168 h 449"/>
                  <a:gd name="T12" fmla="*/ 12 w 569"/>
                  <a:gd name="T13" fmla="*/ 284 h 449"/>
                  <a:gd name="T14" fmla="*/ 152 w 569"/>
                  <a:gd name="T15" fmla="*/ 364 h 449"/>
                  <a:gd name="T16" fmla="*/ 191 w 569"/>
                  <a:gd name="T17" fmla="*/ 414 h 449"/>
                  <a:gd name="T18" fmla="*/ 240 w 569"/>
                  <a:gd name="T19" fmla="*/ 370 h 449"/>
                  <a:gd name="T20" fmla="*/ 244 w 569"/>
                  <a:gd name="T21" fmla="*/ 370 h 449"/>
                  <a:gd name="T22" fmla="*/ 353 w 569"/>
                  <a:gd name="T23" fmla="*/ 441 h 449"/>
                  <a:gd name="T24" fmla="*/ 442 w 569"/>
                  <a:gd name="T25" fmla="*/ 341 h 449"/>
                  <a:gd name="T26" fmla="*/ 498 w 569"/>
                  <a:gd name="T27" fmla="*/ 342 h 449"/>
                  <a:gd name="T28" fmla="*/ 496 w 569"/>
                  <a:gd name="T29" fmla="*/ 283 h 449"/>
                  <a:gd name="T30" fmla="*/ 562 w 569"/>
                  <a:gd name="T31" fmla="*/ 176 h 449"/>
                  <a:gd name="T32" fmla="*/ 412 w 569"/>
                  <a:gd name="T33" fmla="*/ 116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9" h="449">
                    <a:moveTo>
                      <a:pt x="412" y="116"/>
                    </a:moveTo>
                    <a:cubicBezTo>
                      <a:pt x="414" y="98"/>
                      <a:pt x="419" y="37"/>
                      <a:pt x="348" y="20"/>
                    </a:cubicBezTo>
                    <a:cubicBezTo>
                      <a:pt x="266" y="0"/>
                      <a:pt x="237" y="58"/>
                      <a:pt x="238" y="60"/>
                    </a:cubicBezTo>
                    <a:cubicBezTo>
                      <a:pt x="238" y="61"/>
                      <a:pt x="238" y="61"/>
                      <a:pt x="238" y="61"/>
                    </a:cubicBezTo>
                    <a:cubicBezTo>
                      <a:pt x="235" y="59"/>
                      <a:pt x="216" y="12"/>
                      <a:pt x="146" y="32"/>
                    </a:cubicBezTo>
                    <a:cubicBezTo>
                      <a:pt x="96" y="47"/>
                      <a:pt x="68" y="116"/>
                      <a:pt x="111" y="168"/>
                    </a:cubicBezTo>
                    <a:cubicBezTo>
                      <a:pt x="74" y="160"/>
                      <a:pt x="0" y="201"/>
                      <a:pt x="12" y="284"/>
                    </a:cubicBezTo>
                    <a:cubicBezTo>
                      <a:pt x="26" y="382"/>
                      <a:pt x="122" y="381"/>
                      <a:pt x="152" y="364"/>
                    </a:cubicBezTo>
                    <a:cubicBezTo>
                      <a:pt x="148" y="379"/>
                      <a:pt x="156" y="413"/>
                      <a:pt x="191" y="414"/>
                    </a:cubicBezTo>
                    <a:cubicBezTo>
                      <a:pt x="228" y="415"/>
                      <a:pt x="239" y="389"/>
                      <a:pt x="240" y="370"/>
                    </a:cubicBezTo>
                    <a:cubicBezTo>
                      <a:pt x="244" y="370"/>
                      <a:pt x="244" y="370"/>
                      <a:pt x="244" y="370"/>
                    </a:cubicBezTo>
                    <a:cubicBezTo>
                      <a:pt x="250" y="416"/>
                      <a:pt x="294" y="449"/>
                      <a:pt x="353" y="441"/>
                    </a:cubicBezTo>
                    <a:cubicBezTo>
                      <a:pt x="427" y="431"/>
                      <a:pt x="450" y="379"/>
                      <a:pt x="442" y="341"/>
                    </a:cubicBezTo>
                    <a:cubicBezTo>
                      <a:pt x="452" y="351"/>
                      <a:pt x="479" y="358"/>
                      <a:pt x="498" y="342"/>
                    </a:cubicBezTo>
                    <a:cubicBezTo>
                      <a:pt x="515" y="328"/>
                      <a:pt x="512" y="296"/>
                      <a:pt x="496" y="283"/>
                    </a:cubicBezTo>
                    <a:cubicBezTo>
                      <a:pt x="543" y="273"/>
                      <a:pt x="569" y="225"/>
                      <a:pt x="562" y="176"/>
                    </a:cubicBezTo>
                    <a:cubicBezTo>
                      <a:pt x="545" y="70"/>
                      <a:pt x="436" y="84"/>
                      <a:pt x="412" y="116"/>
                    </a:cubicBezTo>
                    <a:close/>
                  </a:path>
                </a:pathLst>
              </a:custGeom>
              <a:solidFill>
                <a:srgbClr val="00B0F0"/>
              </a:solidFill>
              <a:ln w="412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6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2" name="Rectangle 304"/>
              <p:cNvSpPr>
                <a:spLocks noChangeArrowheads="1"/>
              </p:cNvSpPr>
              <p:nvPr/>
            </p:nvSpPr>
            <p:spPr bwMode="auto">
              <a:xfrm>
                <a:off x="1114001" y="2602866"/>
                <a:ext cx="2390063" cy="1820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 anchor="ctr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네가 말한 뜻은 </a:t>
                </a:r>
              </a:p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친구에게 미안했는데 부끄러워서 </a:t>
                </a:r>
              </a:p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망설였다는 거야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?</a:t>
                </a:r>
              </a:p>
            </p:txBody>
          </p:sp>
        </p:grpSp>
      </p:grpSp>
      <p:grpSp>
        <p:nvGrpSpPr>
          <p:cNvPr id="85" name="그룹 84"/>
          <p:cNvGrpSpPr/>
          <p:nvPr/>
        </p:nvGrpSpPr>
        <p:grpSpPr>
          <a:xfrm>
            <a:off x="5352116" y="4523398"/>
            <a:ext cx="4264324" cy="2025936"/>
            <a:chOff x="924896" y="4523398"/>
            <a:chExt cx="4264324" cy="2025936"/>
          </a:xfrm>
        </p:grpSpPr>
        <p:grpSp>
          <p:nvGrpSpPr>
            <p:cNvPr id="86" name="그룹 85"/>
            <p:cNvGrpSpPr/>
            <p:nvPr/>
          </p:nvGrpSpPr>
          <p:grpSpPr>
            <a:xfrm>
              <a:off x="924896" y="4726955"/>
              <a:ext cx="3258484" cy="804578"/>
              <a:chOff x="924896" y="2783855"/>
              <a:chExt cx="3258484" cy="804578"/>
            </a:xfrm>
          </p:grpSpPr>
          <p:sp>
            <p:nvSpPr>
              <p:cNvPr id="90" name="직사각형 89"/>
              <p:cNvSpPr/>
              <p:nvPr/>
            </p:nvSpPr>
            <p:spPr>
              <a:xfrm>
                <a:off x="1268046" y="2788214"/>
                <a:ext cx="2915334" cy="800219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격려하며</a:t>
                </a:r>
                <a:br>
                  <a:rPr lang="en-US" altLang="ko-KR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</a:b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들어주기</a:t>
                </a:r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6D4933ED-C16E-6C60-D14E-10C9A8643C14}"/>
                  </a:ext>
                </a:extLst>
              </p:cNvPr>
              <p:cNvSpPr/>
              <p:nvPr/>
            </p:nvSpPr>
            <p:spPr>
              <a:xfrm>
                <a:off x="924896" y="2783855"/>
                <a:ext cx="393950" cy="39394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-159588" algn="ctr" defTabSz="1335298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6B5"/>
                  </a:buClr>
                  <a:buSzPct val="100000"/>
                  <a:buFontTx/>
                  <a:buNone/>
                  <a:tabLst>
                    <a:tab pos="457633" algn="l"/>
                    <a:tab pos="915266" algn="l"/>
                    <a:tab pos="1375742" algn="l"/>
                    <a:tab pos="1833374" algn="l"/>
                    <a:tab pos="2291007" algn="l"/>
                    <a:tab pos="2750063" algn="l"/>
                    <a:tab pos="3207695" algn="l"/>
                    <a:tab pos="3666747" algn="l"/>
                    <a:tab pos="4125803" algn="l"/>
                    <a:tab pos="4583436" algn="l"/>
                    <a:tab pos="5042490" algn="l"/>
                    <a:tab pos="5959179" algn="l"/>
                    <a:tab pos="6418232" algn="l"/>
                    <a:tab pos="6875865" algn="l"/>
                    <a:tab pos="7333498" algn="l"/>
                    <a:tab pos="7792554" algn="l"/>
                    <a:tab pos="8251607" algn="l"/>
                    <a:tab pos="8709240" algn="l"/>
                    <a:tab pos="9168296" algn="l"/>
                    <a:tab pos="9625928" algn="l"/>
                    <a:tab pos="10084981" algn="l"/>
                    <a:tab pos="10544036" algn="l"/>
                    <a:tab pos="11001669" algn="l"/>
                    <a:tab pos="11460722" algn="l"/>
                    <a:tab pos="11918356" algn="l"/>
                    <a:tab pos="12375989" algn="l"/>
                    <a:tab pos="12836465" algn="l"/>
                    <a:tab pos="13294098" algn="l"/>
                    <a:tab pos="13751731" algn="l"/>
                    <a:tab pos="14210786" algn="l"/>
                    <a:tab pos="14668419" algn="l"/>
                  </a:tabLst>
                  <a:defRPr/>
                </a:pPr>
                <a:r>
                  <a:rPr kumimoji="1" lang="en-US" altLang="ko-KR" sz="2400" b="1" i="0" u="none" strike="noStrike" kern="1200" cap="none" spc="-150" normalizeH="0" noProof="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4</a:t>
                </a:r>
                <a:endParaRPr kumimoji="1" lang="ko-KR" altLang="en-US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7" name="그룹 86"/>
            <p:cNvGrpSpPr/>
            <p:nvPr/>
          </p:nvGrpSpPr>
          <p:grpSpPr>
            <a:xfrm>
              <a:off x="2622650" y="4523398"/>
              <a:ext cx="2566570" cy="2025936"/>
              <a:chOff x="792075" y="2382553"/>
              <a:chExt cx="2865102" cy="2261582"/>
            </a:xfrm>
          </p:grpSpPr>
          <p:sp>
            <p:nvSpPr>
              <p:cNvPr id="88" name="Freeform 5"/>
              <p:cNvSpPr>
                <a:spLocks/>
              </p:cNvSpPr>
              <p:nvPr/>
            </p:nvSpPr>
            <p:spPr bwMode="auto">
              <a:xfrm>
                <a:off x="792075" y="2382553"/>
                <a:ext cx="2865102" cy="2261582"/>
              </a:xfrm>
              <a:custGeom>
                <a:avLst/>
                <a:gdLst>
                  <a:gd name="T0" fmla="*/ 412 w 569"/>
                  <a:gd name="T1" fmla="*/ 116 h 449"/>
                  <a:gd name="T2" fmla="*/ 348 w 569"/>
                  <a:gd name="T3" fmla="*/ 20 h 449"/>
                  <a:gd name="T4" fmla="*/ 238 w 569"/>
                  <a:gd name="T5" fmla="*/ 60 h 449"/>
                  <a:gd name="T6" fmla="*/ 238 w 569"/>
                  <a:gd name="T7" fmla="*/ 61 h 449"/>
                  <a:gd name="T8" fmla="*/ 146 w 569"/>
                  <a:gd name="T9" fmla="*/ 32 h 449"/>
                  <a:gd name="T10" fmla="*/ 111 w 569"/>
                  <a:gd name="T11" fmla="*/ 168 h 449"/>
                  <a:gd name="T12" fmla="*/ 12 w 569"/>
                  <a:gd name="T13" fmla="*/ 284 h 449"/>
                  <a:gd name="T14" fmla="*/ 152 w 569"/>
                  <a:gd name="T15" fmla="*/ 364 h 449"/>
                  <a:gd name="T16" fmla="*/ 191 w 569"/>
                  <a:gd name="T17" fmla="*/ 414 h 449"/>
                  <a:gd name="T18" fmla="*/ 240 w 569"/>
                  <a:gd name="T19" fmla="*/ 370 h 449"/>
                  <a:gd name="T20" fmla="*/ 244 w 569"/>
                  <a:gd name="T21" fmla="*/ 370 h 449"/>
                  <a:gd name="T22" fmla="*/ 353 w 569"/>
                  <a:gd name="T23" fmla="*/ 441 h 449"/>
                  <a:gd name="T24" fmla="*/ 442 w 569"/>
                  <a:gd name="T25" fmla="*/ 341 h 449"/>
                  <a:gd name="T26" fmla="*/ 498 w 569"/>
                  <a:gd name="T27" fmla="*/ 342 h 449"/>
                  <a:gd name="T28" fmla="*/ 496 w 569"/>
                  <a:gd name="T29" fmla="*/ 283 h 449"/>
                  <a:gd name="T30" fmla="*/ 562 w 569"/>
                  <a:gd name="T31" fmla="*/ 176 h 449"/>
                  <a:gd name="T32" fmla="*/ 412 w 569"/>
                  <a:gd name="T33" fmla="*/ 116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9" h="449">
                    <a:moveTo>
                      <a:pt x="412" y="116"/>
                    </a:moveTo>
                    <a:cubicBezTo>
                      <a:pt x="414" y="98"/>
                      <a:pt x="419" y="37"/>
                      <a:pt x="348" y="20"/>
                    </a:cubicBezTo>
                    <a:cubicBezTo>
                      <a:pt x="266" y="0"/>
                      <a:pt x="237" y="58"/>
                      <a:pt x="238" y="60"/>
                    </a:cubicBezTo>
                    <a:cubicBezTo>
                      <a:pt x="238" y="61"/>
                      <a:pt x="238" y="61"/>
                      <a:pt x="238" y="61"/>
                    </a:cubicBezTo>
                    <a:cubicBezTo>
                      <a:pt x="235" y="59"/>
                      <a:pt x="216" y="12"/>
                      <a:pt x="146" y="32"/>
                    </a:cubicBezTo>
                    <a:cubicBezTo>
                      <a:pt x="96" y="47"/>
                      <a:pt x="68" y="116"/>
                      <a:pt x="111" y="168"/>
                    </a:cubicBezTo>
                    <a:cubicBezTo>
                      <a:pt x="74" y="160"/>
                      <a:pt x="0" y="201"/>
                      <a:pt x="12" y="284"/>
                    </a:cubicBezTo>
                    <a:cubicBezTo>
                      <a:pt x="26" y="382"/>
                      <a:pt x="122" y="381"/>
                      <a:pt x="152" y="364"/>
                    </a:cubicBezTo>
                    <a:cubicBezTo>
                      <a:pt x="148" y="379"/>
                      <a:pt x="156" y="413"/>
                      <a:pt x="191" y="414"/>
                    </a:cubicBezTo>
                    <a:cubicBezTo>
                      <a:pt x="228" y="415"/>
                      <a:pt x="239" y="389"/>
                      <a:pt x="240" y="370"/>
                    </a:cubicBezTo>
                    <a:cubicBezTo>
                      <a:pt x="244" y="370"/>
                      <a:pt x="244" y="370"/>
                      <a:pt x="244" y="370"/>
                    </a:cubicBezTo>
                    <a:cubicBezTo>
                      <a:pt x="250" y="416"/>
                      <a:pt x="294" y="449"/>
                      <a:pt x="353" y="441"/>
                    </a:cubicBezTo>
                    <a:cubicBezTo>
                      <a:pt x="427" y="431"/>
                      <a:pt x="450" y="379"/>
                      <a:pt x="442" y="341"/>
                    </a:cubicBezTo>
                    <a:cubicBezTo>
                      <a:pt x="452" y="351"/>
                      <a:pt x="479" y="358"/>
                      <a:pt x="498" y="342"/>
                    </a:cubicBezTo>
                    <a:cubicBezTo>
                      <a:pt x="515" y="328"/>
                      <a:pt x="512" y="296"/>
                      <a:pt x="496" y="283"/>
                    </a:cubicBezTo>
                    <a:cubicBezTo>
                      <a:pt x="543" y="273"/>
                      <a:pt x="569" y="225"/>
                      <a:pt x="562" y="176"/>
                    </a:cubicBezTo>
                    <a:cubicBezTo>
                      <a:pt x="545" y="70"/>
                      <a:pt x="436" y="84"/>
                      <a:pt x="412" y="116"/>
                    </a:cubicBezTo>
                    <a:close/>
                  </a:path>
                </a:pathLst>
              </a:custGeom>
              <a:solidFill>
                <a:srgbClr val="EE6000"/>
              </a:solidFill>
              <a:ln w="412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6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9" name="Rectangle 304"/>
              <p:cNvSpPr>
                <a:spLocks noChangeArrowheads="1"/>
              </p:cNvSpPr>
              <p:nvPr/>
            </p:nvSpPr>
            <p:spPr bwMode="auto">
              <a:xfrm>
                <a:off x="1242933" y="2774653"/>
                <a:ext cx="2132200" cy="1477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 anchor="ctr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너 정말 대단하다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나라면 용기가</a:t>
                </a:r>
              </a:p>
              <a:p>
                <a:pPr algn="ctr" latinLnBrk="0">
                  <a:defRPr/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없어서 그렇게 말 못했을 거야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6263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8" name="직사각형 47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5" name="모서리가 둥근 직사각형 5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또래 상담 연습하기</a:t>
              </a: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25" name="그룹 124"/>
          <p:cNvGrpSpPr/>
          <p:nvPr/>
        </p:nvGrpSpPr>
        <p:grpSpPr>
          <a:xfrm>
            <a:off x="2486660" y="1296825"/>
            <a:ext cx="5727700" cy="638021"/>
            <a:chOff x="2479040" y="1317927"/>
            <a:chExt cx="5727700" cy="638021"/>
          </a:xfrm>
        </p:grpSpPr>
        <p:sp>
          <p:nvSpPr>
            <p:cNvPr id="126" name="직사각형 125"/>
            <p:cNvSpPr/>
            <p:nvPr/>
          </p:nvSpPr>
          <p:spPr>
            <a:xfrm>
              <a:off x="2791460" y="1463505"/>
              <a:ext cx="511048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이야기 들어주기 약속</a:t>
              </a:r>
            </a:p>
          </p:txBody>
        </p:sp>
        <p:pic>
          <p:nvPicPr>
            <p:cNvPr id="127" name="그림 1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479040" y="1317927"/>
              <a:ext cx="462280" cy="431481"/>
            </a:xfrm>
            <a:prstGeom prst="rect">
              <a:avLst/>
            </a:prstGeom>
          </p:spPr>
        </p:pic>
        <p:pic>
          <p:nvPicPr>
            <p:cNvPr id="128" name="그림 12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744460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129" name="그룹 128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130" name="그룹 129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2" name="모서리가 둥근 직사각형 13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33" name="그룹 13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34" name="그룹 13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3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4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4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35" name="그룹 13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 dirty="0"/>
                  </a:p>
                </p:txBody>
              </p:sp>
              <p:sp>
                <p:nvSpPr>
                  <p:cNvPr id="1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3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31" name="모서리가 둥근 직사각형 130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142" name="그룹 141"/>
          <p:cNvGrpSpPr/>
          <p:nvPr/>
        </p:nvGrpSpPr>
        <p:grpSpPr>
          <a:xfrm>
            <a:off x="924896" y="2574854"/>
            <a:ext cx="8927764" cy="4049122"/>
            <a:chOff x="566170" y="2764183"/>
            <a:chExt cx="8927764" cy="4049122"/>
          </a:xfrm>
        </p:grpSpPr>
        <p:sp>
          <p:nvSpPr>
            <p:cNvPr id="143" name="직사각형 142"/>
            <p:cNvSpPr/>
            <p:nvPr/>
          </p:nvSpPr>
          <p:spPr>
            <a:xfrm>
              <a:off x="909320" y="2764183"/>
              <a:ext cx="8584614" cy="404912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진지하게 참여합니다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장난처럼 말하지 않습니다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솔직하게 말합니다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곤란한 내용은 익명을 말하거나 다른 친구의 경험처럼 이야기 해도 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이야기 친구만 말합니다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  <a:b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중간에 말을 끊거나 끼어들지 않고 끝까지 듣습니다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친구가 한 말은 친구의 경험이므로 </a:t>
              </a:r>
              <a:b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다른 사람에게 전달하지 않고 비밀을 지켜줍니다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활동하는 도중 질문에 대한 대답이 곤란한 경우 </a:t>
              </a:r>
              <a:b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한 번은 통과할 수 있습니다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2775064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타원 144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3283261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5092129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타원 146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4167181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5983669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5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4801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8" name="직사각형 47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5" name="모서리가 둥근 직사각형 5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또래 상담 연습하기</a:t>
              </a: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25" name="그룹 124"/>
          <p:cNvGrpSpPr/>
          <p:nvPr/>
        </p:nvGrpSpPr>
        <p:grpSpPr>
          <a:xfrm>
            <a:off x="2486660" y="1296825"/>
            <a:ext cx="5727700" cy="638021"/>
            <a:chOff x="2479040" y="1317927"/>
            <a:chExt cx="5727700" cy="638021"/>
          </a:xfrm>
        </p:grpSpPr>
        <p:sp>
          <p:nvSpPr>
            <p:cNvPr id="126" name="직사각형 125"/>
            <p:cNvSpPr/>
            <p:nvPr/>
          </p:nvSpPr>
          <p:spPr>
            <a:xfrm>
              <a:off x="2791460" y="1463505"/>
              <a:ext cx="511048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이야기 들어주기 연습</a:t>
              </a:r>
            </a:p>
          </p:txBody>
        </p:sp>
        <p:pic>
          <p:nvPicPr>
            <p:cNvPr id="127" name="그림 1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479040" y="1317927"/>
              <a:ext cx="462280" cy="431481"/>
            </a:xfrm>
            <a:prstGeom prst="rect">
              <a:avLst/>
            </a:prstGeom>
          </p:spPr>
        </p:pic>
        <p:pic>
          <p:nvPicPr>
            <p:cNvPr id="128" name="그림 12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744460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129" name="그룹 128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130" name="그룹 129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2" name="모서리가 둥근 직사각형 13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33" name="그룹 13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34" name="그룹 13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3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4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4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35" name="그룹 13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 dirty="0"/>
                  </a:p>
                </p:txBody>
              </p:sp>
              <p:sp>
                <p:nvSpPr>
                  <p:cNvPr id="1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3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31" name="모서리가 둥근 직사각형 130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4" name="그룹 33"/>
          <p:cNvGrpSpPr/>
          <p:nvPr/>
        </p:nvGrpSpPr>
        <p:grpSpPr>
          <a:xfrm flipH="1">
            <a:off x="1278206" y="2487457"/>
            <a:ext cx="1644748" cy="1749588"/>
            <a:chOff x="3141065" y="3371250"/>
            <a:chExt cx="1854125" cy="1972313"/>
          </a:xfrm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6" name="Rectangle 304"/>
            <p:cNvSpPr>
              <a:spLocks noChangeArrowheads="1"/>
            </p:cNvSpPr>
            <p:nvPr/>
          </p:nvSpPr>
          <p:spPr bwMode="auto">
            <a:xfrm>
              <a:off x="3182898" y="3749286"/>
              <a:ext cx="1770459" cy="1075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이야기</a:t>
              </a:r>
              <a:b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 flipH="1">
            <a:off x="3442286" y="2487457"/>
            <a:ext cx="1644748" cy="1749588"/>
            <a:chOff x="3141065" y="3371250"/>
            <a:chExt cx="1854125" cy="1972313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0" name="Rectangle 304"/>
            <p:cNvSpPr>
              <a:spLocks noChangeArrowheads="1"/>
            </p:cNvSpPr>
            <p:nvPr/>
          </p:nvSpPr>
          <p:spPr bwMode="auto">
            <a:xfrm>
              <a:off x="3182895" y="3749286"/>
              <a:ext cx="1770459" cy="1075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반복</a:t>
              </a:r>
              <a:endPara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 flipH="1">
            <a:off x="5606366" y="2487457"/>
            <a:ext cx="1644748" cy="1749588"/>
            <a:chOff x="3141065" y="3371250"/>
            <a:chExt cx="1854125" cy="1972313"/>
          </a:xfrm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3" name="Rectangle 304"/>
            <p:cNvSpPr>
              <a:spLocks noChangeArrowheads="1"/>
            </p:cNvSpPr>
            <p:nvPr/>
          </p:nvSpPr>
          <p:spPr bwMode="auto">
            <a:xfrm>
              <a:off x="3182895" y="3749286"/>
              <a:ext cx="1770459" cy="1075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질문</a:t>
              </a:r>
              <a:endPara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</a:t>
              </a:r>
            </a:p>
          </p:txBody>
        </p:sp>
      </p:grpSp>
      <p:grpSp>
        <p:nvGrpSpPr>
          <p:cNvPr id="44" name="그룹 43"/>
          <p:cNvGrpSpPr/>
          <p:nvPr/>
        </p:nvGrpSpPr>
        <p:grpSpPr>
          <a:xfrm flipH="1">
            <a:off x="7770446" y="2487457"/>
            <a:ext cx="1644748" cy="1749588"/>
            <a:chOff x="3141065" y="3371250"/>
            <a:chExt cx="1854125" cy="1972313"/>
          </a:xfrm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EE600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6" name="Rectangle 304"/>
            <p:cNvSpPr>
              <a:spLocks noChangeArrowheads="1"/>
            </p:cNvSpPr>
            <p:nvPr/>
          </p:nvSpPr>
          <p:spPr bwMode="auto">
            <a:xfrm>
              <a:off x="3182895" y="3749286"/>
              <a:ext cx="1770459" cy="1075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격려</a:t>
              </a:r>
              <a:endPara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967392" y="4394166"/>
            <a:ext cx="8885268" cy="2276825"/>
            <a:chOff x="608666" y="2554035"/>
            <a:chExt cx="8885268" cy="2276825"/>
          </a:xfrm>
        </p:grpSpPr>
        <p:sp>
          <p:nvSpPr>
            <p:cNvPr id="51" name="직사각형 50"/>
            <p:cNvSpPr/>
            <p:nvPr/>
          </p:nvSpPr>
          <p:spPr>
            <a:xfrm>
              <a:off x="909320" y="2558443"/>
              <a:ext cx="8584614" cy="2272417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이야기 친구는 질문카드를 뽑아 질문을 읽고 자신의 경험을 이야기 한다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반복 친구는 친구의 이야기를 반복한다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질문 친구는 친구의 이야기를 잘 이해하기 위한 질문을 한다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격려 친구는 적절한 말로 격려 또는 위로 한다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역할을 차례대로 바꾸어 가며 연습한다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608666" y="2554035"/>
              <a:ext cx="347058" cy="34705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2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22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608666" y="3025523"/>
              <a:ext cx="347058" cy="34705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2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22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608666" y="3497011"/>
              <a:ext cx="347058" cy="34705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2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22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608666" y="3968499"/>
              <a:ext cx="347058" cy="34705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2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endParaRPr kumimoji="1" lang="ko-KR" altLang="en-US" sz="22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608666" y="4439985"/>
              <a:ext cx="347058" cy="34705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2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5</a:t>
              </a:r>
              <a:endParaRPr kumimoji="1" lang="ko-KR" altLang="en-US" sz="22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3922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8" name="직사각형 47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5" name="모서리가 둥근 직사각형 5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또래 상담 연습하기</a:t>
              </a: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2486660" y="1296825"/>
            <a:ext cx="5727700" cy="638021"/>
            <a:chOff x="2479040" y="1317927"/>
            <a:chExt cx="5727700" cy="638021"/>
          </a:xfrm>
        </p:grpSpPr>
        <p:sp>
          <p:nvSpPr>
            <p:cNvPr id="126" name="직사각형 125"/>
            <p:cNvSpPr/>
            <p:nvPr/>
          </p:nvSpPr>
          <p:spPr>
            <a:xfrm>
              <a:off x="2791460" y="1463505"/>
              <a:ext cx="511048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이야기 들어주기 연습</a:t>
              </a:r>
            </a:p>
          </p:txBody>
        </p:sp>
        <p:pic>
          <p:nvPicPr>
            <p:cNvPr id="127" name="그림 1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479040" y="1317927"/>
              <a:ext cx="462280" cy="431481"/>
            </a:xfrm>
            <a:prstGeom prst="rect">
              <a:avLst/>
            </a:prstGeom>
          </p:spPr>
        </p:pic>
        <p:pic>
          <p:nvPicPr>
            <p:cNvPr id="128" name="그림 12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744460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56" name="모서리가 둥근 직사각형 35">
            <a:extLst>
              <a:ext uri="{FF2B5EF4-FFF2-40B4-BE49-F238E27FC236}">
                <a16:creationId xmlns:a16="http://schemas.microsoft.com/office/drawing/2014/main" id="{CD6C12EB-BF90-4E42-BFE7-00C0557A240C}"/>
              </a:ext>
            </a:extLst>
          </p:cNvPr>
          <p:cNvSpPr/>
          <p:nvPr/>
        </p:nvSpPr>
        <p:spPr>
          <a:xfrm>
            <a:off x="1714501" y="2315371"/>
            <a:ext cx="8542020" cy="100964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1275">
            <a:noFill/>
          </a:ln>
          <a:effectLst>
            <a:outerShdw dist="25400" dir="5400000" algn="t" rotWithShape="0">
              <a:schemeClr val="bg1">
                <a:lumMod val="85000"/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312362E-50DF-E02E-AD56-C44E71F65073}"/>
              </a:ext>
            </a:extLst>
          </p:cNvPr>
          <p:cNvSpPr txBox="1"/>
          <p:nvPr/>
        </p:nvSpPr>
        <p:spPr>
          <a:xfrm>
            <a:off x="1836419" y="2358528"/>
            <a:ext cx="8342437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atinLnBrk="0">
              <a:spcBef>
                <a:spcPts val="200"/>
              </a:spcBef>
              <a:spcAft>
                <a:spcPts val="200"/>
              </a:spcAft>
              <a:defRPr/>
            </a:pP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학교 끝나고 친구들이랑 함께 떡볶이 먹으러 가기로 했는데 그날 하필 내가 청소당번이라 다른 친구들이 운동장에서 나를 기다려 주기로 했어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나는 최대한 빨리 끝내고 운동장에 가보니 아이들이 없어서 분식집에 가보니 다 먹고 집에 가 버렸더라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...</a:t>
            </a:r>
          </a:p>
        </p:txBody>
      </p:sp>
      <p:sp>
        <p:nvSpPr>
          <p:cNvPr id="66" name="모서리가 둥근 직사각형 49">
            <a:extLst>
              <a:ext uri="{FF2B5EF4-FFF2-40B4-BE49-F238E27FC236}">
                <a16:creationId xmlns:a16="http://schemas.microsoft.com/office/drawing/2014/main" id="{93D37CFF-E0E9-A9F1-116A-77A0AD6B2848}"/>
              </a:ext>
            </a:extLst>
          </p:cNvPr>
          <p:cNvSpPr/>
          <p:nvPr/>
        </p:nvSpPr>
        <p:spPr>
          <a:xfrm>
            <a:off x="1714501" y="3484881"/>
            <a:ext cx="8542020" cy="100964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1275">
            <a:noFill/>
          </a:ln>
          <a:effectLst>
            <a:outerShdw dist="25400" dir="5400000" algn="t" rotWithShape="0">
              <a:schemeClr val="bg1">
                <a:lumMod val="85000"/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5B7198-A801-0CFA-FE39-B73CB41210E1}"/>
              </a:ext>
            </a:extLst>
          </p:cNvPr>
          <p:cNvSpPr txBox="1"/>
          <p:nvPr/>
        </p:nvSpPr>
        <p:spPr>
          <a:xfrm>
            <a:off x="1836419" y="3805037"/>
            <a:ext cx="5339923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latinLnBrk="0">
              <a:spcBef>
                <a:spcPts val="200"/>
              </a:spcBef>
              <a:spcAft>
                <a:spcPts val="200"/>
              </a:spcAft>
              <a:defRPr/>
            </a:pP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친구들이 너를 기다려 주기로 해 놓고 먼저 가 버렸구나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모서리가 둥근 직사각형 55">
            <a:extLst>
              <a:ext uri="{FF2B5EF4-FFF2-40B4-BE49-F238E27FC236}">
                <a16:creationId xmlns:a16="http://schemas.microsoft.com/office/drawing/2014/main" id="{66E876E3-D981-A85A-27C9-E5AD19F6FB3C}"/>
              </a:ext>
            </a:extLst>
          </p:cNvPr>
          <p:cNvSpPr/>
          <p:nvPr/>
        </p:nvSpPr>
        <p:spPr>
          <a:xfrm>
            <a:off x="1714501" y="4663250"/>
            <a:ext cx="8542019" cy="100964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1275">
            <a:noFill/>
          </a:ln>
          <a:effectLst>
            <a:outerShdw dist="25400" dir="5400000" algn="t" rotWithShape="0">
              <a:schemeClr val="bg1">
                <a:lumMod val="85000"/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540C053-1B4C-1AF1-2719-596782FF4E4B}"/>
              </a:ext>
            </a:extLst>
          </p:cNvPr>
          <p:cNvSpPr txBox="1"/>
          <p:nvPr/>
        </p:nvSpPr>
        <p:spPr>
          <a:xfrm>
            <a:off x="1836419" y="4844907"/>
            <a:ext cx="689775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atinLnBrk="0">
              <a:spcBef>
                <a:spcPts val="200"/>
              </a:spcBef>
              <a:spcAft>
                <a:spcPts val="200"/>
              </a:spcAft>
              <a:defRPr/>
            </a:pP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너는 친구들이 기다리고 있을 거라 생각했는데 친구들이 먼저 가서 속상했던 거야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78" name="모서리가 둥근 직사각형 59">
            <a:extLst>
              <a:ext uri="{FF2B5EF4-FFF2-40B4-BE49-F238E27FC236}">
                <a16:creationId xmlns:a16="http://schemas.microsoft.com/office/drawing/2014/main" id="{75829CEE-706F-CE46-A52F-582E05374555}"/>
              </a:ext>
            </a:extLst>
          </p:cNvPr>
          <p:cNvSpPr/>
          <p:nvPr/>
        </p:nvSpPr>
        <p:spPr>
          <a:xfrm>
            <a:off x="1714501" y="5837190"/>
            <a:ext cx="8542020" cy="100964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1275">
            <a:noFill/>
          </a:ln>
          <a:effectLst>
            <a:outerShdw dist="25400" dir="5400000" algn="t" rotWithShape="0">
              <a:schemeClr val="bg1">
                <a:lumMod val="85000"/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C857793-9F9B-FEB6-751E-DE9872DDF30A}"/>
              </a:ext>
            </a:extLst>
          </p:cNvPr>
          <p:cNvSpPr txBox="1"/>
          <p:nvPr/>
        </p:nvSpPr>
        <p:spPr>
          <a:xfrm>
            <a:off x="1836419" y="6157346"/>
            <a:ext cx="5211683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latinLnBrk="0">
              <a:spcBef>
                <a:spcPts val="200"/>
              </a:spcBef>
              <a:spcAft>
                <a:spcPts val="200"/>
              </a:spcAft>
              <a:defRPr/>
            </a:pP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그때 너 정말 화나고 속상했겠다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나도 그런 적 있었어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90" name="그룹 89"/>
          <p:cNvGrpSpPr/>
          <p:nvPr/>
        </p:nvGrpSpPr>
        <p:grpSpPr>
          <a:xfrm flipH="1">
            <a:off x="444500" y="2250158"/>
            <a:ext cx="1102360" cy="1172626"/>
            <a:chOff x="3141065" y="3371250"/>
            <a:chExt cx="1854125" cy="1972313"/>
          </a:xfrm>
        </p:grpSpPr>
        <p:sp>
          <p:nvSpPr>
            <p:cNvPr id="91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92" name="Rectangle 304"/>
            <p:cNvSpPr>
              <a:spLocks noChangeArrowheads="1"/>
            </p:cNvSpPr>
            <p:nvPr/>
          </p:nvSpPr>
          <p:spPr bwMode="auto">
            <a:xfrm>
              <a:off x="3182897" y="3691750"/>
              <a:ext cx="1770459" cy="1190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이야기</a:t>
              </a:r>
              <a:b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</a:t>
              </a:r>
            </a:p>
          </p:txBody>
        </p:sp>
      </p:grpSp>
      <p:grpSp>
        <p:nvGrpSpPr>
          <p:cNvPr id="93" name="그룹 92"/>
          <p:cNvGrpSpPr/>
          <p:nvPr/>
        </p:nvGrpSpPr>
        <p:grpSpPr>
          <a:xfrm flipH="1">
            <a:off x="444500" y="3416018"/>
            <a:ext cx="1102360" cy="1172626"/>
            <a:chOff x="3141065" y="3371250"/>
            <a:chExt cx="1854125" cy="1972313"/>
          </a:xfrm>
        </p:grpSpPr>
        <p:sp>
          <p:nvSpPr>
            <p:cNvPr id="94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95" name="Rectangle 304"/>
            <p:cNvSpPr>
              <a:spLocks noChangeArrowheads="1"/>
            </p:cNvSpPr>
            <p:nvPr/>
          </p:nvSpPr>
          <p:spPr bwMode="auto">
            <a:xfrm>
              <a:off x="3182897" y="3691750"/>
              <a:ext cx="1770459" cy="1190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반복</a:t>
              </a:r>
              <a:endPara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</a:t>
              </a:r>
            </a:p>
          </p:txBody>
        </p:sp>
      </p:grpSp>
      <p:grpSp>
        <p:nvGrpSpPr>
          <p:cNvPr id="96" name="그룹 95"/>
          <p:cNvGrpSpPr/>
          <p:nvPr/>
        </p:nvGrpSpPr>
        <p:grpSpPr>
          <a:xfrm flipH="1">
            <a:off x="444500" y="4581878"/>
            <a:ext cx="1102360" cy="1172626"/>
            <a:chOff x="3141065" y="3371250"/>
            <a:chExt cx="1854125" cy="1972313"/>
          </a:xfrm>
        </p:grpSpPr>
        <p:sp>
          <p:nvSpPr>
            <p:cNvPr id="97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98" name="Rectangle 304"/>
            <p:cNvSpPr>
              <a:spLocks noChangeArrowheads="1"/>
            </p:cNvSpPr>
            <p:nvPr/>
          </p:nvSpPr>
          <p:spPr bwMode="auto">
            <a:xfrm>
              <a:off x="3182897" y="3691750"/>
              <a:ext cx="1770459" cy="1190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질문</a:t>
              </a:r>
              <a:endPara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</a:t>
              </a:r>
            </a:p>
          </p:txBody>
        </p:sp>
      </p:grpSp>
      <p:grpSp>
        <p:nvGrpSpPr>
          <p:cNvPr id="99" name="그룹 98"/>
          <p:cNvGrpSpPr/>
          <p:nvPr/>
        </p:nvGrpSpPr>
        <p:grpSpPr>
          <a:xfrm flipH="1">
            <a:off x="444500" y="5747738"/>
            <a:ext cx="1102360" cy="1172626"/>
            <a:chOff x="3141065" y="3371250"/>
            <a:chExt cx="1854125" cy="1972313"/>
          </a:xfrm>
        </p:grpSpPr>
        <p:sp>
          <p:nvSpPr>
            <p:cNvPr id="100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EE600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1" name="Rectangle 304"/>
            <p:cNvSpPr>
              <a:spLocks noChangeArrowheads="1"/>
            </p:cNvSpPr>
            <p:nvPr/>
          </p:nvSpPr>
          <p:spPr bwMode="auto">
            <a:xfrm>
              <a:off x="3182897" y="3691750"/>
              <a:ext cx="1770459" cy="1190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격려</a:t>
              </a:r>
              <a:endPara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1917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마무리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544076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또래 상담자가 되어봐요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33" name="그룹 32"/>
          <p:cNvGrpSpPr/>
          <p:nvPr/>
        </p:nvGrpSpPr>
        <p:grpSpPr>
          <a:xfrm>
            <a:off x="1092200" y="1296825"/>
            <a:ext cx="8531860" cy="638021"/>
            <a:chOff x="1084580" y="1317927"/>
            <a:chExt cx="8531860" cy="638021"/>
          </a:xfrm>
        </p:grpSpPr>
        <p:sp>
          <p:nvSpPr>
            <p:cNvPr id="34" name="직사각형 33"/>
            <p:cNvSpPr/>
            <p:nvPr/>
          </p:nvSpPr>
          <p:spPr>
            <a:xfrm>
              <a:off x="1119727" y="1463505"/>
              <a:ext cx="845394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좋은 또래 상담자가 되기 위한 우리의 노력</a:t>
              </a:r>
            </a:p>
          </p:txBody>
        </p:sp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084580" y="1317927"/>
              <a:ext cx="462280" cy="431481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154160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37" name="그룹 36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38" name="그룹 3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41" name="그룹 4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2" name="그룹 4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4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4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43" name="그룹 4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dirty="0"/>
                  </a:p>
                </p:txBody>
              </p:sp>
              <p:sp>
                <p:nvSpPr>
                  <p:cNvPr id="4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4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39" name="모서리가 둥근 직사각형 3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924896" y="2574854"/>
            <a:ext cx="8927764" cy="3948773"/>
            <a:chOff x="566170" y="2764183"/>
            <a:chExt cx="8927764" cy="3948773"/>
          </a:xfrm>
        </p:grpSpPr>
        <p:sp>
          <p:nvSpPr>
            <p:cNvPr id="51" name="직사각형 50"/>
            <p:cNvSpPr/>
            <p:nvPr/>
          </p:nvSpPr>
          <p:spPr>
            <a:xfrm>
              <a:off x="909320" y="2764183"/>
              <a:ext cx="8584614" cy="394877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또래 상담자가 되기 위해 앞으로 어떻게 친구와 대화할지 </a:t>
              </a:r>
              <a:r>
                <a:rPr lang="ko-KR" altLang="en-US" sz="26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붙임쪽지에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써 봅시다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일주일 동안 또래 상담자 되기 나만의 미션을 정해 실천해봅시다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여러 의견 중에 함께 노력할 학급 미션을 정해봅시다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일주일 뒤 좋은 또래 상담자로서 활동한 내용을 발표해봅시다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2851264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2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2400" b="1" i="0" u="none" strike="noStrike" kern="1200" cap="none" spc="-2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3961441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2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2400" b="1" i="0" u="none" strike="noStrike" kern="1200" cap="none" spc="-2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5698603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2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endParaRPr kumimoji="1" lang="ko-KR" altLang="en-US" sz="2400" b="1" i="0" u="none" strike="noStrike" kern="1200" cap="none" spc="-2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5062629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2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2400" b="1" i="0" u="none" strike="noStrike" kern="1200" cap="none" spc="-2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114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마무리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544076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또래 상담자가 되어봐요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1" name="그룹 10"/>
          <p:cNvGrpSpPr/>
          <p:nvPr/>
        </p:nvGrpSpPr>
        <p:grpSpPr>
          <a:xfrm>
            <a:off x="2402840" y="1296825"/>
            <a:ext cx="5918200" cy="638021"/>
            <a:chOff x="2402840" y="1296825"/>
            <a:chExt cx="5918200" cy="638021"/>
          </a:xfrm>
        </p:grpSpPr>
        <p:sp>
          <p:nvSpPr>
            <p:cNvPr id="34" name="직사각형 33"/>
            <p:cNvSpPr/>
            <p:nvPr/>
          </p:nvSpPr>
          <p:spPr>
            <a:xfrm>
              <a:off x="2562860" y="1442403"/>
              <a:ext cx="558292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또래 상담자 활동 시 주의점</a:t>
              </a:r>
            </a:p>
          </p:txBody>
        </p:sp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402840" y="1296825"/>
              <a:ext cx="462280" cy="431481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858760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37" name="그룹 36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38" name="그룹 3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1" name="그룹 4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2" name="그룹 4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3" name="그룹 4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 dirty="0"/>
                  </a:p>
                </p:txBody>
              </p:sp>
              <p:sp>
                <p:nvSpPr>
                  <p:cNvPr id="4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9" name="모서리가 둥근 직사각형 3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924896" y="2574854"/>
            <a:ext cx="8927764" cy="3947619"/>
            <a:chOff x="566170" y="2764183"/>
            <a:chExt cx="8927764" cy="3947619"/>
          </a:xfrm>
        </p:grpSpPr>
        <p:sp>
          <p:nvSpPr>
            <p:cNvPr id="57" name="직사각형 56"/>
            <p:cNvSpPr/>
            <p:nvPr/>
          </p:nvSpPr>
          <p:spPr>
            <a:xfrm>
              <a:off x="909320" y="2764183"/>
              <a:ext cx="8584614" cy="39476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또래 상담자는 친구가 말한 경험을 전달하지 않고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</a:t>
              </a:r>
              <a:b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비밀을 지켜줍니다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도움이 필요한 친구를 돕는 방법은 평화롭고 도덕적이어야 합니다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또래 상담자는 어른이 아니므로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어려운 일은 먼저 선생님과 상담하세요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학급에서 정한 규칙대로 다양한 친구들의 이야기를 들어주세요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2851264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3812949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5805282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4807652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274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9699063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8953</TotalTime>
  <Words>871</Words>
  <Application>Microsoft Office PowerPoint</Application>
  <PresentationFormat>사용자 지정</PresentationFormat>
  <Paragraphs>208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KoPubDotum Medium Regular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이정우</cp:lastModifiedBy>
  <cp:revision>481</cp:revision>
  <cp:lastPrinted>2020-01-14T01:07:15Z</cp:lastPrinted>
  <dcterms:created xsi:type="dcterms:W3CDTF">2018-08-25T03:54:47Z</dcterms:created>
  <dcterms:modified xsi:type="dcterms:W3CDTF">2023-01-21T10:32:04Z</dcterms:modified>
</cp:coreProperties>
</file>