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</p:sldMasterIdLst>
  <p:notesMasterIdLst>
    <p:notesMasterId r:id="rId17"/>
  </p:notesMasterIdLst>
  <p:handoutMasterIdLst>
    <p:handoutMasterId r:id="rId18"/>
  </p:handoutMasterIdLst>
  <p:sldIdLst>
    <p:sldId id="425" r:id="rId6"/>
    <p:sldId id="429" r:id="rId7"/>
    <p:sldId id="421" r:id="rId8"/>
    <p:sldId id="430" r:id="rId9"/>
    <p:sldId id="438" r:id="rId10"/>
    <p:sldId id="439" r:id="rId11"/>
    <p:sldId id="440" r:id="rId12"/>
    <p:sldId id="441" r:id="rId13"/>
    <p:sldId id="442" r:id="rId14"/>
    <p:sldId id="443" r:id="rId15"/>
    <p:sldId id="437" r:id="rId16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000"/>
    <a:srgbClr val="5CAA09"/>
    <a:srgbClr val="80A657"/>
    <a:srgbClr val="00B0F0"/>
    <a:srgbClr val="0269B3"/>
    <a:srgbClr val="ECF3F8"/>
    <a:srgbClr val="E2EDF4"/>
    <a:srgbClr val="E8F0E0"/>
    <a:srgbClr val="E0F2F8"/>
    <a:srgbClr val="B5C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90" autoAdjust="0"/>
    <p:restoredTop sz="92980" autoAdjust="0"/>
  </p:normalViewPr>
  <p:slideViewPr>
    <p:cSldViewPr>
      <p:cViewPr varScale="1">
        <p:scale>
          <a:sx n="68" d="100"/>
          <a:sy n="68" d="100"/>
        </p:scale>
        <p:origin x="96" y="654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2023-01-21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이번 시간에는 친구들과 함께 </a:t>
            </a:r>
            <a:r>
              <a:rPr lang="en-US" altLang="ko-KR" dirty="0"/>
              <a:t>‘</a:t>
            </a:r>
            <a:r>
              <a:rPr lang="ko-KR" altLang="en-US" dirty="0"/>
              <a:t>당신의 이야기에 공감합니다</a:t>
            </a:r>
            <a:r>
              <a:rPr lang="en-US" altLang="ko-KR" dirty="0"/>
              <a:t>’</a:t>
            </a:r>
            <a:r>
              <a:rPr lang="ko-KR" altLang="en-US" dirty="0"/>
              <a:t>라는 주제로 공감 수업을 하겠습니다</a:t>
            </a:r>
            <a:r>
              <a:rPr lang="en-US" altLang="ko-KR" dirty="0"/>
              <a:t>. </a:t>
            </a:r>
          </a:p>
          <a:p>
            <a:pPr lvl="0">
              <a:defRPr/>
            </a:pPr>
            <a:r>
              <a:rPr lang="ko-KR" altLang="en-US" dirty="0"/>
              <a:t>수업시간에 선생님과 친구들의 이야기에도 함께 느끼는 마음을 가지고 참여해 주기 바랍니다</a:t>
            </a:r>
            <a:r>
              <a:rPr lang="en-US" altLang="ko-KR" dirty="0"/>
              <a:t>.</a:t>
            </a:r>
          </a:p>
          <a:p>
            <a:pPr lvl="0">
              <a:defRPr/>
            </a:pPr>
            <a:r>
              <a:rPr lang="ko-KR" altLang="en-US" dirty="0"/>
              <a:t>공감</a:t>
            </a:r>
          </a:p>
          <a:p>
            <a:pPr lvl="0">
              <a:defRPr/>
            </a:pPr>
            <a:endParaRPr lang="en-US" altLang="ko-KR" dirty="0"/>
          </a:p>
          <a:p>
            <a:pPr lvl="0">
              <a:defRPr/>
            </a:pPr>
            <a:endParaRPr lang="en-US" altLang="ko-KR" dirty="0"/>
          </a:p>
          <a:p>
            <a:pPr lvl="0">
              <a:defRPr/>
            </a:pPr>
            <a:r>
              <a:rPr lang="ko-KR" altLang="en-US" dirty="0"/>
              <a:t>친구들과 서로 마음을 잇는 의사소통 활동을 통해 마음을 알아주는 말의 중요성과 힘을 알아보는 시간을 가져보도록 하겠습니다</a:t>
            </a:r>
            <a:r>
              <a:rPr lang="en-US" altLang="ko-KR" dirty="0"/>
              <a:t>. 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여러분</a:t>
            </a:r>
            <a:r>
              <a:rPr lang="en-US" altLang="ko-KR" dirty="0"/>
              <a:t>, </a:t>
            </a:r>
            <a:r>
              <a:rPr lang="ko-KR" altLang="en-US" dirty="0"/>
              <a:t>공감이란  한자의 의미가 무엇일까요</a:t>
            </a:r>
            <a:r>
              <a:rPr lang="en-US" altLang="ko-KR" dirty="0"/>
              <a:t>? (</a:t>
            </a:r>
            <a:r>
              <a:rPr lang="ko-KR" altLang="en-US" dirty="0"/>
              <a:t>학생 발표</a:t>
            </a:r>
            <a:r>
              <a:rPr lang="en-US" altLang="ko-KR" dirty="0"/>
              <a:t>)</a:t>
            </a:r>
          </a:p>
          <a:p>
            <a:pPr lvl="0">
              <a:defRPr/>
            </a:pP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r>
              <a:rPr lang="ko-KR" altLang="en-US" dirty="0"/>
              <a:t> 공감은 </a:t>
            </a:r>
            <a:r>
              <a:rPr lang="en-US" altLang="ko-KR" dirty="0"/>
              <a:t>‘</a:t>
            </a:r>
            <a:r>
              <a:rPr lang="ko-KR" altLang="en-US" dirty="0"/>
              <a:t>함께 공</a:t>
            </a:r>
            <a:r>
              <a:rPr lang="en-US" altLang="ko-KR" dirty="0"/>
              <a:t>’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느낄 감</a:t>
            </a:r>
            <a:r>
              <a:rPr lang="en-US" altLang="ko-KR" dirty="0"/>
              <a:t>’</a:t>
            </a:r>
            <a:r>
              <a:rPr lang="ko-KR" altLang="en-US" dirty="0"/>
              <a:t>이라는 한자로 만들어진 말입니다</a:t>
            </a:r>
            <a:r>
              <a:rPr lang="en-US" altLang="ko-KR" dirty="0"/>
              <a:t>. </a:t>
            </a:r>
          </a:p>
          <a:p>
            <a:pPr lvl="0">
              <a:defRPr/>
            </a:pP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 </a:t>
            </a:r>
            <a:r>
              <a:rPr lang="ko-KR" altLang="en-US" dirty="0"/>
              <a:t>국어사전에 의미를 살펴볼까요</a:t>
            </a:r>
            <a:r>
              <a:rPr lang="en-US" altLang="ko-KR" dirty="0"/>
              <a:t>?</a:t>
            </a:r>
          </a:p>
          <a:p>
            <a:pPr lvl="0">
              <a:defRPr/>
            </a:pPr>
            <a:r>
              <a:rPr lang="ko-KR" altLang="en-US" dirty="0"/>
              <a:t>즉</a:t>
            </a:r>
            <a:r>
              <a:rPr lang="en-US" altLang="ko-KR" dirty="0"/>
              <a:t>,</a:t>
            </a:r>
            <a:r>
              <a:rPr lang="en-US" altLang="ko-KR" baseline="0" dirty="0"/>
              <a:t> </a:t>
            </a:r>
            <a:r>
              <a:rPr lang="ko-KR" altLang="en-US" baseline="0" dirty="0"/>
              <a:t>남의 감정</a:t>
            </a:r>
            <a:r>
              <a:rPr lang="en-US" altLang="ko-KR" baseline="0" dirty="0"/>
              <a:t>, </a:t>
            </a:r>
            <a:r>
              <a:rPr lang="ko-KR" altLang="en-US" baseline="0" dirty="0"/>
              <a:t>의견</a:t>
            </a:r>
            <a:r>
              <a:rPr lang="en-US" altLang="ko-KR" baseline="0" dirty="0"/>
              <a:t>, </a:t>
            </a:r>
            <a:r>
              <a:rPr lang="ko-KR" altLang="en-US" baseline="0" dirty="0"/>
              <a:t>주장 따위에 대하여 자기도 그렇다고 느끼거나 그렇게 느끼는 기분을 말합니다</a:t>
            </a:r>
            <a:r>
              <a:rPr lang="en-US" altLang="ko-KR" baseline="0" dirty="0"/>
              <a:t>.</a:t>
            </a:r>
          </a:p>
          <a:p>
            <a:pPr lvl="0">
              <a:defRPr/>
            </a:pPr>
            <a:r>
              <a:rPr lang="ko-KR" altLang="en-US" baseline="0" dirty="0"/>
              <a:t>상대방이 이야기를 하는 동안 상대방의 입장이 되어 생각하고 느끼는 것을 말이나 행동으로 표현해 주는 것입니다</a:t>
            </a:r>
            <a:r>
              <a:rPr lang="en-US" altLang="ko-KR" baseline="0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latinLnBrk="1">
              <a:buNone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활동지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1,2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양면인쇄하여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배부하기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indent="0" latinLnBrk="1">
              <a:buNone/>
              <a:defRPr/>
            </a:pP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활동지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나와 있는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여러가지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감정 단어들을 확인해 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긍정적인 느낌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중립적인 느낌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부정적인 느낌의 단어들이 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 latinLnBrk="1">
              <a:buNone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또한 여러분이 평소에 사용하지 않는 감정 단어들도 많이 나와 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indent="0" latinLnBrk="1">
              <a:buNone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감정 단어들을 보며 지난 일주일 동안 자신이 느낀 감정을 찾아 동그라미로 표시해 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혹시 자신이 느낀 감정 단어가 없다면 빈 칸에 적으면 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 latinLnBrk="1">
              <a:buNone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감정단어의 개수는 제한이 없습니다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다양한 감정을 찾아 동그라미로 표시해 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0362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>
              <a:spcAft>
                <a:spcPts val="1200"/>
              </a:spcAft>
              <a:defRPr/>
            </a:pP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200" b="1" spc="-8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활동지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latinLnBrk="0">
              <a:spcAft>
                <a:spcPts val="1200"/>
              </a:spcAft>
              <a:defRPr/>
            </a:pP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1. 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가운데 원에 자신의 이름을 적어주세요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.(OO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의 감정들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latinLnBrk="0">
              <a:spcAft>
                <a:spcPts val="1200"/>
              </a:spcAft>
              <a:buAutoNum type="arabicPeriod" startAt="2"/>
              <a:defRPr/>
            </a:pP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작은 원 안에 </a:t>
            </a:r>
            <a:r>
              <a:rPr lang="ko-KR" altLang="en-US" sz="1200" b="1" spc="-8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활동지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에 적은 감정단어를 적고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원이 부족한 친구는 추가하여 감정 단어를 적어주세요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marL="228600" indent="-228600" latinLnBrk="0">
              <a:spcAft>
                <a:spcPts val="1200"/>
              </a:spcAft>
              <a:buAutoNum type="arabicPeriod" startAt="3"/>
              <a:defRPr/>
            </a:pPr>
            <a:endParaRPr lang="ko-KR" altLang="en-US" sz="1200" b="1" spc="-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682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/>
            </a:pP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이번에는 자신이 느낀 감정의 원인을 찾아보도록 하겠습니다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선생님이 예시로 보여줄게요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0">
              <a:spcAft>
                <a:spcPts val="1200"/>
              </a:spcAft>
              <a:defRPr/>
            </a:pP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클릭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당황스러운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행복한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서운한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반가운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불편한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창피한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뿌듯한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얄미운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모두 이해가 되었죠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latinLnBrk="0">
              <a:spcAft>
                <a:spcPts val="1200"/>
              </a:spcAft>
              <a:buNone/>
              <a:defRPr/>
            </a:pP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사각형의 바깥쪽에 감정의 원인을 떠올리며 간략하게 상황을 적고 연결선을 추가하여 감정단어와 연결해 주세요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/>
            </a:pP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spc="-8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생활지도할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내용과 연계하여 선생님의 감정과 원인을 적어 예시로 활용하면 학생의 관심과 참여를 높일 수 있습니다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latinLnBrk="0">
              <a:spcAft>
                <a:spcPts val="1200"/>
              </a:spcAft>
              <a:defRPr/>
            </a:pPr>
            <a:endParaRPr lang="en-US" altLang="ko-KR" sz="1200" b="1" spc="-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669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>
              <a:spcAft>
                <a:spcPts val="1200"/>
              </a:spcAft>
              <a:defRPr/>
            </a:pP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+mn-lt"/>
                <a:ea typeface="맑은 고딕" panose="020B0503020000020004" pitchFamily="50" charset="-127"/>
              </a:rPr>
              <a:t>자신의 적은 감정단어 중에서 가장 강력했던 감정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+mn-lt"/>
                <a:ea typeface="맑은 고딕" panose="020B0503020000020004" pitchFamily="50" charset="-127"/>
              </a:rPr>
              <a:t>2-3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+mn-lt"/>
                <a:ea typeface="맑은 고딕" panose="020B0503020000020004" pitchFamily="50" charset="-127"/>
              </a:rPr>
              <a:t>개에 색연필로 표시하기</a:t>
            </a:r>
          </a:p>
          <a:p>
            <a:pPr latinLnBrk="0">
              <a:spcAft>
                <a:spcPts val="1200"/>
              </a:spcAft>
              <a:defRPr/>
            </a:pP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+mn-lt"/>
                <a:ea typeface="맑은 고딕" panose="020B0503020000020004" pitchFamily="50" charset="-127"/>
              </a:rPr>
              <a:t>시간 절약을 위해 색연필이 없는 경우 빗금이나 밑줄로 표시하도록 합니다</a:t>
            </a:r>
            <a:r>
              <a:rPr lang="en-US" altLang="ko-KR" sz="1200" b="1" spc="-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+mn-lt"/>
                <a:ea typeface="맑은 고딕" panose="020B0503020000020004" pitchFamily="50" charset="-127"/>
              </a:rPr>
              <a:t>.)</a:t>
            </a:r>
            <a:endParaRPr lang="ko-KR" altLang="en-US" sz="1200" b="1" spc="-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033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클릭하면 경청하기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표정짓기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호응하기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행동하기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마음갖기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순서로 보여집니다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이번에는 공감을 표현하는 방법에 대해 배워보도록 하겠습니다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823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학생들과 함께 공감을 위한 약속하기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모둠별로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활동하기 전에 공감을 위한 약속을 큰소리로 함께 읽어보겠습니다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332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모둠별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활동하기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</a:p>
          <a:p>
            <a:pPr latinLnBrk="1">
              <a:defRPr/>
            </a:pP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모둠별로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순서를 정하고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모둠에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있는 친구들에게 가장 나누고 싶은 이야기를 소개하고 친구들의 이야기에 공감하는 표현을 해 주세요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제시한 공감표현 말고 학생들이 평소에 사용하는 공감표현이 있다면 자유롭게 발표하도록 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예시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그럴 수도 있겠다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다음에는 괜찮을 거야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앞으로 잘 해낼 거야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마음이 아팠겠다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나도 그런 적이 있었어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</a:t>
            </a:r>
          </a:p>
          <a:p>
            <a:pPr latinLnBrk="1"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마무리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이번 시간에는 지난 일주일 동안 자신이 느낀 감정을 찾아보고 친구들의 이야기에  공감하는 마음을 표현해 보았습니다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앞으로 친구들과 대화할 때에는 상대방의 입장이 되어 공감하는 다양한 표현을 사용하여 대화해 봅시다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093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지금까지 폭력이</a:t>
            </a:r>
            <a:r>
              <a:rPr lang="ko-KR" altLang="en-US" baseline="0"/>
              <a:t> 무엇인지 존중은 어떤 것인지 알아보았습니다</a:t>
            </a:r>
            <a:r>
              <a:rPr lang="en-US" altLang="ko-KR" baseline="0"/>
              <a:t>. </a:t>
            </a:r>
            <a:r>
              <a:rPr lang="ko-KR" altLang="en-US" baseline="0"/>
              <a:t>다음시간에는 안전하고 평화로운 학급을 만들어가기 위해 존중의 약속을 만드는 시간을 갖겠습니다</a:t>
            </a:r>
            <a:r>
              <a:rPr lang="en-US" altLang="ko-KR" baseline="0"/>
              <a:t>. </a:t>
            </a:r>
            <a:r>
              <a:rPr lang="ko-KR" altLang="en-US" baseline="0"/>
              <a:t>수고하셨습니다</a:t>
            </a:r>
            <a:r>
              <a:rPr lang="en-US" altLang="ko-KR" baseline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81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wmf"/><Relationship Id="rId5" Type="http://schemas.openxmlformats.org/officeDocument/2006/relationships/image" Target="../media/image8.emf"/><Relationship Id="rId10" Type="http://schemas.openxmlformats.org/officeDocument/2006/relationships/image" Target="../media/image13.gif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710027" y="1131764"/>
            <a:ext cx="1273346" cy="447998"/>
            <a:chOff x="3689700" y="1131764"/>
            <a:chExt cx="1273346" cy="447998"/>
          </a:xfrm>
        </p:grpSpPr>
        <p:sp>
          <p:nvSpPr>
            <p:cNvPr id="26" name="자유형 25"/>
            <p:cNvSpPr/>
            <p:nvPr/>
          </p:nvSpPr>
          <p:spPr>
            <a:xfrm>
              <a:off x="368970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 flipH="1">
              <a:off x="424215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</a:endParaRPr>
            </a:p>
          </p:txBody>
        </p:sp>
      </p:grpSp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890667" y="727819"/>
            <a:ext cx="2912066" cy="858777"/>
            <a:chOff x="3890668" y="717772"/>
            <a:chExt cx="2912066" cy="858777"/>
          </a:xfrm>
        </p:grpSpPr>
        <p:sp>
          <p:nvSpPr>
            <p:cNvPr id="14" name="TextBox 13"/>
            <p:cNvSpPr txBox="1"/>
            <p:nvPr/>
          </p:nvSpPr>
          <p:spPr>
            <a:xfrm>
              <a:off x="3890668" y="1114884"/>
              <a:ext cx="291206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공감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92601" y="717772"/>
              <a:ext cx="210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800" spc="-150" dirty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초등학교 고학년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97788" y="1653209"/>
            <a:ext cx="9462655" cy="1074698"/>
            <a:chOff x="341052" y="1653209"/>
            <a:chExt cx="9462655" cy="1074698"/>
          </a:xfrm>
        </p:grpSpPr>
        <p:sp>
          <p:nvSpPr>
            <p:cNvPr id="7" name="직사각형 6"/>
            <p:cNvSpPr/>
            <p:nvPr/>
          </p:nvSpPr>
          <p:spPr>
            <a:xfrm>
              <a:off x="671204" y="1686548"/>
              <a:ext cx="8837521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당신의 이야기에 공감합니다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341052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9116383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79982" y="2919047"/>
            <a:ext cx="9778610" cy="3237848"/>
            <a:chOff x="479982" y="2919047"/>
            <a:chExt cx="9778610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79982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 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90032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 sz="30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World돋움체 Bold" panose="00000800000000000000" pitchFamily="2" charset="-127"/>
                  </a:defRPr>
                </a:lvl1pPr>
              </a:lstStyle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지난 </a:t>
                </a:r>
                <a:endParaRPr lang="en-US" altLang="ko-KR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일주일 동안 느낀 감정 알아보기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35358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 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2"/>
                <a:ext cx="2559055" cy="145786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 sz="30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World돋움체 Bold" panose="00000800000000000000" pitchFamily="2" charset="-127"/>
                  </a:defRPr>
                </a:lvl1pPr>
              </a:lstStyle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자신이 느낀 감정의 원인 찾기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91605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 sz="30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World돋움체 Bold" panose="00000800000000000000" pitchFamily="2" charset="-127"/>
                  </a:defRPr>
                </a:lvl1pPr>
              </a:lstStyle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이야기를 나누고 공감하는 마음 표현하기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167531"/>
            <a:ext cx="9774731" cy="8427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일주일 동안 자신이 느낀 감정을 찾아보고 친구들의 이야기에 공감하는 마음을 표현해 봅니다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833579" y="648966"/>
            <a:ext cx="433163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 목표</a:t>
            </a:r>
          </a:p>
        </p:txBody>
      </p:sp>
      <p:sp>
        <p:nvSpPr>
          <p:cNvPr id="34" name="Freeform 49">
            <a:extLst>
              <a:ext uri="{FF2B5EF4-FFF2-40B4-BE49-F238E27FC236}">
                <a16:creationId xmlns:a16="http://schemas.microsoft.com/office/drawing/2014/main" id="{F4360E9E-BBC3-4B3B-8C82-FFC1B136B1CA}"/>
              </a:ext>
            </a:extLst>
          </p:cNvPr>
          <p:cNvSpPr>
            <a:spLocks/>
          </p:cNvSpPr>
          <p:nvPr/>
        </p:nvSpPr>
        <p:spPr bwMode="auto">
          <a:xfrm>
            <a:off x="399424" y="698056"/>
            <a:ext cx="383625" cy="305940"/>
          </a:xfrm>
          <a:custGeom>
            <a:avLst/>
            <a:gdLst>
              <a:gd name="T0" fmla="*/ 72 w 320"/>
              <a:gd name="T1" fmla="*/ 68 h 232"/>
              <a:gd name="T2" fmla="*/ 114 w 320"/>
              <a:gd name="T3" fmla="*/ 196 h 232"/>
              <a:gd name="T4" fmla="*/ 238 w 320"/>
              <a:gd name="T5" fmla="*/ 0 h 232"/>
              <a:gd name="T6" fmla="*/ 320 w 320"/>
              <a:gd name="T7" fmla="*/ 0 h 232"/>
              <a:gd name="T8" fmla="*/ 114 w 320"/>
              <a:gd name="T9" fmla="*/ 232 h 232"/>
              <a:gd name="T10" fmla="*/ 0 w 320"/>
              <a:gd name="T11" fmla="*/ 68 h 232"/>
              <a:gd name="T12" fmla="*/ 72 w 320"/>
              <a:gd name="T13" fmla="*/ 68 h 232"/>
              <a:gd name="T14" fmla="*/ 72 w 320"/>
              <a:gd name="T15" fmla="*/ 68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0" h="232">
                <a:moveTo>
                  <a:pt x="72" y="68"/>
                </a:moveTo>
                <a:lnTo>
                  <a:pt x="114" y="196"/>
                </a:lnTo>
                <a:lnTo>
                  <a:pt x="238" y="0"/>
                </a:lnTo>
                <a:lnTo>
                  <a:pt x="320" y="0"/>
                </a:lnTo>
                <a:lnTo>
                  <a:pt x="114" y="232"/>
                </a:lnTo>
                <a:lnTo>
                  <a:pt x="0" y="68"/>
                </a:lnTo>
                <a:lnTo>
                  <a:pt x="72" y="68"/>
                </a:lnTo>
                <a:lnTo>
                  <a:pt x="72" y="68"/>
                </a:lnTo>
                <a:close/>
              </a:path>
            </a:pathLst>
          </a:custGeom>
          <a:solidFill>
            <a:srgbClr val="0269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 dirty="0">
              <a:solidFill>
                <a:prstClr val="black"/>
              </a:solidFill>
              <a:latin typeface="KoPubDotum Medium Regular" panose="02020603020101020101" pitchFamily="18" charset="-127"/>
              <a:ea typeface="KoPubDotum Medium Regular" panose="02020603020101020101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직사각형 19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63" name="그룹 62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64" name="그룹 63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6" name="직사각형 3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공감의 뜻 알아보기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396201" y="2122687"/>
            <a:ext cx="3900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 감</a:t>
            </a:r>
            <a:br>
              <a:rPr lang="en-US" altLang="ko-KR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8000" b="1" spc="-15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共感</a:t>
            </a:r>
            <a:r>
              <a:rPr lang="en-US" altLang="ko-KR" sz="80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0" b="1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66859" y="4693160"/>
            <a:ext cx="1814034" cy="5847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ctr" latinLnBrk="0">
              <a:defRPr sz="3200" spc="-80">
                <a:gradFill>
                  <a:gsLst>
                    <a:gs pos="18333">
                      <a:prstClr val="black">
                        <a:lumMod val="75000"/>
                        <a:lumOff val="25000"/>
                      </a:prstClr>
                    </a:gs>
                    <a:gs pos="31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06122" y="4693160"/>
            <a:ext cx="1560042" cy="5847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ctr" latinLnBrk="0">
              <a:defRPr sz="3200" spc="-80">
                <a:gradFill>
                  <a:gsLst>
                    <a:gs pos="18333">
                      <a:prstClr val="black">
                        <a:lumMod val="75000"/>
                        <a:lumOff val="25000"/>
                      </a:prstClr>
                    </a:gs>
                    <a:gs pos="31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느낄 감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943461" y="5618081"/>
            <a:ext cx="9684681" cy="1010320"/>
            <a:chOff x="1020833" y="4886561"/>
            <a:chExt cx="9684681" cy="1010320"/>
          </a:xfrm>
        </p:grpSpPr>
        <p:sp>
          <p:nvSpPr>
            <p:cNvPr id="40" name="TextBox 39"/>
            <p:cNvSpPr txBox="1"/>
            <p:nvPr/>
          </p:nvSpPr>
          <p:spPr>
            <a:xfrm>
              <a:off x="2117188" y="5099334"/>
              <a:ext cx="8588326" cy="584775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>
              <a:defPPr>
                <a:defRPr lang="ko-KR"/>
              </a:defPPr>
              <a:lvl1pPr algn="ctr" fontAlgn="ctr" latinLnBrk="0">
                <a:defRPr sz="3200" spc="-80">
                  <a:gradFill>
                    <a:gsLst>
                      <a:gs pos="18333">
                        <a:prstClr val="black">
                          <a:lumMod val="75000"/>
                          <a:lumOff val="25000"/>
                        </a:prstClr>
                      </a:gs>
                      <a:gs pos="31000">
                        <a:prstClr val="black">
                          <a:lumMod val="75000"/>
                          <a:lumOff val="25000"/>
                        </a:prstClr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KoPubWorld돋움체 Bold" panose="00000800000000000000" pitchFamily="2" charset="-127"/>
                </a:defRPr>
              </a:lvl1pPr>
            </a:lstStyle>
            <a:p>
              <a:pPr algn="l"/>
              <a:r>
                <a:rPr lang="ko-KR" altLang="en-US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남의 감정</a:t>
              </a:r>
              <a:r>
                <a:rPr lang="en-US" altLang="ko-KR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의견</a:t>
              </a:r>
              <a:r>
                <a:rPr lang="en-US" altLang="ko-KR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주장 따위에 대하여 </a:t>
              </a:r>
              <a:endParaRPr lang="en-US" altLang="ko-KR" sz="26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l"/>
              <a:r>
                <a:rPr lang="ko-KR" altLang="en-US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자기도 그렇다고 느낌</a:t>
              </a:r>
              <a:r>
                <a:rPr lang="en-US" altLang="ko-KR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26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20202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또는 그렇게 느끼는 기분</a:t>
              </a:r>
              <a:endParaRPr lang="ko-KR" altLang="en-US" sz="26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020833" y="4886561"/>
              <a:ext cx="1084430" cy="1010320"/>
            </a:xfrm>
            <a:prstGeom prst="rect">
              <a:avLst/>
            </a:prstGeom>
            <a:solidFill>
              <a:srgbClr val="00B0F0"/>
            </a:solidFill>
            <a:ln w="222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0" rtlCol="0" anchor="ctr"/>
            <a:lstStyle/>
            <a:p>
              <a:pPr algn="ctr"/>
              <a:r>
                <a:rPr lang="ko-KR" altLang="en-US" sz="32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국어</a:t>
              </a:r>
              <a:br>
                <a:rPr lang="ko-KR" altLang="en-US" sz="32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3200" b="1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직사각형 19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6" name="직사각형 5"/>
          <p:cNvSpPr/>
          <p:nvPr/>
        </p:nvSpPr>
        <p:spPr>
          <a:xfrm>
            <a:off x="757165" y="3204567"/>
            <a:ext cx="9342063" cy="3456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399621"/>
            <a:chExt cx="10693399" cy="561768"/>
          </a:xfrm>
        </p:grpSpPr>
        <p:sp>
          <p:nvSpPr>
            <p:cNvPr id="36" name="직사각형 35"/>
            <p:cNvSpPr/>
            <p:nvPr/>
          </p:nvSpPr>
          <p:spPr>
            <a:xfrm>
              <a:off x="1228726" y="399621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1" y="399621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495839"/>
              <a:ext cx="623285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지난 일주일 동안 느낀 감정 찾아보기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C2520F6-A49A-C70D-06A2-75DBF5686A77}"/>
              </a:ext>
            </a:extLst>
          </p:cNvPr>
          <p:cNvSpPr txBox="1"/>
          <p:nvPr/>
        </p:nvSpPr>
        <p:spPr>
          <a:xfrm>
            <a:off x="530673" y="1916498"/>
            <a:ext cx="9632054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ko-KR" altLang="en-US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감정단어 중 지난 일주일 동안 내가 느꼈던 감정을 찾아 동그라미로 표시해 보세요</a:t>
            </a:r>
            <a:r>
              <a:rPr lang="en-US" altLang="ko-KR" sz="19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114742" y="1296825"/>
            <a:ext cx="8463917" cy="657535"/>
            <a:chOff x="1129982" y="1197765"/>
            <a:chExt cx="8463917" cy="65753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40A0CCB-0C1C-E70B-FEF8-83B95C733CB0}"/>
                </a:ext>
              </a:extLst>
            </p:cNvPr>
            <p:cNvSpPr txBox="1"/>
            <p:nvPr/>
          </p:nvSpPr>
          <p:spPr>
            <a:xfrm>
              <a:off x="1129982" y="1270525"/>
              <a:ext cx="846391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지난 일주일 동안 어떤 감정을 느꼈나요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  <a:endPara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58" name="그림 5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236980" y="1197765"/>
              <a:ext cx="462280" cy="431481"/>
            </a:xfrm>
            <a:prstGeom prst="rect">
              <a:avLst/>
            </a:prstGeom>
          </p:spPr>
        </p:pic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024620" y="1197765"/>
              <a:ext cx="462280" cy="431481"/>
            </a:xfrm>
            <a:prstGeom prst="rect">
              <a:avLst/>
            </a:prstGeom>
          </p:spPr>
        </p:pic>
      </p:grp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AB4B2E0B-E85C-98D6-5056-C59E9B97F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394341"/>
              </p:ext>
            </p:extLst>
          </p:nvPr>
        </p:nvGraphicFramePr>
        <p:xfrm>
          <a:off x="446728" y="2491741"/>
          <a:ext cx="9795821" cy="4558694"/>
        </p:xfrm>
        <a:graphic>
          <a:graphicData uri="http://schemas.openxmlformats.org/drawingml/2006/table">
            <a:tbl>
              <a:tblPr/>
              <a:tblGrid>
                <a:gridCol w="1399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9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9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994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5500">
                <a:tc gridSpan="3"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유쾌한</a:t>
                      </a:r>
                      <a:r>
                        <a:rPr lang="en-US" altLang="ko-KR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긍정적인</a:t>
                      </a:r>
                      <a:r>
                        <a:rPr lang="en-US" altLang="ko-KR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느낌의 감정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중립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불쾌한</a:t>
                      </a:r>
                      <a:r>
                        <a:rPr lang="en-US" altLang="ko-KR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부정적인</a:t>
                      </a:r>
                      <a:r>
                        <a:rPr lang="en-US" altLang="ko-KR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800" b="1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느낌의 감정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CAA0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감동적인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짜릿한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설레는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부끄러운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걱정되는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허전한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외로운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감사한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활기찬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즐거운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쑥스러운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안타까운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부담스러운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짜증 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자랑스러운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기대되는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행복한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놀란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당황스러운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피곤한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절망스러운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고마운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홀가분한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평온한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덤덤한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답답한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지겨운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허탈한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사랑스러운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재미있는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안심되는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400" b="0" kern="0" spc="0" dirty="0">
                        <a:ln>
                          <a:solidFill>
                            <a:srgbClr val="00B0F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겁나는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무서운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얄미운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흐뭇한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반가운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만족스러운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400" b="0" kern="0" spc="0" dirty="0">
                        <a:ln>
                          <a:solidFill>
                            <a:srgbClr val="00B0F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불안한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우울한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비참한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742"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충만한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열정적인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신나는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3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400" b="0" kern="0" spc="0" dirty="0">
                        <a:ln>
                          <a:solidFill>
                            <a:srgbClr val="00B0F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2F8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곤란한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서운한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2152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4305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6458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86112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607640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129168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650696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172224" algn="l" defTabSz="1043056" rtl="0" eaLnBrk="1" latinLnBrk="1" hangingPunct="1">
                        <a:defRPr sz="21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rgbClr val="00B0F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억울한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35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직사각형 2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399621"/>
            <a:chExt cx="10693399" cy="561768"/>
          </a:xfrm>
        </p:grpSpPr>
        <p:sp>
          <p:nvSpPr>
            <p:cNvPr id="36" name="직사각형 35"/>
            <p:cNvSpPr/>
            <p:nvPr/>
          </p:nvSpPr>
          <p:spPr>
            <a:xfrm>
              <a:off x="1228726" y="399621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1" y="399621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495839"/>
              <a:ext cx="623285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지난 일주일 동안 느낀 감정 찾아보기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14120" y="1317927"/>
            <a:ext cx="8265160" cy="638021"/>
            <a:chOff x="1145540" y="1317927"/>
            <a:chExt cx="8265160" cy="638021"/>
          </a:xfrm>
        </p:grpSpPr>
        <p:sp>
          <p:nvSpPr>
            <p:cNvPr id="37" name="직사각형 36"/>
            <p:cNvSpPr/>
            <p:nvPr/>
          </p:nvSpPr>
          <p:spPr>
            <a:xfrm>
              <a:off x="1145540" y="1463505"/>
              <a:ext cx="82651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지난 일주일 동안 느낀 감정을 적어주세요</a:t>
              </a:r>
              <a:endPara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151988" y="1317927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89273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927" name="그룹 1926"/>
          <p:cNvGrpSpPr/>
          <p:nvPr/>
        </p:nvGrpSpPr>
        <p:grpSpPr>
          <a:xfrm>
            <a:off x="1931165" y="2594152"/>
            <a:ext cx="6770110" cy="4059436"/>
            <a:chOff x="1854965" y="2594152"/>
            <a:chExt cx="6770110" cy="4059436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2658054" y="4587083"/>
              <a:ext cx="4771446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cxnSp>
          <p:nvCxnSpPr>
            <p:cNvPr id="138" name="직선 연결선 137"/>
            <p:cNvCxnSpPr/>
            <p:nvPr/>
          </p:nvCxnSpPr>
          <p:spPr>
            <a:xfrm rot="12600000">
              <a:off x="2989435" y="3907405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cxnSp>
          <p:nvCxnSpPr>
            <p:cNvPr id="139" name="직선 연결선 138"/>
            <p:cNvCxnSpPr/>
            <p:nvPr/>
          </p:nvCxnSpPr>
          <p:spPr>
            <a:xfrm rot="9000000">
              <a:off x="2989435" y="4980442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1923" name="그룹 1922"/>
            <p:cNvGrpSpPr/>
            <p:nvPr/>
          </p:nvGrpSpPr>
          <p:grpSpPr>
            <a:xfrm>
              <a:off x="1854965" y="4147873"/>
              <a:ext cx="1708643" cy="876804"/>
              <a:chOff x="1794005" y="4147873"/>
              <a:chExt cx="1708643" cy="876804"/>
            </a:xfrm>
          </p:grpSpPr>
          <p:sp>
            <p:nvSpPr>
              <p:cNvPr id="149" name="타원 148"/>
              <p:cNvSpPr/>
              <p:nvPr/>
            </p:nvSpPr>
            <p:spPr>
              <a:xfrm>
                <a:off x="1794005" y="4147873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1" name="Rectangle 304"/>
              <p:cNvSpPr>
                <a:spLocks noChangeArrowheads="1"/>
              </p:cNvSpPr>
              <p:nvPr/>
            </p:nvSpPr>
            <p:spPr>
              <a:xfrm>
                <a:off x="2051323" y="4386220"/>
                <a:ext cx="1037845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행복한</a:t>
                </a:r>
              </a:p>
            </p:txBody>
          </p:sp>
        </p:grpSp>
        <p:grpSp>
          <p:nvGrpSpPr>
            <p:cNvPr id="1924" name="그룹 1923"/>
            <p:cNvGrpSpPr/>
            <p:nvPr/>
          </p:nvGrpSpPr>
          <p:grpSpPr>
            <a:xfrm>
              <a:off x="2557173" y="2909751"/>
              <a:ext cx="1708643" cy="876804"/>
              <a:chOff x="2496213" y="2909751"/>
              <a:chExt cx="1708643" cy="876804"/>
            </a:xfrm>
          </p:grpSpPr>
          <p:sp>
            <p:nvSpPr>
              <p:cNvPr id="150" name="타원 149"/>
              <p:cNvSpPr/>
              <p:nvPr/>
            </p:nvSpPr>
            <p:spPr>
              <a:xfrm>
                <a:off x="2496213" y="2909751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2" name="Rectangle 304"/>
              <p:cNvSpPr>
                <a:spLocks noChangeArrowheads="1"/>
              </p:cNvSpPr>
              <p:nvPr/>
            </p:nvSpPr>
            <p:spPr>
              <a:xfrm>
                <a:off x="2630709" y="3148098"/>
                <a:ext cx="1439652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당황스러운</a:t>
                </a: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6916432" y="4147873"/>
              <a:ext cx="1708643" cy="876804"/>
              <a:chOff x="6916432" y="4147873"/>
              <a:chExt cx="1708643" cy="876804"/>
            </a:xfrm>
          </p:grpSpPr>
          <p:sp>
            <p:nvSpPr>
              <p:cNvPr id="145" name="타원 144"/>
              <p:cNvSpPr/>
              <p:nvPr/>
            </p:nvSpPr>
            <p:spPr>
              <a:xfrm>
                <a:off x="6916432" y="4147873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5" name="Rectangle 304"/>
              <p:cNvSpPr>
                <a:spLocks noChangeArrowheads="1"/>
              </p:cNvSpPr>
              <p:nvPr/>
            </p:nvSpPr>
            <p:spPr>
              <a:xfrm>
                <a:off x="7050927" y="4379132"/>
                <a:ext cx="1439652" cy="414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창피한</a:t>
                </a:r>
              </a:p>
            </p:txBody>
          </p:sp>
        </p:grpSp>
        <p:grpSp>
          <p:nvGrpSpPr>
            <p:cNvPr id="1922" name="그룹 1921"/>
            <p:cNvGrpSpPr/>
            <p:nvPr/>
          </p:nvGrpSpPr>
          <p:grpSpPr>
            <a:xfrm>
              <a:off x="2557173" y="5240265"/>
              <a:ext cx="1708643" cy="876804"/>
              <a:chOff x="2251624" y="5240265"/>
              <a:chExt cx="1708643" cy="876804"/>
            </a:xfrm>
          </p:grpSpPr>
          <p:sp>
            <p:nvSpPr>
              <p:cNvPr id="148" name="타원 147"/>
              <p:cNvSpPr/>
              <p:nvPr/>
            </p:nvSpPr>
            <p:spPr>
              <a:xfrm>
                <a:off x="2251624" y="5240265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8" name="Rectangle 304"/>
              <p:cNvSpPr>
                <a:spLocks noChangeArrowheads="1"/>
              </p:cNvSpPr>
              <p:nvPr/>
            </p:nvSpPr>
            <p:spPr>
              <a:xfrm>
                <a:off x="2386119" y="5471524"/>
                <a:ext cx="1439652" cy="414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서운한</a:t>
                </a:r>
              </a:p>
            </p:txBody>
          </p:sp>
        </p:grpSp>
        <p:cxnSp>
          <p:nvCxnSpPr>
            <p:cNvPr id="159" name="직선 연결선 158"/>
            <p:cNvCxnSpPr/>
            <p:nvPr/>
          </p:nvCxnSpPr>
          <p:spPr>
            <a:xfrm rot="16200000">
              <a:off x="3904673" y="4491263"/>
              <a:ext cx="2745712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15" name="그룹 14"/>
            <p:cNvGrpSpPr/>
            <p:nvPr/>
          </p:nvGrpSpPr>
          <p:grpSpPr>
            <a:xfrm>
              <a:off x="4405589" y="2594152"/>
              <a:ext cx="1708643" cy="876804"/>
              <a:chOff x="4405589" y="2594152"/>
              <a:chExt cx="1708643" cy="876804"/>
            </a:xfrm>
          </p:grpSpPr>
          <p:sp>
            <p:nvSpPr>
              <p:cNvPr id="163" name="타원 162"/>
              <p:cNvSpPr/>
              <p:nvPr/>
            </p:nvSpPr>
            <p:spPr>
              <a:xfrm>
                <a:off x="4405589" y="2594152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5" name="Rectangle 304"/>
              <p:cNvSpPr>
                <a:spLocks noChangeArrowheads="1"/>
              </p:cNvSpPr>
              <p:nvPr/>
            </p:nvSpPr>
            <p:spPr>
              <a:xfrm>
                <a:off x="4540084" y="2825411"/>
                <a:ext cx="1439652" cy="414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반가운</a:t>
                </a: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4405589" y="5776784"/>
              <a:ext cx="1708643" cy="876804"/>
              <a:chOff x="4405589" y="5776784"/>
              <a:chExt cx="1708643" cy="876804"/>
            </a:xfrm>
          </p:grpSpPr>
          <p:sp>
            <p:nvSpPr>
              <p:cNvPr id="164" name="타원 163"/>
              <p:cNvSpPr/>
              <p:nvPr/>
            </p:nvSpPr>
            <p:spPr>
              <a:xfrm>
                <a:off x="4405589" y="5776784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6" name="Rectangle 304"/>
              <p:cNvSpPr>
                <a:spLocks noChangeArrowheads="1"/>
              </p:cNvSpPr>
              <p:nvPr/>
            </p:nvSpPr>
            <p:spPr>
              <a:xfrm>
                <a:off x="4540084" y="6008043"/>
                <a:ext cx="1439652" cy="414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뿌듯한</a:t>
                </a:r>
              </a:p>
            </p:txBody>
          </p:sp>
        </p:grpSp>
        <p:cxnSp>
          <p:nvCxnSpPr>
            <p:cNvPr id="208" name="직선 연결선 207"/>
            <p:cNvCxnSpPr/>
            <p:nvPr/>
          </p:nvCxnSpPr>
          <p:spPr>
            <a:xfrm rot="1800000">
              <a:off x="4665835" y="4980442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209" name="그룹 208"/>
            <p:cNvGrpSpPr/>
            <p:nvPr/>
          </p:nvGrpSpPr>
          <p:grpSpPr>
            <a:xfrm>
              <a:off x="6299184" y="5387204"/>
              <a:ext cx="1708643" cy="876804"/>
              <a:chOff x="6299184" y="5387204"/>
              <a:chExt cx="1708643" cy="876804"/>
            </a:xfrm>
          </p:grpSpPr>
          <p:sp>
            <p:nvSpPr>
              <p:cNvPr id="210" name="타원 209"/>
              <p:cNvSpPr/>
              <p:nvPr/>
            </p:nvSpPr>
            <p:spPr>
              <a:xfrm>
                <a:off x="6299184" y="5387204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1" name="Rectangle 304"/>
              <p:cNvSpPr>
                <a:spLocks noChangeArrowheads="1"/>
              </p:cNvSpPr>
              <p:nvPr/>
            </p:nvSpPr>
            <p:spPr>
              <a:xfrm>
                <a:off x="6433680" y="5618463"/>
                <a:ext cx="1439652" cy="414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얄미운</a:t>
                </a:r>
              </a:p>
            </p:txBody>
          </p:sp>
        </p:grpSp>
        <p:cxnSp>
          <p:nvCxnSpPr>
            <p:cNvPr id="215" name="직선 연결선 214"/>
            <p:cNvCxnSpPr/>
            <p:nvPr/>
          </p:nvCxnSpPr>
          <p:spPr>
            <a:xfrm rot="19800000">
              <a:off x="4734414" y="3907405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216" name="그룹 215"/>
            <p:cNvGrpSpPr/>
            <p:nvPr/>
          </p:nvGrpSpPr>
          <p:grpSpPr>
            <a:xfrm>
              <a:off x="4415823" y="3790007"/>
              <a:ext cx="1718151" cy="1667726"/>
              <a:chOff x="4415823" y="3790007"/>
              <a:chExt cx="1718151" cy="1667726"/>
            </a:xfrm>
          </p:grpSpPr>
          <p:sp>
            <p:nvSpPr>
              <p:cNvPr id="217" name="타원 216"/>
              <p:cNvSpPr/>
              <p:nvPr/>
            </p:nvSpPr>
            <p:spPr>
              <a:xfrm>
                <a:off x="4441035" y="3790007"/>
                <a:ext cx="1667727" cy="1667726"/>
              </a:xfrm>
              <a:prstGeom prst="ellipse">
                <a:avLst/>
              </a:prstGeom>
              <a:solidFill>
                <a:srgbClr val="63B0DF"/>
              </a:solidFill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8" name="Rectangle 304"/>
              <p:cNvSpPr>
                <a:spLocks noChangeArrowheads="1"/>
              </p:cNvSpPr>
              <p:nvPr/>
            </p:nvSpPr>
            <p:spPr>
              <a:xfrm>
                <a:off x="4415823" y="4209585"/>
                <a:ext cx="1718151" cy="8285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>
                <a:spAutoFit/>
              </a:bodyPr>
              <a:lstStyle/>
              <a:p>
                <a:pPr marL="0" indent="0" algn="ctr" defTabSz="1043054" rtl="0" eaLnBrk="1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23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    )</a:t>
                </a:r>
                <a:r>
                  <a:rPr kumimoji="0" lang="ko-KR" altLang="en-US" sz="23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의</a:t>
                </a:r>
                <a:br>
                  <a:rPr kumimoji="0" lang="en-US" altLang="ko-KR" sz="23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kumimoji="0" lang="ko-KR" altLang="en-US" sz="23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감정들</a:t>
                </a:r>
              </a:p>
            </p:txBody>
          </p:sp>
        </p:grpSp>
        <p:grpSp>
          <p:nvGrpSpPr>
            <p:cNvPr id="219" name="그룹 218"/>
            <p:cNvGrpSpPr/>
            <p:nvPr/>
          </p:nvGrpSpPr>
          <p:grpSpPr>
            <a:xfrm>
              <a:off x="6299184" y="2909751"/>
              <a:ext cx="1708643" cy="876804"/>
              <a:chOff x="7190752" y="2909751"/>
              <a:chExt cx="1708643" cy="876804"/>
            </a:xfrm>
          </p:grpSpPr>
          <p:sp>
            <p:nvSpPr>
              <p:cNvPr id="220" name="타원 219"/>
              <p:cNvSpPr/>
              <p:nvPr/>
            </p:nvSpPr>
            <p:spPr>
              <a:xfrm>
                <a:off x="7190752" y="2909751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pPr algn="ctr"/>
                <a:endParaRPr lang="ko-KR" altLang="en-US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21" name="Rectangle 304"/>
              <p:cNvSpPr>
                <a:spLocks noChangeArrowheads="1"/>
              </p:cNvSpPr>
              <p:nvPr/>
            </p:nvSpPr>
            <p:spPr>
              <a:xfrm>
                <a:off x="7325247" y="3141010"/>
                <a:ext cx="1439652" cy="414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20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불편한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3062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직사각형 119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707097" y="1205385"/>
            <a:ext cx="9258691" cy="935227"/>
            <a:chOff x="707097" y="1205385"/>
            <a:chExt cx="9258691" cy="935227"/>
          </a:xfrm>
        </p:grpSpPr>
        <p:sp>
          <p:nvSpPr>
            <p:cNvPr id="37" name="직사각형 36"/>
            <p:cNvSpPr/>
            <p:nvPr/>
          </p:nvSpPr>
          <p:spPr>
            <a:xfrm>
              <a:off x="825500" y="1278838"/>
              <a:ext cx="9042400" cy="861774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원의 바깥쪽</a:t>
              </a:r>
              <a:r>
                <a:rPr lang="ko-KR" altLang="en-US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에 감정의 원인을 적고 감정단어와 원인을 선으로</a:t>
              </a:r>
              <a:br>
                <a:rPr lang="en-US" altLang="ko-KR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ko-KR" altLang="en-US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연결하기</a:t>
              </a:r>
            </a:p>
          </p:txBody>
        </p:sp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707097" y="1205385"/>
              <a:ext cx="462280" cy="431481"/>
            </a:xfrm>
            <a:prstGeom prst="rect">
              <a:avLst/>
            </a:prstGeom>
          </p:spPr>
        </p:pic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503508" y="1205385"/>
              <a:ext cx="462280" cy="431481"/>
            </a:xfrm>
            <a:prstGeom prst="rect">
              <a:avLst/>
            </a:prstGeom>
          </p:spPr>
        </p:pic>
      </p:grpSp>
      <p:grpSp>
        <p:nvGrpSpPr>
          <p:cNvPr id="57" name="그룹 56"/>
          <p:cNvGrpSpPr/>
          <p:nvPr/>
        </p:nvGrpSpPr>
        <p:grpSpPr>
          <a:xfrm>
            <a:off x="2639060" y="3116385"/>
            <a:ext cx="5384800" cy="3243570"/>
            <a:chOff x="1854965" y="2594152"/>
            <a:chExt cx="6739256" cy="4059436"/>
          </a:xfrm>
        </p:grpSpPr>
        <p:cxnSp>
          <p:nvCxnSpPr>
            <p:cNvPr id="58" name="직선 연결선 57"/>
            <p:cNvCxnSpPr/>
            <p:nvPr/>
          </p:nvCxnSpPr>
          <p:spPr>
            <a:xfrm>
              <a:off x="2658054" y="4587083"/>
              <a:ext cx="4771446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cxnSp>
          <p:nvCxnSpPr>
            <p:cNvPr id="59" name="직선 연결선 58"/>
            <p:cNvCxnSpPr/>
            <p:nvPr/>
          </p:nvCxnSpPr>
          <p:spPr>
            <a:xfrm rot="12600000">
              <a:off x="2989435" y="3907405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cxnSp>
          <p:nvCxnSpPr>
            <p:cNvPr id="60" name="직선 연결선 59"/>
            <p:cNvCxnSpPr/>
            <p:nvPr/>
          </p:nvCxnSpPr>
          <p:spPr>
            <a:xfrm rot="9000000">
              <a:off x="2989435" y="4980442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61" name="그룹 60"/>
            <p:cNvGrpSpPr/>
            <p:nvPr/>
          </p:nvGrpSpPr>
          <p:grpSpPr>
            <a:xfrm>
              <a:off x="1854965" y="4147873"/>
              <a:ext cx="1708643" cy="876804"/>
              <a:chOff x="1794005" y="4147873"/>
              <a:chExt cx="1708643" cy="876804"/>
            </a:xfrm>
          </p:grpSpPr>
          <p:sp>
            <p:nvSpPr>
              <p:cNvPr id="89" name="타원 88"/>
              <p:cNvSpPr/>
              <p:nvPr/>
            </p:nvSpPr>
            <p:spPr>
              <a:xfrm>
                <a:off x="1794005" y="4147873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0" name="Rectangle 304"/>
              <p:cNvSpPr>
                <a:spLocks noChangeArrowheads="1"/>
              </p:cNvSpPr>
              <p:nvPr/>
            </p:nvSpPr>
            <p:spPr>
              <a:xfrm>
                <a:off x="2183687" y="4374419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행복한</a:t>
                </a:r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2557173" y="2909751"/>
              <a:ext cx="1708643" cy="876804"/>
              <a:chOff x="2496213" y="2909751"/>
              <a:chExt cx="1708643" cy="876804"/>
            </a:xfrm>
          </p:grpSpPr>
          <p:sp>
            <p:nvSpPr>
              <p:cNvPr id="87" name="타원 86"/>
              <p:cNvSpPr/>
              <p:nvPr/>
            </p:nvSpPr>
            <p:spPr>
              <a:xfrm>
                <a:off x="2496213" y="2909751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8" name="Rectangle 304"/>
              <p:cNvSpPr>
                <a:spLocks noChangeArrowheads="1"/>
              </p:cNvSpPr>
              <p:nvPr/>
            </p:nvSpPr>
            <p:spPr>
              <a:xfrm>
                <a:off x="2653175" y="3136297"/>
                <a:ext cx="1394718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당황스러운</a:t>
                </a:r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6885578" y="4147873"/>
              <a:ext cx="1708643" cy="876804"/>
              <a:chOff x="6885578" y="4147873"/>
              <a:chExt cx="1708643" cy="876804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885578" y="4147873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6" name="Rectangle 304"/>
              <p:cNvSpPr>
                <a:spLocks noChangeArrowheads="1"/>
              </p:cNvSpPr>
              <p:nvPr/>
            </p:nvSpPr>
            <p:spPr>
              <a:xfrm>
                <a:off x="7275260" y="4374419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창피한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2557173" y="5240265"/>
              <a:ext cx="1708643" cy="876804"/>
              <a:chOff x="2251624" y="5240265"/>
              <a:chExt cx="1708643" cy="876804"/>
            </a:xfrm>
          </p:grpSpPr>
          <p:sp>
            <p:nvSpPr>
              <p:cNvPr id="83" name="타원 82"/>
              <p:cNvSpPr/>
              <p:nvPr/>
            </p:nvSpPr>
            <p:spPr>
              <a:xfrm>
                <a:off x="2251624" y="5240265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Rectangle 304"/>
              <p:cNvSpPr>
                <a:spLocks noChangeArrowheads="1"/>
              </p:cNvSpPr>
              <p:nvPr/>
            </p:nvSpPr>
            <p:spPr>
              <a:xfrm>
                <a:off x="2641306" y="5466811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서운한</a:t>
                </a:r>
              </a:p>
            </p:txBody>
          </p:sp>
        </p:grpSp>
        <p:cxnSp>
          <p:nvCxnSpPr>
            <p:cNvPr id="65" name="직선 연결선 64"/>
            <p:cNvCxnSpPr/>
            <p:nvPr/>
          </p:nvCxnSpPr>
          <p:spPr>
            <a:xfrm rot="16200000">
              <a:off x="3904673" y="4491263"/>
              <a:ext cx="2745712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66" name="그룹 65"/>
            <p:cNvGrpSpPr/>
            <p:nvPr/>
          </p:nvGrpSpPr>
          <p:grpSpPr>
            <a:xfrm>
              <a:off x="4405589" y="2594152"/>
              <a:ext cx="1708643" cy="876804"/>
              <a:chOff x="4405589" y="2594152"/>
              <a:chExt cx="1708643" cy="876804"/>
            </a:xfrm>
          </p:grpSpPr>
          <p:sp>
            <p:nvSpPr>
              <p:cNvPr id="81" name="타원 80"/>
              <p:cNvSpPr/>
              <p:nvPr/>
            </p:nvSpPr>
            <p:spPr>
              <a:xfrm>
                <a:off x="4405589" y="2594152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" name="Rectangle 304"/>
              <p:cNvSpPr>
                <a:spLocks noChangeArrowheads="1"/>
              </p:cNvSpPr>
              <p:nvPr/>
            </p:nvSpPr>
            <p:spPr>
              <a:xfrm>
                <a:off x="4795271" y="2820698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반가운</a:t>
                </a: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4405589" y="5776784"/>
              <a:ext cx="1708643" cy="876804"/>
              <a:chOff x="4405589" y="5776784"/>
              <a:chExt cx="1708643" cy="876804"/>
            </a:xfrm>
          </p:grpSpPr>
          <p:sp>
            <p:nvSpPr>
              <p:cNvPr id="79" name="타원 78"/>
              <p:cNvSpPr/>
              <p:nvPr/>
            </p:nvSpPr>
            <p:spPr>
              <a:xfrm>
                <a:off x="4405589" y="5776784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Rectangle 304"/>
              <p:cNvSpPr>
                <a:spLocks noChangeArrowheads="1"/>
              </p:cNvSpPr>
              <p:nvPr/>
            </p:nvSpPr>
            <p:spPr>
              <a:xfrm>
                <a:off x="4795271" y="6003330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뿌듯한</a:t>
                </a:r>
              </a:p>
            </p:txBody>
          </p:sp>
        </p:grpSp>
        <p:cxnSp>
          <p:nvCxnSpPr>
            <p:cNvPr id="68" name="직선 연결선 67"/>
            <p:cNvCxnSpPr/>
            <p:nvPr/>
          </p:nvCxnSpPr>
          <p:spPr>
            <a:xfrm rot="1800000">
              <a:off x="4665835" y="4980442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69" name="그룹 68"/>
            <p:cNvGrpSpPr/>
            <p:nvPr/>
          </p:nvGrpSpPr>
          <p:grpSpPr>
            <a:xfrm>
              <a:off x="6299184" y="5387204"/>
              <a:ext cx="1708643" cy="876804"/>
              <a:chOff x="6299184" y="5387204"/>
              <a:chExt cx="1708643" cy="876804"/>
            </a:xfrm>
          </p:grpSpPr>
          <p:sp>
            <p:nvSpPr>
              <p:cNvPr id="77" name="타원 76"/>
              <p:cNvSpPr/>
              <p:nvPr/>
            </p:nvSpPr>
            <p:spPr>
              <a:xfrm>
                <a:off x="6299184" y="5387204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Rectangle 304"/>
              <p:cNvSpPr>
                <a:spLocks noChangeArrowheads="1"/>
              </p:cNvSpPr>
              <p:nvPr/>
            </p:nvSpPr>
            <p:spPr>
              <a:xfrm>
                <a:off x="6688868" y="5613750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얄미운</a:t>
                </a:r>
              </a:p>
            </p:txBody>
          </p:sp>
        </p:grpSp>
        <p:cxnSp>
          <p:nvCxnSpPr>
            <p:cNvPr id="70" name="직선 연결선 69"/>
            <p:cNvCxnSpPr/>
            <p:nvPr/>
          </p:nvCxnSpPr>
          <p:spPr>
            <a:xfrm rot="19800000">
              <a:off x="4734414" y="3907405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71" name="그룹 70"/>
            <p:cNvGrpSpPr/>
            <p:nvPr/>
          </p:nvGrpSpPr>
          <p:grpSpPr>
            <a:xfrm>
              <a:off x="4441035" y="3790007"/>
              <a:ext cx="1667727" cy="1667726"/>
              <a:chOff x="4441035" y="3790007"/>
              <a:chExt cx="1667727" cy="1667726"/>
            </a:xfrm>
          </p:grpSpPr>
          <p:sp>
            <p:nvSpPr>
              <p:cNvPr id="75" name="타원 74"/>
              <p:cNvSpPr/>
              <p:nvPr/>
            </p:nvSpPr>
            <p:spPr>
              <a:xfrm>
                <a:off x="4441035" y="3790007"/>
                <a:ext cx="1667727" cy="1667726"/>
              </a:xfrm>
              <a:prstGeom prst="ellipse">
                <a:avLst/>
              </a:prstGeom>
              <a:solidFill>
                <a:srgbClr val="63B0DF"/>
              </a:solidFill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Rectangle 304"/>
              <p:cNvSpPr>
                <a:spLocks noChangeArrowheads="1"/>
              </p:cNvSpPr>
              <p:nvPr/>
            </p:nvSpPr>
            <p:spPr>
              <a:xfrm>
                <a:off x="4762112" y="4219417"/>
                <a:ext cx="1025575" cy="8089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marL="0" indent="0" algn="ctr" defTabSz="1043054" rtl="0" eaLnBrk="1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    )</a:t>
                </a:r>
                <a:r>
                  <a:rPr kumimoji="0" lang="ko-KR" altLang="en-US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의</a:t>
                </a:r>
                <a:br>
                  <a:rPr kumimoji="0" lang="en-US" altLang="ko-KR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kumimoji="0" lang="ko-KR" altLang="en-US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감정들</a:t>
                </a: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6299184" y="2909751"/>
              <a:ext cx="1708643" cy="876804"/>
              <a:chOff x="7190752" y="2909751"/>
              <a:chExt cx="1708643" cy="876804"/>
            </a:xfrm>
          </p:grpSpPr>
          <p:sp>
            <p:nvSpPr>
              <p:cNvPr id="73" name="타원 72"/>
              <p:cNvSpPr/>
              <p:nvPr/>
            </p:nvSpPr>
            <p:spPr>
              <a:xfrm>
                <a:off x="7190752" y="2909751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Rectangle 304"/>
              <p:cNvSpPr>
                <a:spLocks noChangeArrowheads="1"/>
              </p:cNvSpPr>
              <p:nvPr/>
            </p:nvSpPr>
            <p:spPr>
              <a:xfrm>
                <a:off x="7580434" y="3136297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불편한</a:t>
                </a:r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941613" y="3258659"/>
            <a:ext cx="256917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lvl="0">
              <a:defRPr sz="1600" b="1">
                <a:latin typeface="KoPub돋움체 Bold"/>
                <a:ea typeface="KoPub돋움체 Bold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함께 놀던 친구가 </a:t>
            </a:r>
          </a:p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갑자기 화내면서 가버려서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41614" y="4331888"/>
            <a:ext cx="130198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시험 성적이</a:t>
            </a:r>
            <a:br>
              <a:rPr lang="en-US" altLang="ko-KR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생각보다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잘 나와서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41614" y="5505368"/>
            <a:ext cx="183206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엄마가 동생에게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먹을 것을 양보하라고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하셔서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722914" y="6428579"/>
            <a:ext cx="3234146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 algn="ctr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어려운 책을 끝까지 다 읽어서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700554" y="5505368"/>
            <a:ext cx="212924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latinLnBrk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동생이 </a:t>
            </a:r>
            <a:r>
              <a:rPr lang="ko-KR" altLang="en-US" sz="1600" b="1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메롱하고</a:t>
            </a: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도망가서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079796" y="4331888"/>
            <a:ext cx="212924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선생님께서 발표할 때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목소리가 작으니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다시 하라고 하셔서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692934" y="3135548"/>
            <a:ext cx="212924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며칠 전 말로 다툰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친구와 서로 사과하지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않아서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302034" y="2510708"/>
            <a:ext cx="212924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오랜만에 이모가 </a:t>
            </a:r>
          </a:p>
          <a:p>
            <a:pPr lvl="0" algn="ctr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집에 오셔서</a:t>
            </a:r>
          </a:p>
        </p:txBody>
      </p:sp>
      <p:grpSp>
        <p:nvGrpSpPr>
          <p:cNvPr id="113" name="그룹 11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14" name="직사각형 113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15" name="그룹 114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17" name="직사각형 116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18" name="모서리가 둥근 직사각형 11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자신이 느낀 감정의 원인 찾기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44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직사각형 10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825500" y="1317927"/>
            <a:ext cx="9042400" cy="668797"/>
            <a:chOff x="802640" y="1317927"/>
            <a:chExt cx="9042400" cy="668797"/>
          </a:xfrm>
        </p:grpSpPr>
        <p:sp>
          <p:nvSpPr>
            <p:cNvPr id="37" name="직사각형 36"/>
            <p:cNvSpPr/>
            <p:nvPr/>
          </p:nvSpPr>
          <p:spPr>
            <a:xfrm>
              <a:off x="802640" y="1432726"/>
              <a:ext cx="9042400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가장 기억에 남는</a:t>
              </a:r>
              <a:r>
                <a:rPr lang="ko-KR" altLang="en-US" sz="28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감정 </a:t>
              </a:r>
              <a:r>
                <a:rPr lang="en-US" altLang="ko-KR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2-3</a:t>
              </a: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개</a:t>
              </a:r>
              <a:r>
                <a:rPr lang="ko-KR" altLang="en-US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를 찾아 색연필로 색칠하기</a:t>
              </a:r>
            </a:p>
          </p:txBody>
        </p:sp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479062" y="1317927"/>
              <a:ext cx="462280" cy="431481"/>
            </a:xfrm>
            <a:prstGeom prst="rect">
              <a:avLst/>
            </a:prstGeom>
          </p:spPr>
        </p:pic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706339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57" name="그룹 56"/>
          <p:cNvGrpSpPr/>
          <p:nvPr/>
        </p:nvGrpSpPr>
        <p:grpSpPr>
          <a:xfrm>
            <a:off x="2639060" y="3116385"/>
            <a:ext cx="5384800" cy="3243570"/>
            <a:chOff x="1854965" y="2594152"/>
            <a:chExt cx="6739256" cy="4059436"/>
          </a:xfrm>
        </p:grpSpPr>
        <p:cxnSp>
          <p:nvCxnSpPr>
            <p:cNvPr id="58" name="직선 연결선 57"/>
            <p:cNvCxnSpPr/>
            <p:nvPr/>
          </p:nvCxnSpPr>
          <p:spPr>
            <a:xfrm>
              <a:off x="2658054" y="4587083"/>
              <a:ext cx="4771446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cxnSp>
          <p:nvCxnSpPr>
            <p:cNvPr id="59" name="직선 연결선 58"/>
            <p:cNvCxnSpPr/>
            <p:nvPr/>
          </p:nvCxnSpPr>
          <p:spPr>
            <a:xfrm rot="12600000">
              <a:off x="2989435" y="3907405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cxnSp>
          <p:nvCxnSpPr>
            <p:cNvPr id="60" name="직선 연결선 59"/>
            <p:cNvCxnSpPr/>
            <p:nvPr/>
          </p:nvCxnSpPr>
          <p:spPr>
            <a:xfrm rot="9000000">
              <a:off x="2989435" y="4980442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61" name="그룹 60"/>
            <p:cNvGrpSpPr/>
            <p:nvPr/>
          </p:nvGrpSpPr>
          <p:grpSpPr>
            <a:xfrm>
              <a:off x="1854965" y="4147873"/>
              <a:ext cx="1708643" cy="876804"/>
              <a:chOff x="1794005" y="4147873"/>
              <a:chExt cx="1708643" cy="876804"/>
            </a:xfrm>
          </p:grpSpPr>
          <p:sp>
            <p:nvSpPr>
              <p:cNvPr id="89" name="타원 88"/>
              <p:cNvSpPr/>
              <p:nvPr/>
            </p:nvSpPr>
            <p:spPr>
              <a:xfrm>
                <a:off x="1794005" y="4147873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0" name="Rectangle 304"/>
              <p:cNvSpPr>
                <a:spLocks noChangeArrowheads="1"/>
              </p:cNvSpPr>
              <p:nvPr/>
            </p:nvSpPr>
            <p:spPr>
              <a:xfrm>
                <a:off x="2183687" y="4374419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행복한</a:t>
                </a:r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2557173" y="2909751"/>
              <a:ext cx="1708643" cy="876804"/>
              <a:chOff x="2496213" y="2909751"/>
              <a:chExt cx="1708643" cy="876804"/>
            </a:xfrm>
          </p:grpSpPr>
          <p:sp>
            <p:nvSpPr>
              <p:cNvPr id="87" name="타원 86"/>
              <p:cNvSpPr/>
              <p:nvPr/>
            </p:nvSpPr>
            <p:spPr>
              <a:xfrm>
                <a:off x="2496213" y="2909751"/>
                <a:ext cx="1708643" cy="876804"/>
              </a:xfrm>
              <a:prstGeom prst="ellipse">
                <a:avLst/>
              </a:prstGeom>
              <a:solidFill>
                <a:srgbClr val="EE6000"/>
              </a:solidFill>
              <a:ln w="15875">
                <a:noFill/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8" name="Rectangle 304"/>
              <p:cNvSpPr>
                <a:spLocks noChangeArrowheads="1"/>
              </p:cNvSpPr>
              <p:nvPr/>
            </p:nvSpPr>
            <p:spPr>
              <a:xfrm>
                <a:off x="2653175" y="3136297"/>
                <a:ext cx="1394718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당황스러운</a:t>
                </a:r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6885578" y="4147873"/>
              <a:ext cx="1708643" cy="876804"/>
              <a:chOff x="6885578" y="4147873"/>
              <a:chExt cx="1708643" cy="876804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885578" y="4147873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6" name="Rectangle 304"/>
              <p:cNvSpPr>
                <a:spLocks noChangeArrowheads="1"/>
              </p:cNvSpPr>
              <p:nvPr/>
            </p:nvSpPr>
            <p:spPr>
              <a:xfrm>
                <a:off x="7275260" y="4374419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창피한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2557173" y="5240265"/>
              <a:ext cx="1708643" cy="876804"/>
              <a:chOff x="2251624" y="5240265"/>
              <a:chExt cx="1708643" cy="876804"/>
            </a:xfrm>
          </p:grpSpPr>
          <p:sp>
            <p:nvSpPr>
              <p:cNvPr id="83" name="타원 82"/>
              <p:cNvSpPr/>
              <p:nvPr/>
            </p:nvSpPr>
            <p:spPr>
              <a:xfrm>
                <a:off x="2251624" y="5240265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Rectangle 304"/>
              <p:cNvSpPr>
                <a:spLocks noChangeArrowheads="1"/>
              </p:cNvSpPr>
              <p:nvPr/>
            </p:nvSpPr>
            <p:spPr>
              <a:xfrm>
                <a:off x="2641306" y="5466811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서운한</a:t>
                </a:r>
              </a:p>
            </p:txBody>
          </p:sp>
        </p:grpSp>
        <p:cxnSp>
          <p:nvCxnSpPr>
            <p:cNvPr id="65" name="직선 연결선 64"/>
            <p:cNvCxnSpPr/>
            <p:nvPr/>
          </p:nvCxnSpPr>
          <p:spPr>
            <a:xfrm rot="16200000">
              <a:off x="3904673" y="4491263"/>
              <a:ext cx="2745712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66" name="그룹 65"/>
            <p:cNvGrpSpPr/>
            <p:nvPr/>
          </p:nvGrpSpPr>
          <p:grpSpPr>
            <a:xfrm>
              <a:off x="4405589" y="2594152"/>
              <a:ext cx="1708643" cy="876804"/>
              <a:chOff x="4405589" y="2594152"/>
              <a:chExt cx="1708643" cy="876804"/>
            </a:xfrm>
          </p:grpSpPr>
          <p:sp>
            <p:nvSpPr>
              <p:cNvPr id="81" name="타원 80"/>
              <p:cNvSpPr/>
              <p:nvPr/>
            </p:nvSpPr>
            <p:spPr>
              <a:xfrm>
                <a:off x="4405589" y="2594152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" name="Rectangle 304"/>
              <p:cNvSpPr>
                <a:spLocks noChangeArrowheads="1"/>
              </p:cNvSpPr>
              <p:nvPr/>
            </p:nvSpPr>
            <p:spPr>
              <a:xfrm>
                <a:off x="4795271" y="2820698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반가운</a:t>
                </a: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4405589" y="5776784"/>
              <a:ext cx="1708643" cy="876804"/>
              <a:chOff x="4405589" y="5776784"/>
              <a:chExt cx="1708643" cy="876804"/>
            </a:xfrm>
          </p:grpSpPr>
          <p:sp>
            <p:nvSpPr>
              <p:cNvPr id="79" name="타원 78"/>
              <p:cNvSpPr/>
              <p:nvPr/>
            </p:nvSpPr>
            <p:spPr>
              <a:xfrm>
                <a:off x="4405589" y="5776784"/>
                <a:ext cx="1708643" cy="876804"/>
              </a:xfrm>
              <a:prstGeom prst="ellipse">
                <a:avLst/>
              </a:prstGeom>
              <a:solidFill>
                <a:srgbClr val="EE6000"/>
              </a:solidFill>
              <a:ln w="15875">
                <a:noFill/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Rectangle 304"/>
              <p:cNvSpPr>
                <a:spLocks noChangeArrowheads="1"/>
              </p:cNvSpPr>
              <p:nvPr/>
            </p:nvSpPr>
            <p:spPr>
              <a:xfrm>
                <a:off x="4795271" y="6003330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뿌듯한</a:t>
                </a:r>
              </a:p>
            </p:txBody>
          </p:sp>
        </p:grpSp>
        <p:cxnSp>
          <p:nvCxnSpPr>
            <p:cNvPr id="68" name="직선 연결선 67"/>
            <p:cNvCxnSpPr/>
            <p:nvPr/>
          </p:nvCxnSpPr>
          <p:spPr>
            <a:xfrm rot="1800000">
              <a:off x="4665835" y="4980442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69" name="그룹 68"/>
            <p:cNvGrpSpPr/>
            <p:nvPr/>
          </p:nvGrpSpPr>
          <p:grpSpPr>
            <a:xfrm>
              <a:off x="6299184" y="5387204"/>
              <a:ext cx="1708643" cy="876804"/>
              <a:chOff x="6299184" y="5387204"/>
              <a:chExt cx="1708643" cy="876804"/>
            </a:xfrm>
          </p:grpSpPr>
          <p:sp>
            <p:nvSpPr>
              <p:cNvPr id="77" name="타원 76"/>
              <p:cNvSpPr/>
              <p:nvPr/>
            </p:nvSpPr>
            <p:spPr>
              <a:xfrm>
                <a:off x="6299184" y="5387204"/>
                <a:ext cx="1708643" cy="8768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Rectangle 304"/>
              <p:cNvSpPr>
                <a:spLocks noChangeArrowheads="1"/>
              </p:cNvSpPr>
              <p:nvPr/>
            </p:nvSpPr>
            <p:spPr>
              <a:xfrm>
                <a:off x="6688868" y="5613750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얄미운</a:t>
                </a:r>
              </a:p>
            </p:txBody>
          </p:sp>
        </p:grpSp>
        <p:cxnSp>
          <p:nvCxnSpPr>
            <p:cNvPr id="70" name="직선 연결선 69"/>
            <p:cNvCxnSpPr/>
            <p:nvPr/>
          </p:nvCxnSpPr>
          <p:spPr>
            <a:xfrm rot="19800000">
              <a:off x="4734414" y="3907405"/>
              <a:ext cx="27457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</p:cxnSp>
        <p:grpSp>
          <p:nvGrpSpPr>
            <p:cNvPr id="71" name="그룹 70"/>
            <p:cNvGrpSpPr/>
            <p:nvPr/>
          </p:nvGrpSpPr>
          <p:grpSpPr>
            <a:xfrm>
              <a:off x="4441035" y="3790007"/>
              <a:ext cx="1667727" cy="1667726"/>
              <a:chOff x="4441035" y="3790007"/>
              <a:chExt cx="1667727" cy="1667726"/>
            </a:xfrm>
          </p:grpSpPr>
          <p:sp>
            <p:nvSpPr>
              <p:cNvPr id="75" name="타원 74"/>
              <p:cNvSpPr/>
              <p:nvPr/>
            </p:nvSpPr>
            <p:spPr>
              <a:xfrm>
                <a:off x="4441035" y="3790007"/>
                <a:ext cx="1667727" cy="1667726"/>
              </a:xfrm>
              <a:prstGeom prst="ellipse">
                <a:avLst/>
              </a:prstGeom>
              <a:solidFill>
                <a:srgbClr val="63B0DF"/>
              </a:solidFill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Rectangle 304"/>
              <p:cNvSpPr>
                <a:spLocks noChangeArrowheads="1"/>
              </p:cNvSpPr>
              <p:nvPr/>
            </p:nvSpPr>
            <p:spPr>
              <a:xfrm>
                <a:off x="4762112" y="4219417"/>
                <a:ext cx="1025575" cy="8089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marL="0" indent="0" algn="ctr" defTabSz="1043054" rtl="0" eaLnBrk="1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    )</a:t>
                </a:r>
                <a:r>
                  <a:rPr kumimoji="0" lang="ko-KR" altLang="en-US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의</a:t>
                </a:r>
                <a:br>
                  <a:rPr kumimoji="0" lang="en-US" altLang="ko-KR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kumimoji="0" lang="ko-KR" altLang="en-US" sz="1800" b="1" i="0" u="none" strike="noStrike" kern="1200" cap="none" spc="-150" normalizeH="0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감정들</a:t>
                </a: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6299184" y="2909751"/>
              <a:ext cx="1708643" cy="876804"/>
              <a:chOff x="7190752" y="2909751"/>
              <a:chExt cx="1708643" cy="876804"/>
            </a:xfrm>
          </p:grpSpPr>
          <p:sp>
            <p:nvSpPr>
              <p:cNvPr id="73" name="타원 72"/>
              <p:cNvSpPr/>
              <p:nvPr/>
            </p:nvSpPr>
            <p:spPr>
              <a:xfrm>
                <a:off x="7190752" y="2909751"/>
                <a:ext cx="1708643" cy="876804"/>
              </a:xfrm>
              <a:prstGeom prst="ellipse">
                <a:avLst/>
              </a:prstGeom>
              <a:solidFill>
                <a:srgbClr val="EE6000"/>
              </a:solidFill>
              <a:ln w="15875">
                <a:noFill/>
              </a:ln>
            </p:spPr>
            <p:txBody>
              <a:bodyPr wrap="none"/>
              <a:lstStyle/>
              <a:p>
                <a:pPr algn="ctr"/>
                <a:endParaRPr lang="ko-KR" altLang="en-US" sz="1800" b="1" spc="-15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Rectangle 304"/>
              <p:cNvSpPr>
                <a:spLocks noChangeArrowheads="1"/>
              </p:cNvSpPr>
              <p:nvPr/>
            </p:nvSpPr>
            <p:spPr>
              <a:xfrm>
                <a:off x="7580434" y="3136297"/>
                <a:ext cx="929277" cy="423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 defTabSz="1043054">
                  <a:spcBef>
                    <a:spcPct val="0"/>
                  </a:spcBef>
                  <a:defRPr/>
                </a:pPr>
                <a:r>
                  <a:rPr lang="ko-KR" altLang="en-US" sz="16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불편한</a:t>
                </a:r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941613" y="3258659"/>
            <a:ext cx="256917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lvl="0">
              <a:defRPr sz="1600" b="1">
                <a:latin typeface="KoPub돋움체 Bold"/>
                <a:ea typeface="KoPub돋움체 Bold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함께 놀던 친구가 </a:t>
            </a:r>
          </a:p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갑자기 화내면서 가버려서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41614" y="4331888"/>
            <a:ext cx="130198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시험 성적이</a:t>
            </a:r>
            <a:br>
              <a:rPr lang="en-US" altLang="ko-KR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생각보다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잘 나와서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41614" y="5505368"/>
            <a:ext cx="183206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엄마가 동생에게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먹을 것을 양보하라고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하셔서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722914" y="6428579"/>
            <a:ext cx="3234146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 algn="ctr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어려운 책을 끝까지 다 읽어서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700554" y="5505368"/>
            <a:ext cx="212924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latinLnBrk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동생이 </a:t>
            </a:r>
            <a:r>
              <a:rPr lang="ko-KR" altLang="en-US" sz="1600" b="1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메롱하고</a:t>
            </a: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도망가서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692934" y="3135548"/>
            <a:ext cx="212924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며칠 전 말로 다툰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친구와 서로 사과하지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않아서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302034" y="2510708"/>
            <a:ext cx="212924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오랜만에 이모가 </a:t>
            </a:r>
          </a:p>
          <a:p>
            <a:pPr lvl="0" algn="ctr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집에 오셔서</a:t>
            </a:r>
          </a:p>
        </p:txBody>
      </p:sp>
      <p:grpSp>
        <p:nvGrpSpPr>
          <p:cNvPr id="100" name="그룹 9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01" name="직사각형 10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02" name="그룹 101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04" name="직사각형 10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자신이 느낀 감정의 원인 찾기</a:t>
              </a: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8079796" y="4331888"/>
            <a:ext cx="212924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선생님께서 발표할 때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목소리가 작으니 </a:t>
            </a:r>
          </a:p>
          <a:p>
            <a:pPr lvl="0">
              <a:defRPr/>
            </a:pPr>
            <a:r>
              <a:rPr lang="ko-KR" altLang="en-US" sz="16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다시 하라고 하셔서</a:t>
            </a:r>
          </a:p>
        </p:txBody>
      </p:sp>
    </p:spTree>
    <p:extLst>
      <p:ext uri="{BB962C8B-B14F-4D97-AF65-F5344CB8AC3E}">
        <p14:creationId xmlns:p14="http://schemas.microsoft.com/office/powerpoint/2010/main" val="221392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25500" y="1317927"/>
            <a:ext cx="9042400" cy="638020"/>
            <a:chOff x="833121" y="1317927"/>
            <a:chExt cx="9042400" cy="638020"/>
          </a:xfrm>
        </p:grpSpPr>
        <p:sp>
          <p:nvSpPr>
            <p:cNvPr id="37" name="직사각형 36"/>
            <p:cNvSpPr/>
            <p:nvPr/>
          </p:nvSpPr>
          <p:spPr>
            <a:xfrm>
              <a:off x="833121" y="1463504"/>
              <a:ext cx="9042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공감을 표현하는 방법 배우기</a:t>
              </a:r>
            </a:p>
          </p:txBody>
        </p:sp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256302" y="1317927"/>
              <a:ext cx="462280" cy="431481"/>
            </a:xfrm>
            <a:prstGeom prst="rect">
              <a:avLst/>
            </a:prstGeom>
          </p:spPr>
        </p:pic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990059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100" name="그룹 9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01" name="직사각형 10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02" name="그룹 101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04" name="직사각형 10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공감을 표현하는 방법 배우기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47116" y="2267432"/>
            <a:ext cx="9809404" cy="810384"/>
            <a:chOff x="447116" y="2267432"/>
            <a:chExt cx="9809404" cy="810384"/>
          </a:xfrm>
        </p:grpSpPr>
        <p:sp>
          <p:nvSpPr>
            <p:cNvPr id="99" name="모서리가 둥근 직사각형 35">
              <a:extLst>
                <a:ext uri="{FF2B5EF4-FFF2-40B4-BE49-F238E27FC236}">
                  <a16:creationId xmlns:a16="http://schemas.microsoft.com/office/drawing/2014/main" id="{CD6C12EB-BF90-4E42-BFE7-00C0557A240C}"/>
                </a:ext>
              </a:extLst>
            </p:cNvPr>
            <p:cNvSpPr/>
            <p:nvPr/>
          </p:nvSpPr>
          <p:spPr>
            <a:xfrm>
              <a:off x="2863431" y="2267432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312362E-50DF-E02E-AD56-C44E71F65073}"/>
                </a:ext>
              </a:extLst>
            </p:cNvPr>
            <p:cNvSpPr txBox="1"/>
            <p:nvPr/>
          </p:nvSpPr>
          <p:spPr>
            <a:xfrm>
              <a:off x="3022865" y="2323811"/>
              <a:ext cx="2973891" cy="69762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 말을 집중하여 잘 듣기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끼어들거나 중간에 끊지 않기</a:t>
              </a:r>
              <a:endParaRPr lang="en-US" altLang="ko-KR" sz="1800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447116" y="2267432"/>
              <a:ext cx="1836349" cy="810384"/>
            </a:xfrm>
            <a:prstGeom prst="round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487795" y="2463619"/>
              <a:ext cx="1795669" cy="4180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경청하기</a:t>
              </a:r>
              <a:endPara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53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509547" y="2533748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447115" y="3206131"/>
            <a:ext cx="9809405" cy="814257"/>
            <a:chOff x="447115" y="3206131"/>
            <a:chExt cx="9809405" cy="814257"/>
          </a:xfrm>
        </p:grpSpPr>
        <p:sp>
          <p:nvSpPr>
            <p:cNvPr id="111" name="모서리가 둥근 직사각형 49">
              <a:extLst>
                <a:ext uri="{FF2B5EF4-FFF2-40B4-BE49-F238E27FC236}">
                  <a16:creationId xmlns:a16="http://schemas.microsoft.com/office/drawing/2014/main" id="{93D37CFF-E0E9-A9F1-116A-77A0AD6B2848}"/>
                </a:ext>
              </a:extLst>
            </p:cNvPr>
            <p:cNvSpPr/>
            <p:nvPr/>
          </p:nvSpPr>
          <p:spPr>
            <a:xfrm>
              <a:off x="2863431" y="3206131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D5B7198-A801-0CFA-FE39-B73CB41210E1}"/>
                </a:ext>
              </a:extLst>
            </p:cNvPr>
            <p:cNvSpPr txBox="1"/>
            <p:nvPr/>
          </p:nvSpPr>
          <p:spPr>
            <a:xfrm>
              <a:off x="3022865" y="3262510"/>
              <a:ext cx="3882794" cy="69762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말하는 친구를 바라보기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말하는 친구의 감정에 적절한 표정 짓기</a:t>
              </a:r>
            </a:p>
          </p:txBody>
        </p:sp>
        <p:sp>
          <p:nvSpPr>
            <p:cNvPr id="131" name="대각선 방향의 모서리가 둥근 사각형 24">
              <a:extLst>
                <a:ext uri="{FF2B5EF4-FFF2-40B4-BE49-F238E27FC236}">
                  <a16:creationId xmlns:a16="http://schemas.microsoft.com/office/drawing/2014/main" id="{E76DA26F-793C-FF7F-AE39-ABD331FFE498}"/>
                </a:ext>
              </a:extLst>
            </p:cNvPr>
            <p:cNvSpPr/>
            <p:nvPr/>
          </p:nvSpPr>
          <p:spPr>
            <a:xfrm>
              <a:off x="447115" y="3210004"/>
              <a:ext cx="1836350" cy="810384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3B66AB6-C1EB-3704-C85B-2DF55106A130}"/>
                </a:ext>
              </a:extLst>
            </p:cNvPr>
            <p:cNvSpPr txBox="1"/>
            <p:nvPr/>
          </p:nvSpPr>
          <p:spPr>
            <a:xfrm>
              <a:off x="695880" y="3384363"/>
              <a:ext cx="1338828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표정짓기</a:t>
              </a:r>
              <a:endPara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54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509547" y="3472447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그룹 15"/>
          <p:cNvGrpSpPr/>
          <p:nvPr/>
        </p:nvGrpSpPr>
        <p:grpSpPr>
          <a:xfrm>
            <a:off x="447115" y="4151941"/>
            <a:ext cx="9809405" cy="810384"/>
            <a:chOff x="447115" y="4151941"/>
            <a:chExt cx="9809405" cy="810384"/>
          </a:xfrm>
        </p:grpSpPr>
        <p:sp>
          <p:nvSpPr>
            <p:cNvPr id="115" name="모서리가 둥근 직사각형 55">
              <a:extLst>
                <a:ext uri="{FF2B5EF4-FFF2-40B4-BE49-F238E27FC236}">
                  <a16:creationId xmlns:a16="http://schemas.microsoft.com/office/drawing/2014/main" id="{66E876E3-D981-A85A-27C9-E5AD19F6FB3C}"/>
                </a:ext>
              </a:extLst>
            </p:cNvPr>
            <p:cNvSpPr/>
            <p:nvPr/>
          </p:nvSpPr>
          <p:spPr>
            <a:xfrm>
              <a:off x="2863432" y="4151941"/>
              <a:ext cx="7393088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540C053-1B4C-1AF1-2719-596782FF4E4B}"/>
                </a:ext>
              </a:extLst>
            </p:cNvPr>
            <p:cNvSpPr txBox="1"/>
            <p:nvPr/>
          </p:nvSpPr>
          <p:spPr>
            <a:xfrm>
              <a:off x="3022865" y="4208320"/>
              <a:ext cx="6897757" cy="69762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적절한 말로 호응하기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 그렇구나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정말 힘들었겠다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잘 했어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.)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감탄사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~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그랬구나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800" b="1" spc="-15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어휴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~, 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저런 등등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호응하기</a:t>
              </a:r>
            </a:p>
          </p:txBody>
        </p:sp>
        <p:sp>
          <p:nvSpPr>
            <p:cNvPr id="134" name="대각선 방향의 모서리가 둥근 사각형 27">
              <a:extLst>
                <a:ext uri="{FF2B5EF4-FFF2-40B4-BE49-F238E27FC236}">
                  <a16:creationId xmlns:a16="http://schemas.microsoft.com/office/drawing/2014/main" id="{5F31784D-489C-C717-E3E5-FD2C8E80E641}"/>
                </a:ext>
              </a:extLst>
            </p:cNvPr>
            <p:cNvSpPr/>
            <p:nvPr/>
          </p:nvSpPr>
          <p:spPr>
            <a:xfrm>
              <a:off x="447115" y="4151941"/>
              <a:ext cx="1836350" cy="810384"/>
            </a:xfrm>
            <a:prstGeom prst="round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6EC5EA6-F8C8-9B48-EBA2-CD4A0F7E5700}"/>
                </a:ext>
              </a:extLst>
            </p:cNvPr>
            <p:cNvSpPr txBox="1"/>
            <p:nvPr/>
          </p:nvSpPr>
          <p:spPr>
            <a:xfrm>
              <a:off x="695879" y="4326300"/>
              <a:ext cx="1338828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호응하기</a:t>
              </a:r>
              <a:endPara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55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509547" y="4418257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14"/>
          <p:cNvGrpSpPr/>
          <p:nvPr/>
        </p:nvGrpSpPr>
        <p:grpSpPr>
          <a:xfrm>
            <a:off x="447116" y="5094196"/>
            <a:ext cx="9809404" cy="810384"/>
            <a:chOff x="447116" y="5094196"/>
            <a:chExt cx="9809404" cy="810384"/>
          </a:xfrm>
        </p:grpSpPr>
        <p:sp>
          <p:nvSpPr>
            <p:cNvPr id="119" name="모서리가 둥근 직사각형 59">
              <a:extLst>
                <a:ext uri="{FF2B5EF4-FFF2-40B4-BE49-F238E27FC236}">
                  <a16:creationId xmlns:a16="http://schemas.microsoft.com/office/drawing/2014/main" id="{75829CEE-706F-CE46-A52F-582E05374555}"/>
                </a:ext>
              </a:extLst>
            </p:cNvPr>
            <p:cNvSpPr/>
            <p:nvPr/>
          </p:nvSpPr>
          <p:spPr>
            <a:xfrm>
              <a:off x="2863431" y="5094196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C857793-9F9B-FEB6-751E-DE9872DDF30A}"/>
                </a:ext>
              </a:extLst>
            </p:cNvPr>
            <p:cNvSpPr txBox="1"/>
            <p:nvPr/>
          </p:nvSpPr>
          <p:spPr>
            <a:xfrm>
              <a:off x="3022865" y="5150575"/>
              <a:ext cx="4612160" cy="69762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고개 끄덕이기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적절한 몸짓으로 공감 표현하기 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어깨 </a:t>
              </a:r>
              <a:r>
                <a:rPr lang="ko-KR" altLang="en-US" sz="1800" b="1" spc="-15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토닥이기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이성 간에는 금지</a:t>
              </a:r>
              <a:r>
                <a:rPr lang="en-US" altLang="ko-KR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), </a:t>
              </a: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박수 치기 등</a:t>
              </a:r>
            </a:p>
          </p:txBody>
        </p:sp>
        <p:sp>
          <p:nvSpPr>
            <p:cNvPr id="137" name="대각선 방향의 모서리가 둥근 사각형 30">
              <a:extLst>
                <a:ext uri="{FF2B5EF4-FFF2-40B4-BE49-F238E27FC236}">
                  <a16:creationId xmlns:a16="http://schemas.microsoft.com/office/drawing/2014/main" id="{9ECA0DEB-5397-7361-9111-53470AE6A1B9}"/>
                </a:ext>
              </a:extLst>
            </p:cNvPr>
            <p:cNvSpPr/>
            <p:nvPr/>
          </p:nvSpPr>
          <p:spPr>
            <a:xfrm>
              <a:off x="447116" y="5094196"/>
              <a:ext cx="1836350" cy="810384"/>
            </a:xfrm>
            <a:prstGeom prst="round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443937E-2AEE-717E-92F4-FA7A706465FB}"/>
                </a:ext>
              </a:extLst>
            </p:cNvPr>
            <p:cNvSpPr txBox="1"/>
            <p:nvPr/>
          </p:nvSpPr>
          <p:spPr>
            <a:xfrm>
              <a:off x="695880" y="5268555"/>
              <a:ext cx="1338828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행동하기</a:t>
              </a:r>
              <a:endPara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56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509547" y="5360512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그룹 13"/>
          <p:cNvGrpSpPr/>
          <p:nvPr/>
        </p:nvGrpSpPr>
        <p:grpSpPr>
          <a:xfrm>
            <a:off x="447116" y="6036451"/>
            <a:ext cx="9809404" cy="810384"/>
            <a:chOff x="447116" y="6036451"/>
            <a:chExt cx="9809404" cy="810384"/>
          </a:xfrm>
        </p:grpSpPr>
        <p:sp>
          <p:nvSpPr>
            <p:cNvPr id="123" name="모서리가 둥근 직사각형 63">
              <a:extLst>
                <a:ext uri="{FF2B5EF4-FFF2-40B4-BE49-F238E27FC236}">
                  <a16:creationId xmlns:a16="http://schemas.microsoft.com/office/drawing/2014/main" id="{6B5E91F2-41A4-7D7E-2063-134E9B4DDAC1}"/>
                </a:ext>
              </a:extLst>
            </p:cNvPr>
            <p:cNvSpPr/>
            <p:nvPr/>
          </p:nvSpPr>
          <p:spPr>
            <a:xfrm>
              <a:off x="2863431" y="6036451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29CC9D2-B5EB-4276-CC07-35C8AFDF0527}"/>
                </a:ext>
              </a:extLst>
            </p:cNvPr>
            <p:cNvSpPr txBox="1"/>
            <p:nvPr/>
          </p:nvSpPr>
          <p:spPr>
            <a:xfrm>
              <a:off x="3022865" y="6092830"/>
              <a:ext cx="4517583" cy="69762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진심으로 친구의 마음을 이해하려는 마음 갖기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함부로 조언하거나 비난하지 않기</a:t>
              </a:r>
            </a:p>
          </p:txBody>
        </p:sp>
        <p:sp>
          <p:nvSpPr>
            <p:cNvPr id="140" name="대각선 방향의 모서리가 둥근 사각형 33">
              <a:extLst>
                <a:ext uri="{FF2B5EF4-FFF2-40B4-BE49-F238E27FC236}">
                  <a16:creationId xmlns:a16="http://schemas.microsoft.com/office/drawing/2014/main" id="{CAB369E3-0285-0DAA-9FA4-1676E5E05518}"/>
                </a:ext>
              </a:extLst>
            </p:cNvPr>
            <p:cNvSpPr/>
            <p:nvPr/>
          </p:nvSpPr>
          <p:spPr>
            <a:xfrm>
              <a:off x="447116" y="6036451"/>
              <a:ext cx="1836350" cy="81038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709F95C2-D5A6-D237-3931-10FC880B3571}"/>
                </a:ext>
              </a:extLst>
            </p:cNvPr>
            <p:cNvSpPr txBox="1"/>
            <p:nvPr/>
          </p:nvSpPr>
          <p:spPr>
            <a:xfrm>
              <a:off x="695879" y="6210810"/>
              <a:ext cx="1338828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마음갖기</a:t>
              </a:r>
              <a:endParaRPr lang="ko-KR" altLang="en-US" sz="24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57" name="그림 113" descr="m07.png">
              <a:extLst>
                <a:ext uri="{FF2B5EF4-FFF2-40B4-BE49-F238E27FC236}">
                  <a16:creationId xmlns:a16="http://schemas.microsoft.com/office/drawing/2014/main" id="{914FBB04-518D-4CAC-9373-55E5A79E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509547" y="6302767"/>
              <a:ext cx="209190" cy="27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212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00" name="그룹 9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01" name="직사각형 10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02" name="그룹 101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04" name="직사각형 10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공감을 표현하는 방법 배우기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996676" y="2654711"/>
            <a:ext cx="8773335" cy="400110"/>
            <a:chOff x="3638287" y="2680363"/>
            <a:chExt cx="8773335" cy="400110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장난스럽게 이야기 하지 않습니다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996676" y="3415420"/>
            <a:ext cx="8773335" cy="400110"/>
            <a:chOff x="3638287" y="2680363"/>
            <a:chExt cx="8773335" cy="40011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친구들에게 이야기해도 되는 만큼만 이야기 합니다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825500" y="1317927"/>
            <a:ext cx="9042400" cy="638020"/>
            <a:chOff x="795019" y="1317927"/>
            <a:chExt cx="9042400" cy="638020"/>
          </a:xfrm>
        </p:grpSpPr>
        <p:sp>
          <p:nvSpPr>
            <p:cNvPr id="66" name="직사각형 65"/>
            <p:cNvSpPr/>
            <p:nvPr/>
          </p:nvSpPr>
          <p:spPr>
            <a:xfrm>
              <a:off x="795019" y="1463504"/>
              <a:ext cx="9042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공감을 위한 약속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4"/>
            <a:srcRect l="43611" t="13555" r="43611" b="61933"/>
            <a:stretch/>
          </p:blipFill>
          <p:spPr>
            <a:xfrm>
              <a:off x="3193561" y="1317927"/>
              <a:ext cx="462280" cy="431481"/>
            </a:xfrm>
            <a:prstGeom prst="rect">
              <a:avLst/>
            </a:prstGeom>
          </p:spPr>
        </p:pic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4"/>
            <a:srcRect l="43611" t="13555" r="43611" b="61933"/>
            <a:stretch/>
          </p:blipFill>
          <p:spPr>
            <a:xfrm flipH="1" flipV="1">
              <a:off x="6976598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996676" y="4176129"/>
            <a:ext cx="8773335" cy="800219"/>
            <a:chOff x="3638287" y="2680363"/>
            <a:chExt cx="8773335" cy="800219"/>
          </a:xfrm>
        </p:grpSpPr>
        <p:pic>
          <p:nvPicPr>
            <p:cNvPr id="70" name="그림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1" name="직사각형 70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너무 사적인 문제나 친구들 사이에 관계를 깨뜨릴 수           </a:t>
              </a:r>
            </a:p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있는 내용은 공개하지 않습니다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996676" y="5336947"/>
            <a:ext cx="8773335" cy="800219"/>
            <a:chOff x="3638287" y="2680363"/>
            <a:chExt cx="8773335" cy="800219"/>
          </a:xfrm>
        </p:grpSpPr>
        <p:pic>
          <p:nvPicPr>
            <p:cNvPr id="73" name="그림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4" name="직사각형 73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친구들과 나눈 공감이야기는 </a:t>
              </a:r>
            </a:p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사람에게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절대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전달하지 않습니다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226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25500" y="1295067"/>
            <a:ext cx="9042400" cy="814247"/>
            <a:chOff x="795019" y="1295067"/>
            <a:chExt cx="9042400" cy="814247"/>
          </a:xfrm>
        </p:grpSpPr>
        <p:sp>
          <p:nvSpPr>
            <p:cNvPr id="66" name="직사각형 65"/>
            <p:cNvSpPr/>
            <p:nvPr/>
          </p:nvSpPr>
          <p:spPr>
            <a:xfrm>
              <a:off x="795019" y="1416817"/>
              <a:ext cx="9042400" cy="69249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0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모둠에</a:t>
              </a:r>
              <a:r>
                <a:rPr lang="ko-KR" altLang="en-US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있는 친구들에게 지난 일주일 중 가장 나누고 싶은 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0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이야기를 소개하고 다른 친구들의 이야기에 공감 표현하기</a:t>
              </a:r>
            </a:p>
          </p:txBody>
        </p:sp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889955" y="1295067"/>
              <a:ext cx="462280" cy="431481"/>
            </a:xfrm>
            <a:prstGeom prst="rect">
              <a:avLst/>
            </a:prstGeom>
          </p:spPr>
        </p:pic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297203" y="1295067"/>
              <a:ext cx="462280" cy="431481"/>
            </a:xfrm>
            <a:prstGeom prst="rect">
              <a:avLst/>
            </a:prstGeom>
          </p:spPr>
        </p:pic>
      </p:grpSp>
      <p:grpSp>
        <p:nvGrpSpPr>
          <p:cNvPr id="39" name="그룹 38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0" name="직사각형 3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1" name="그룹 4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6" name="모서리가 둥근 직사각형 55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36788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이야기를 나누고 공감하는 마음 표현하기</a:t>
              </a:r>
            </a:p>
          </p:txBody>
        </p:sp>
      </p:grpSp>
      <p:sp>
        <p:nvSpPr>
          <p:cNvPr id="75" name="직사각형 7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77" name="그룹 76"/>
          <p:cNvGrpSpPr/>
          <p:nvPr/>
        </p:nvGrpSpPr>
        <p:grpSpPr>
          <a:xfrm>
            <a:off x="465455" y="1958340"/>
            <a:ext cx="9762490" cy="4921030"/>
            <a:chOff x="465455" y="1483144"/>
            <a:chExt cx="9762490" cy="5311820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  <p:grpSp>
          <p:nvGrpSpPr>
            <p:cNvPr id="80" name="그룹 79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81" name="그룹 80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86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7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8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</p:grpSp>
          <p:grpSp>
            <p:nvGrpSpPr>
              <p:cNvPr id="82" name="그룹 81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8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8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</p:grpSp>
        </p:grpSp>
      </p:grpSp>
      <p:sp>
        <p:nvSpPr>
          <p:cNvPr id="78" name="모서리가 둥근 직사각형 77"/>
          <p:cNvSpPr/>
          <p:nvPr/>
        </p:nvSpPr>
        <p:spPr>
          <a:xfrm>
            <a:off x="329371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25" name="그룹 124"/>
          <p:cNvGrpSpPr/>
          <p:nvPr/>
        </p:nvGrpSpPr>
        <p:grpSpPr>
          <a:xfrm>
            <a:off x="2510477" y="2543084"/>
            <a:ext cx="2699476" cy="2130844"/>
            <a:chOff x="792075" y="2382553"/>
            <a:chExt cx="2865102" cy="2261582"/>
          </a:xfrm>
        </p:grpSpPr>
        <p:sp>
          <p:nvSpPr>
            <p:cNvPr id="126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7" name="Rectangle 304"/>
            <p:cNvSpPr>
              <a:spLocks noChangeArrowheads="1"/>
            </p:cNvSpPr>
            <p:nvPr/>
          </p:nvSpPr>
          <p:spPr bwMode="auto">
            <a:xfrm>
              <a:off x="1242932" y="2827354"/>
              <a:ext cx="2132199" cy="1371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그동안 </a:t>
              </a:r>
            </a:p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정말 힘들었겠구나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2510477" y="4588079"/>
            <a:ext cx="2699476" cy="2130844"/>
            <a:chOff x="792075" y="2382553"/>
            <a:chExt cx="2865102" cy="2261582"/>
          </a:xfrm>
        </p:grpSpPr>
        <p:sp>
          <p:nvSpPr>
            <p:cNvPr id="129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30" name="Rectangle 304"/>
            <p:cNvSpPr>
              <a:spLocks noChangeArrowheads="1"/>
            </p:cNvSpPr>
            <p:nvPr/>
          </p:nvSpPr>
          <p:spPr bwMode="auto">
            <a:xfrm>
              <a:off x="1242932" y="3039684"/>
              <a:ext cx="2132199" cy="947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많이 속상했겠구나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131" name="그룹 130"/>
          <p:cNvGrpSpPr/>
          <p:nvPr/>
        </p:nvGrpSpPr>
        <p:grpSpPr>
          <a:xfrm>
            <a:off x="5360357" y="4588079"/>
            <a:ext cx="2699476" cy="2130844"/>
            <a:chOff x="792075" y="2382553"/>
            <a:chExt cx="2865102" cy="2261582"/>
          </a:xfrm>
        </p:grpSpPr>
        <p:sp>
          <p:nvSpPr>
            <p:cNvPr id="132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EE600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33" name="Rectangle 304"/>
            <p:cNvSpPr>
              <a:spLocks noChangeArrowheads="1"/>
            </p:cNvSpPr>
            <p:nvPr/>
          </p:nvSpPr>
          <p:spPr bwMode="auto">
            <a:xfrm>
              <a:off x="1242932" y="3252015"/>
              <a:ext cx="2132199" cy="52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대단하다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5360357" y="2543084"/>
            <a:ext cx="2699476" cy="2130844"/>
            <a:chOff x="792075" y="2382553"/>
            <a:chExt cx="2865102" cy="2261582"/>
          </a:xfrm>
        </p:grpSpPr>
        <p:sp>
          <p:nvSpPr>
            <p:cNvPr id="135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36" name="Rectangle 304"/>
            <p:cNvSpPr>
              <a:spLocks noChangeArrowheads="1"/>
            </p:cNvSpPr>
            <p:nvPr/>
          </p:nvSpPr>
          <p:spPr bwMode="auto">
            <a:xfrm>
              <a:off x="1242932" y="3252014"/>
              <a:ext cx="2132199" cy="52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그랬구나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0479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9699063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7443</TotalTime>
  <Words>1007</Words>
  <Application>Microsoft Office PowerPoint</Application>
  <PresentationFormat>사용자 지정</PresentationFormat>
  <Paragraphs>229</Paragraphs>
  <Slides>11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11</vt:i4>
      </vt:variant>
    </vt:vector>
  </HeadingPairs>
  <TitlesOfParts>
    <vt:vector size="19" baseType="lpstr">
      <vt:lpstr>KoPubDotum Medium Regular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이정우</cp:lastModifiedBy>
  <cp:revision>480</cp:revision>
  <cp:lastPrinted>2020-01-14T01:07:15Z</cp:lastPrinted>
  <dcterms:created xsi:type="dcterms:W3CDTF">2018-08-25T03:54:47Z</dcterms:created>
  <dcterms:modified xsi:type="dcterms:W3CDTF">2023-01-21T10:09:43Z</dcterms:modified>
</cp:coreProperties>
</file>