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53" r:id="rId2"/>
    <p:sldMasterId id="2147483651" r:id="rId3"/>
    <p:sldMasterId id="2147483656" r:id="rId4"/>
    <p:sldMasterId id="2147483658" r:id="rId5"/>
    <p:sldMasterId id="2147483674" r:id="rId6"/>
  </p:sldMasterIdLst>
  <p:notesMasterIdLst>
    <p:notesMasterId r:id="rId19"/>
  </p:notesMasterIdLst>
  <p:handoutMasterIdLst>
    <p:handoutMasterId r:id="rId20"/>
  </p:handoutMasterIdLst>
  <p:sldIdLst>
    <p:sldId id="425" r:id="rId7"/>
    <p:sldId id="429" r:id="rId8"/>
    <p:sldId id="421" r:id="rId9"/>
    <p:sldId id="438" r:id="rId10"/>
    <p:sldId id="439" r:id="rId11"/>
    <p:sldId id="440" r:id="rId12"/>
    <p:sldId id="441" r:id="rId13"/>
    <p:sldId id="442" r:id="rId14"/>
    <p:sldId id="443" r:id="rId15"/>
    <p:sldId id="444" r:id="rId16"/>
    <p:sldId id="445" r:id="rId17"/>
    <p:sldId id="437" r:id="rId18"/>
  </p:sldIdLst>
  <p:sldSz cx="10693400" cy="7561263"/>
  <p:notesSz cx="6807200" cy="9939338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368">
          <p15:clr>
            <a:srgbClr val="A4A3A4"/>
          </p15:clr>
        </p15:guide>
        <p15:guide id="3" pos="6452" userDrawn="1">
          <p15:clr>
            <a:srgbClr val="A4A3A4"/>
          </p15:clr>
        </p15:guide>
        <p15:guide id="4" pos="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" initials="" lastIdx="2" clrIdx="0">
    <p:extLst>
      <p:ext uri="{19B8F6BF-5375-455C-9EA6-DF929625EA0E}">
        <p15:presenceInfo xmlns:p15="http://schemas.microsoft.com/office/powerpoint/2012/main" userId=" " providerId="None"/>
      </p:ext>
    </p:extLst>
  </p:cmAuthor>
  <p:cmAuthor id="2" name="박 종수" initials="박종" lastIdx="2" clrIdx="1">
    <p:extLst>
      <p:ext uri="{19B8F6BF-5375-455C-9EA6-DF929625EA0E}">
        <p15:presenceInfo xmlns:p15="http://schemas.microsoft.com/office/powerpoint/2012/main" userId="8a33c63b1b60776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6000"/>
    <a:srgbClr val="0269B3"/>
    <a:srgbClr val="9B85B5"/>
    <a:srgbClr val="ECF3F8"/>
    <a:srgbClr val="5CAA09"/>
    <a:srgbClr val="0099CC"/>
    <a:srgbClr val="404040"/>
    <a:srgbClr val="7F7F7F"/>
    <a:srgbClr val="B0A0C4"/>
    <a:srgbClr val="A592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84" autoAdjust="0"/>
    <p:restoredTop sz="83958" autoAdjust="0"/>
  </p:normalViewPr>
  <p:slideViewPr>
    <p:cSldViewPr>
      <p:cViewPr varScale="1">
        <p:scale>
          <a:sx n="54" d="100"/>
          <a:sy n="54" d="100"/>
        </p:scale>
        <p:origin x="1806" y="66"/>
      </p:cViewPr>
      <p:guideLst>
        <p:guide orient="horz" pos="2381"/>
        <p:guide pos="3368"/>
        <p:guide pos="6452"/>
        <p:guide pos="284"/>
      </p:guideLst>
    </p:cSldViewPr>
  </p:slideViewPr>
  <p:outlineViewPr>
    <p:cViewPr>
      <p:scale>
        <a:sx n="33" d="100"/>
        <a:sy n="33" d="100"/>
      </p:scale>
      <p:origin x="0" y="-2189"/>
    </p:cViewPr>
  </p:outlineViewPr>
  <p:notesTextViewPr>
    <p:cViewPr>
      <p:scale>
        <a:sx n="1" d="1"/>
        <a:sy n="1" d="1"/>
      </p:scale>
      <p:origin x="0" y="-6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13" d="100"/>
          <a:sy n="113" d="100"/>
        </p:scale>
        <p:origin x="428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commentAuthors" Target="commentAuthor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6" cy="498693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l">
              <a:defRPr sz="1200"/>
            </a:lvl1pPr>
          </a:lstStyle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9" y="0"/>
            <a:ext cx="2949786" cy="498693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r">
              <a:defRPr sz="1200"/>
            </a:lvl1pPr>
          </a:lstStyle>
          <a:p>
            <a:fld id="{C0A65474-27D2-4075-AA73-A4175FBC0988}" type="datetimeFigureOut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2023-01-21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9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r">
              <a:defRPr sz="1200"/>
            </a:lvl1pPr>
          </a:lstStyle>
          <a:p>
            <a:fld id="{115504A7-3036-46FB-961F-0ACA1C6CCEA4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‹#›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80624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05A8C-A65A-4570-8A9B-144C9BE57456}" type="datetimeFigureOut">
              <a:rPr lang="ko-KR" altLang="en-US" smtClean="0"/>
              <a:t>2023-01-21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31875" y="1243013"/>
            <a:ext cx="47434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5DAF76-D7CC-491E-9416-0342090529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680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여러분</a:t>
            </a:r>
            <a:r>
              <a:rPr lang="en-US" altLang="ko-KR" dirty="0"/>
              <a:t>, </a:t>
            </a:r>
            <a:r>
              <a:rPr lang="ko-KR" altLang="en-US" dirty="0"/>
              <a:t>친구들과 함께 어울리다 보면 크고 작은 갈등을 만나게 되는데요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친구와의 갈등으로 인해 속상했던 경험들은 누구나 있을 겁니다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ko-KR" altLang="en-US" dirty="0"/>
              <a:t>이번 시간에 우리는 </a:t>
            </a:r>
            <a:r>
              <a:rPr lang="en-US" altLang="ko-KR" dirty="0"/>
              <a:t>‘</a:t>
            </a:r>
            <a:r>
              <a:rPr lang="ko-KR" altLang="en-US" dirty="0"/>
              <a:t>갈등</a:t>
            </a:r>
            <a:r>
              <a:rPr lang="en-US" altLang="ko-KR" dirty="0"/>
              <a:t>, </a:t>
            </a:r>
            <a:r>
              <a:rPr lang="ko-KR" altLang="en-US" dirty="0"/>
              <a:t>성장의 디딤돌</a:t>
            </a:r>
            <a:r>
              <a:rPr lang="en-US" altLang="ko-KR" dirty="0"/>
              <a:t>!’</a:t>
            </a:r>
            <a:r>
              <a:rPr lang="ko-KR" altLang="en-US" dirty="0"/>
              <a:t>이라는 주제로 친구들과 함께 갈등해결을 위한 활동을 하겠습니다</a:t>
            </a:r>
            <a:r>
              <a:rPr lang="en-US" altLang="ko-KR" dirty="0"/>
              <a:t>.</a:t>
            </a:r>
          </a:p>
          <a:p>
            <a:r>
              <a:rPr lang="en-US" altLang="ko-KR" b="1" dirty="0"/>
              <a:t>(</a:t>
            </a:r>
            <a:r>
              <a:rPr lang="ko-KR" altLang="en-US" b="1" dirty="0"/>
              <a:t>사전에 </a:t>
            </a:r>
            <a:r>
              <a:rPr lang="ko-KR" altLang="en-US" b="1" dirty="0" err="1"/>
              <a:t>활동지</a:t>
            </a:r>
            <a:r>
              <a:rPr lang="en-US" altLang="ko-KR" b="1" dirty="0"/>
              <a:t>1 </a:t>
            </a:r>
            <a:r>
              <a:rPr lang="ko-KR" altLang="en-US" b="1" dirty="0"/>
              <a:t>인쇄</a:t>
            </a:r>
            <a:r>
              <a:rPr lang="en-US" altLang="ko-KR" b="1" dirty="0"/>
              <a:t>)</a:t>
            </a:r>
            <a:endParaRPr lang="ko-KR" altLang="en-US" b="1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7901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오늘 활동의 목표는 </a:t>
            </a:r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갈등의 의미를 살펴보고</a:t>
            </a:r>
            <a:r>
              <a:rPr lang="en-US" altLang="ko-KR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‘</a:t>
            </a:r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엉킨 빨래를 풀어요’ 활동을 통해 갈등해결에 다가가는 방법을 알 수 있다</a:t>
            </a:r>
            <a:r>
              <a:rPr lang="en-US" altLang="ko-KR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 </a:t>
            </a:r>
            <a:r>
              <a:rPr lang="ko-KR" altLang="en-US" dirty="0"/>
              <a:t>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이를 위해 첫째 갈등이란 무엇인지 알아보고</a:t>
            </a:r>
            <a:r>
              <a:rPr lang="en-US" altLang="ko-KR" dirty="0"/>
              <a:t>,</a:t>
            </a:r>
          </a:p>
          <a:p>
            <a:r>
              <a:rPr lang="ko-KR" altLang="en-US" dirty="0"/>
              <a:t>둘째</a:t>
            </a:r>
            <a:r>
              <a:rPr lang="en-US" altLang="ko-KR" dirty="0"/>
              <a:t>,</a:t>
            </a:r>
            <a:r>
              <a:rPr lang="ko-KR" altLang="en-US" dirty="0"/>
              <a:t> 갈등에 다가가기 위해 엉킨 빨래를 풀어요 활동을 합니다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셋째</a:t>
            </a:r>
            <a:r>
              <a:rPr lang="en-US" altLang="ko-KR" dirty="0"/>
              <a:t>, </a:t>
            </a:r>
            <a:r>
              <a:rPr lang="ko-KR" altLang="en-US" dirty="0"/>
              <a:t>이번 시간 했던 활동에 대해 소감을 나누는 것으로 수업을 마무리하겠습니다</a:t>
            </a:r>
            <a:r>
              <a:rPr lang="en-US" altLang="ko-KR" dirty="0"/>
              <a:t>.</a:t>
            </a:r>
            <a:endParaRPr lang="ko-KR" altLang="en-US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4795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우리는 살아가면서 많은 ‘갈등’을 겪습니다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그런데 이 ‘갈등’이란 말이 참 재미있어요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 </a:t>
            </a:r>
          </a:p>
          <a:p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갈등이란 칡을 뜻하는 갈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葛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과 등나무를 뜻하는 등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藤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 합쳐진 말인데요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spc="-80" dirty="0">
                <a:gradFill>
                  <a:gsLst>
                    <a:gs pos="18333">
                      <a:schemeClr val="tx1">
                        <a:lumMod val="75000"/>
                        <a:lumOff val="25000"/>
                      </a:schemeClr>
                    </a:gs>
                    <a:gs pos="31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+mn-ea"/>
              </a:rPr>
              <a:t>칡과 등나무가 서로 엉켜 있는 모습에서 나온 말로  개인이나 집단들 간 서로 다른 생각과 욕구 등이 충돌된 상태를 의미합니다</a:t>
            </a:r>
            <a:r>
              <a:rPr lang="en-US" altLang="ko-KR" sz="1200" spc="-80" dirty="0">
                <a:gradFill>
                  <a:gsLst>
                    <a:gs pos="18333">
                      <a:schemeClr val="tx1">
                        <a:lumMod val="75000"/>
                        <a:lumOff val="25000"/>
                      </a:schemeClr>
                    </a:gs>
                    <a:gs pos="31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+mn-ea"/>
              </a:rPr>
              <a:t>.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spc="-80" dirty="0">
              <a:gradFill>
                <a:gsLst>
                  <a:gs pos="18333">
                    <a:schemeClr val="tx1">
                      <a:lumMod val="75000"/>
                      <a:lumOff val="25000"/>
                    </a:schemeClr>
                  </a:gs>
                  <a:gs pos="31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latin typeface="맑은 고딕" panose="020B0503020000020004" pitchFamily="50" charset="-127"/>
              <a:ea typeface="+mn-ea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dirty="0">
                <a:latin typeface="맑은 고딕" panose="020B0503020000020004" pitchFamily="50" charset="-127"/>
                <a:ea typeface="+mn-ea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+mn-ea"/>
              </a:rPr>
              <a:t>출처</a:t>
            </a:r>
            <a:r>
              <a:rPr lang="en-US" altLang="ko-KR" sz="1200" dirty="0">
                <a:latin typeface="맑은 고딕" panose="020B0503020000020004" pitchFamily="50" charset="-127"/>
                <a:ea typeface="+mn-ea"/>
              </a:rPr>
              <a:t>: </a:t>
            </a:r>
            <a:r>
              <a:rPr lang="ko-KR" altLang="en-US" sz="1200" dirty="0" err="1">
                <a:latin typeface="맑은 고딕" panose="020B0503020000020004" pitchFamily="50" charset="-127"/>
                <a:ea typeface="+mn-ea"/>
              </a:rPr>
              <a:t>권오길</a:t>
            </a:r>
            <a:r>
              <a:rPr lang="en-US" altLang="ko-KR" sz="1200" dirty="0">
                <a:latin typeface="맑은 고딕" panose="020B0503020000020004" pitchFamily="50" charset="-127"/>
                <a:ea typeface="+mn-ea"/>
              </a:rPr>
              <a:t>(2012). </a:t>
            </a:r>
            <a:r>
              <a:rPr lang="ko-KR" altLang="en-US" sz="1200" dirty="0" err="1">
                <a:latin typeface="맑은 고딕" panose="020B0503020000020004" pitchFamily="50" charset="-127"/>
                <a:ea typeface="+mn-ea"/>
              </a:rPr>
              <a:t>권오길의</a:t>
            </a:r>
            <a:r>
              <a:rPr lang="ko-KR" altLang="en-US" sz="1200" dirty="0">
                <a:latin typeface="맑은 고딕" panose="020B0503020000020004" pitchFamily="50" charset="-127"/>
                <a:ea typeface="+mn-ea"/>
              </a:rPr>
              <a:t> 괴짜 생물 이야기</a:t>
            </a:r>
            <a:r>
              <a:rPr lang="en-US" altLang="ko-KR" sz="1200" dirty="0">
                <a:latin typeface="맑은 고딕" panose="020B0503020000020004" pitchFamily="50" charset="-127"/>
                <a:ea typeface="+mn-ea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+mn-ea"/>
              </a:rPr>
              <a:t>서울</a:t>
            </a:r>
            <a:r>
              <a:rPr lang="en-US" altLang="ko-KR" sz="1200" dirty="0">
                <a:latin typeface="맑은 고딕" panose="020B0503020000020004" pitchFamily="50" charset="-127"/>
                <a:ea typeface="+mn-ea"/>
              </a:rPr>
              <a:t>: </a:t>
            </a:r>
            <a:r>
              <a:rPr lang="ko-KR" altLang="en-US" sz="1200" dirty="0" err="1">
                <a:latin typeface="맑은 고딕" panose="020B0503020000020004" pitchFamily="50" charset="-127"/>
                <a:ea typeface="+mn-ea"/>
              </a:rPr>
              <a:t>을유</a:t>
            </a:r>
            <a:r>
              <a:rPr lang="ko-KR" altLang="en-US" sz="1200" dirty="0">
                <a:latin typeface="맑은 고딕" panose="020B0503020000020004" pitchFamily="50" charset="-127"/>
                <a:ea typeface="+mn-ea"/>
              </a:rPr>
              <a:t> 문화사</a:t>
            </a:r>
            <a:r>
              <a:rPr lang="en-US" altLang="ko-KR" sz="1200" dirty="0">
                <a:latin typeface="맑은 고딕" panose="020B0503020000020004" pitchFamily="50" charset="-127"/>
                <a:ea typeface="+mn-ea"/>
              </a:rPr>
              <a:t>.)</a:t>
            </a:r>
            <a:endParaRPr lang="ko-KR" altLang="en-US" dirty="0"/>
          </a:p>
          <a:p>
            <a:endParaRPr lang="ko-KR" altLang="en-US" sz="1200" spc="-80" dirty="0">
              <a:gradFill>
                <a:gsLst>
                  <a:gs pos="18333">
                    <a:schemeClr val="tx1">
                      <a:lumMod val="75000"/>
                      <a:lumOff val="25000"/>
                    </a:schemeClr>
                  </a:gs>
                  <a:gs pos="31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latin typeface="맑은 고딕" panose="020B0503020000020004" pitchFamily="50" charset="-127"/>
              <a:ea typeface="+mn-ea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91796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칡과 등나무는 모두 덩굴 식물로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다른 나무를 휘감아 올라가는 특성이 있습니다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덩굴식물은 종류별로 나무줄기를 감는 방향이 정해져 있는데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칡덩굴은 왼쪽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등나무 덩굴은 오른쪽으로 감아 올라갑니다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altLang="ko-K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그런데 간혹 오른쪽 사진처럼 칡과 등나무가 하나의 나무에 함께 얽히는 경우가 있어요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감아 올라가는 방향이 다른 칡과 등나무가 한 나무에 얽히게 되면 서로 엇갈려서 매우 복잡할 뿐 아니라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서로 자라나는 데에도 나쁜 영향을 미치게 됩니다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＇갈등＇이란 말은 칡과 등나무의 이런 상황을 빗대어 탄생한 것입니다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b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갈등상태에 놓인 칡과 등나무는 종종 다른 한쪽의 나무가 피해를 입고 난 후에야 끝을 맺습니다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하지만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일부 나무에서는 덩굴을 조금 느슨하게 </a:t>
            </a:r>
            <a:r>
              <a:rPr lang="ko-KR" alt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감아올려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둘다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사이좋게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공생하는 칡과 등나무도 발견할 수 있어요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우리도 서로 </a:t>
            </a:r>
            <a:r>
              <a:rPr lang="ko-KR" alt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사이좋게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갈등을 해결할 수 있는 방안을 이번 시간에 학습해 보겠습니다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12610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b="1" dirty="0"/>
              <a:t>(</a:t>
            </a:r>
            <a:r>
              <a:rPr lang="ko-KR" altLang="en-US" b="1" dirty="0" err="1"/>
              <a:t>활동지</a:t>
            </a:r>
            <a:r>
              <a:rPr lang="ko-KR" altLang="en-US" b="1" dirty="0"/>
              <a:t> </a:t>
            </a:r>
            <a:r>
              <a:rPr lang="en-US" altLang="ko-KR" b="1" dirty="0"/>
              <a:t>1 </a:t>
            </a:r>
            <a:r>
              <a:rPr lang="ko-KR" altLang="en-US" b="1" dirty="0"/>
              <a:t>배부</a:t>
            </a:r>
            <a:r>
              <a:rPr lang="en-US" altLang="ko-KR" b="1" dirty="0"/>
              <a:t>) </a:t>
            </a:r>
          </a:p>
          <a:p>
            <a:endParaRPr lang="en-US" altLang="ko-KR" dirty="0"/>
          </a:p>
          <a:p>
            <a:r>
              <a:rPr lang="ko-KR" altLang="en-US" dirty="0"/>
              <a:t>여러분이 생각하는 갈등이란 무엇인가요</a:t>
            </a:r>
            <a:r>
              <a:rPr lang="en-US" altLang="ko-KR" dirty="0"/>
              <a:t>? </a:t>
            </a:r>
          </a:p>
          <a:p>
            <a:endParaRPr lang="en-US" altLang="ko-KR" dirty="0"/>
          </a:p>
          <a:p>
            <a:r>
              <a:rPr lang="ko-KR" altLang="en-US" dirty="0"/>
              <a:t>갈등이란</a:t>
            </a:r>
            <a:r>
              <a:rPr lang="en-US" altLang="ko-KR" dirty="0"/>
              <a:t>……</a:t>
            </a:r>
            <a:r>
              <a:rPr lang="ko-KR" altLang="en-US" dirty="0"/>
              <a:t>이다</a:t>
            </a:r>
            <a:r>
              <a:rPr lang="en-US" altLang="ko-KR" dirty="0"/>
              <a:t>. </a:t>
            </a:r>
            <a:r>
              <a:rPr lang="ko-KR" altLang="en-US" dirty="0"/>
              <a:t>왜냐하면</a:t>
            </a:r>
            <a:r>
              <a:rPr lang="en-US" altLang="ko-KR" dirty="0"/>
              <a:t>……</a:t>
            </a:r>
            <a:r>
              <a:rPr lang="ko-KR" altLang="en-US" dirty="0"/>
              <a:t>이기 때문이다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여러분이 생각하는 갈등은 무엇인지</a:t>
            </a:r>
            <a:r>
              <a:rPr lang="en-US" altLang="ko-KR" dirty="0"/>
              <a:t>, </a:t>
            </a:r>
            <a:r>
              <a:rPr lang="ko-KR" altLang="en-US" dirty="0"/>
              <a:t>왜 그렇게 생각하는지 적어주세요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ko-KR" altLang="en-US" dirty="0"/>
              <a:t>선생님이 예를 들면</a:t>
            </a:r>
            <a:r>
              <a:rPr lang="en-US" altLang="ko-KR" dirty="0"/>
              <a:t>, (</a:t>
            </a:r>
            <a:r>
              <a:rPr lang="ko-KR" altLang="en-US" dirty="0"/>
              <a:t>클릭</a:t>
            </a:r>
            <a:r>
              <a:rPr lang="en-US" altLang="ko-KR" dirty="0"/>
              <a:t>) </a:t>
            </a:r>
            <a:r>
              <a:rPr lang="ko-KR" altLang="en-US" dirty="0"/>
              <a:t>갈등이란 갈림길이다</a:t>
            </a:r>
            <a:r>
              <a:rPr lang="en-US" altLang="ko-KR" dirty="0"/>
              <a:t>. </a:t>
            </a:r>
            <a:r>
              <a:rPr lang="ko-KR" altLang="en-US" dirty="0"/>
              <a:t>왜냐하면 어떤 선택을 하느냐에 따라 좋은 결과가 나올 수도 있고</a:t>
            </a:r>
            <a:r>
              <a:rPr lang="en-US" altLang="ko-KR" dirty="0"/>
              <a:t>, </a:t>
            </a:r>
            <a:r>
              <a:rPr lang="ko-KR" altLang="en-US" dirty="0"/>
              <a:t>나쁜 결과가 나올 수도 있기 때문이다</a:t>
            </a:r>
            <a:r>
              <a:rPr lang="en-US" altLang="ko-KR" dirty="0"/>
              <a:t>. </a:t>
            </a:r>
            <a:r>
              <a:rPr lang="ko-KR" altLang="en-US" dirty="0"/>
              <a:t>처럼 적어주면 됩니다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떠오르는 생각을 자유롭게 적어주세요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ko-KR" altLang="en-US" dirty="0"/>
              <a:t>친구들이 생각하는 갈등은 무엇인지 한 번 발표해 볼까요</a:t>
            </a:r>
            <a:r>
              <a:rPr lang="en-US" altLang="ko-KR" dirty="0"/>
              <a:t>? (</a:t>
            </a:r>
            <a:r>
              <a:rPr lang="ko-KR" altLang="en-US" dirty="0"/>
              <a:t>학생 발표</a:t>
            </a:r>
            <a:r>
              <a:rPr lang="en-US" altLang="ko-KR" dirty="0"/>
              <a:t>)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40217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‘</a:t>
            </a:r>
            <a:r>
              <a:rPr lang="ko-KR" altLang="en-US" dirty="0"/>
              <a:t>엉킨 빨래를 풀어요＇ 활동을 하면서 갈등과 닮은 점을 찾아보도록 하겠습니다</a:t>
            </a:r>
            <a:r>
              <a:rPr lang="en-US" altLang="ko-KR" dirty="0"/>
              <a:t>. </a:t>
            </a:r>
            <a:r>
              <a:rPr lang="ko-KR" altLang="en-US" dirty="0"/>
              <a:t>활동 방법을 안내해 줄게요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먼저 원 가운데를 바라보며 </a:t>
            </a:r>
            <a:r>
              <a:rPr lang="en-US" altLang="ko-KR" dirty="0"/>
              <a:t>5~6</a:t>
            </a:r>
            <a:r>
              <a:rPr lang="ko-KR" altLang="en-US" dirty="0"/>
              <a:t>명씩 둥그렇게 서 주세요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r>
              <a:rPr lang="en-US" altLang="ko-KR" b="1" dirty="0"/>
              <a:t>(</a:t>
            </a:r>
            <a:r>
              <a:rPr lang="ko-KR" altLang="en-US" b="1" dirty="0"/>
              <a:t>신체를 사용하는 활동이라 고학년은 되도록 남학생끼리</a:t>
            </a:r>
            <a:r>
              <a:rPr lang="en-US" altLang="ko-KR" b="1" dirty="0"/>
              <a:t>, </a:t>
            </a:r>
            <a:r>
              <a:rPr lang="ko-KR" altLang="en-US" b="1" dirty="0"/>
              <a:t>여학생끼리 그룹을 지어주는 것이 좋습니다</a:t>
            </a:r>
            <a:r>
              <a:rPr lang="en-US" altLang="ko-KR" b="1" dirty="0"/>
              <a:t>.)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61514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내 왼손과 오른손을 </a:t>
            </a:r>
            <a:r>
              <a:rPr lang="en-US" altLang="ko-KR" dirty="0"/>
              <a:t>X</a:t>
            </a:r>
            <a:r>
              <a:rPr lang="ko-KR" altLang="en-US" dirty="0"/>
              <a:t>자로 엇갈리게 하여 같은 원의 친구</a:t>
            </a:r>
            <a:r>
              <a:rPr lang="en-US" altLang="ko-KR" dirty="0"/>
              <a:t>, </a:t>
            </a:r>
            <a:r>
              <a:rPr lang="ko-KR" altLang="en-US" dirty="0"/>
              <a:t>아무나 괜찮아요</a:t>
            </a:r>
            <a:r>
              <a:rPr lang="en-US" altLang="ko-KR" dirty="0"/>
              <a:t>. 2</a:t>
            </a:r>
            <a:r>
              <a:rPr lang="ko-KR" altLang="en-US" dirty="0"/>
              <a:t>명과 잡습니다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48884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내 왼손과 오른손을 </a:t>
            </a:r>
            <a:r>
              <a:rPr lang="en-US" altLang="ko-KR" dirty="0"/>
              <a:t>X</a:t>
            </a:r>
            <a:r>
              <a:rPr lang="ko-KR" altLang="en-US" dirty="0"/>
              <a:t>자로 엇갈리게 하여 같은 원의 친구</a:t>
            </a:r>
            <a:r>
              <a:rPr lang="en-US" altLang="ko-KR" dirty="0"/>
              <a:t>, </a:t>
            </a:r>
            <a:r>
              <a:rPr lang="ko-KR" altLang="en-US" dirty="0"/>
              <a:t>아무나 괜찮아요</a:t>
            </a:r>
            <a:r>
              <a:rPr lang="en-US" altLang="ko-KR" dirty="0"/>
              <a:t>. 2</a:t>
            </a:r>
            <a:r>
              <a:rPr lang="ko-KR" altLang="en-US" dirty="0"/>
              <a:t>명과 잡습니다</a:t>
            </a:r>
            <a:r>
              <a:rPr lang="en-US" altLang="ko-KR" dirty="0"/>
              <a:t>.</a:t>
            </a:r>
          </a:p>
          <a:p>
            <a:endParaRPr lang="en-US" altLang="ko-KR"/>
          </a:p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16928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내 왼손과 오른손을 </a:t>
            </a:r>
            <a:r>
              <a:rPr lang="en-US" altLang="ko-KR" dirty="0"/>
              <a:t>X</a:t>
            </a:r>
            <a:r>
              <a:rPr lang="ko-KR" altLang="en-US" dirty="0"/>
              <a:t>자로 엇갈리게 하여 같은 원의 친구</a:t>
            </a:r>
            <a:r>
              <a:rPr lang="en-US" altLang="ko-KR" dirty="0"/>
              <a:t>, </a:t>
            </a:r>
            <a:r>
              <a:rPr lang="ko-KR" altLang="en-US" dirty="0"/>
              <a:t>아무나 괜찮아요</a:t>
            </a:r>
            <a:r>
              <a:rPr lang="en-US" altLang="ko-KR" dirty="0"/>
              <a:t>. 2</a:t>
            </a:r>
            <a:r>
              <a:rPr lang="ko-KR" altLang="en-US" dirty="0"/>
              <a:t>명과 잡습니다</a:t>
            </a:r>
            <a:r>
              <a:rPr lang="en-US" altLang="ko-KR" dirty="0"/>
              <a:t>.</a:t>
            </a:r>
          </a:p>
          <a:p>
            <a:endParaRPr lang="en-US" altLang="ko-KR"/>
          </a:p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07956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활동 즐거웠나요</a:t>
            </a:r>
            <a:r>
              <a:rPr lang="en-US" altLang="ko-KR" dirty="0"/>
              <a:t>? (   )</a:t>
            </a:r>
            <a:r>
              <a:rPr lang="ko-KR" altLang="en-US" dirty="0" err="1"/>
              <a:t>모둠과</a:t>
            </a:r>
            <a:r>
              <a:rPr lang="ko-KR" altLang="en-US" dirty="0"/>
              <a:t> </a:t>
            </a:r>
            <a:r>
              <a:rPr lang="en-US" altLang="ko-KR" dirty="0"/>
              <a:t>(   )</a:t>
            </a:r>
            <a:r>
              <a:rPr lang="ko-KR" altLang="en-US" dirty="0" err="1"/>
              <a:t>모둠은</a:t>
            </a:r>
            <a:r>
              <a:rPr lang="ko-KR" altLang="en-US" dirty="0"/>
              <a:t> 엉킨 빨래 풀기에 성공했네요</a:t>
            </a:r>
            <a:r>
              <a:rPr lang="en-US" altLang="ko-KR" dirty="0"/>
              <a:t>. </a:t>
            </a:r>
            <a:r>
              <a:rPr lang="ko-KR" altLang="en-US" dirty="0"/>
              <a:t>엉킨 손을 푸는 것이 </a:t>
            </a:r>
            <a:r>
              <a:rPr lang="ko-KR" altLang="en-US" dirty="0" err="1"/>
              <a:t>어려웠을텐데</a:t>
            </a:r>
            <a:r>
              <a:rPr lang="ko-KR" altLang="en-US" dirty="0"/>
              <a:t> 참 잘해주었습니다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r>
              <a:rPr lang="ko-KR" altLang="en-US" dirty="0"/>
              <a:t>우리가 방금 했던 활동과 갈등을 비교해 볼까요</a:t>
            </a:r>
            <a:r>
              <a:rPr lang="en-US" altLang="ko-KR" dirty="0"/>
              <a:t>?</a:t>
            </a:r>
          </a:p>
          <a:p>
            <a:r>
              <a:rPr lang="en-US" altLang="ko-KR" dirty="0"/>
              <a:t>(</a:t>
            </a:r>
            <a:r>
              <a:rPr lang="ko-KR" altLang="en-US" dirty="0"/>
              <a:t>클릭</a:t>
            </a:r>
            <a:r>
              <a:rPr lang="en-US" altLang="ko-KR" dirty="0"/>
              <a:t>) ‘</a:t>
            </a:r>
            <a:r>
              <a:rPr lang="ko-KR" altLang="en-US" dirty="0"/>
              <a:t>엉킨 빨래＇가 우리 삶 속의 갈등과 닮은 점은 무엇일까요</a:t>
            </a:r>
            <a:r>
              <a:rPr lang="en-US" altLang="ko-KR" dirty="0"/>
              <a:t>? (</a:t>
            </a:r>
            <a:r>
              <a:rPr lang="ko-KR" altLang="en-US" dirty="0"/>
              <a:t>학생 발표</a:t>
            </a:r>
            <a:r>
              <a:rPr lang="en-US" altLang="ko-KR" dirty="0"/>
              <a:t>)</a:t>
            </a:r>
          </a:p>
          <a:p>
            <a:r>
              <a:rPr lang="en-US" altLang="ko-KR" dirty="0"/>
              <a:t>(</a:t>
            </a:r>
            <a:r>
              <a:rPr lang="ko-KR" altLang="en-US" dirty="0"/>
              <a:t>클릭</a:t>
            </a:r>
            <a:r>
              <a:rPr lang="en-US" altLang="ko-KR" dirty="0"/>
              <a:t>) ‘</a:t>
            </a:r>
            <a:r>
              <a:rPr lang="ko-KR" altLang="en-US" dirty="0"/>
              <a:t>엉킨 빨래＇를 갈등이라고 생각해 볼 때 갈등이 발생하는 원인은 무엇일까요</a:t>
            </a:r>
            <a:r>
              <a:rPr lang="en-US" altLang="ko-KR" dirty="0"/>
              <a:t>? (</a:t>
            </a:r>
            <a:r>
              <a:rPr lang="ko-KR" altLang="en-US" dirty="0"/>
              <a:t>학생 발표</a:t>
            </a:r>
            <a:r>
              <a:rPr lang="en-US" altLang="ko-KR" dirty="0"/>
              <a:t>)</a:t>
            </a:r>
          </a:p>
          <a:p>
            <a:r>
              <a:rPr lang="en-US" altLang="ko-KR" dirty="0"/>
              <a:t>(</a:t>
            </a:r>
            <a:r>
              <a:rPr lang="ko-KR" altLang="en-US" dirty="0"/>
              <a:t>클릭</a:t>
            </a:r>
            <a:r>
              <a:rPr lang="en-US" altLang="ko-KR" dirty="0"/>
              <a:t>) ‘</a:t>
            </a:r>
            <a:r>
              <a:rPr lang="ko-KR" altLang="en-US" dirty="0"/>
              <a:t>엉킨 빨래＇를 풀 때 도움이 되었던 말이나 태도</a:t>
            </a:r>
            <a:r>
              <a:rPr lang="en-US" altLang="ko-KR" dirty="0"/>
              <a:t>, </a:t>
            </a:r>
            <a:r>
              <a:rPr lang="ko-KR" altLang="en-US" dirty="0"/>
              <a:t>행동들은 무엇이 있었나요</a:t>
            </a:r>
            <a:r>
              <a:rPr lang="en-US" altLang="ko-KR" dirty="0"/>
              <a:t>? (</a:t>
            </a:r>
            <a:r>
              <a:rPr lang="ko-KR" altLang="en-US" dirty="0"/>
              <a:t>학생 발표</a:t>
            </a:r>
            <a:r>
              <a:rPr lang="en-US" altLang="ko-KR" dirty="0"/>
              <a:t>)</a:t>
            </a:r>
          </a:p>
          <a:p>
            <a:r>
              <a:rPr lang="en-US" altLang="ko-KR" dirty="0"/>
              <a:t>(</a:t>
            </a:r>
            <a:r>
              <a:rPr lang="ko-KR" altLang="en-US" dirty="0"/>
              <a:t>클릭</a:t>
            </a:r>
            <a:r>
              <a:rPr lang="en-US" altLang="ko-KR" dirty="0"/>
              <a:t>) ‘</a:t>
            </a:r>
            <a:r>
              <a:rPr lang="ko-KR" altLang="en-US" dirty="0"/>
              <a:t>엉킨 빨래＇를 풀 때 도움이 되지 않았던 말이나 태도</a:t>
            </a:r>
            <a:r>
              <a:rPr lang="en-US" altLang="ko-KR" dirty="0"/>
              <a:t>, </a:t>
            </a:r>
            <a:r>
              <a:rPr lang="ko-KR" altLang="en-US" dirty="0"/>
              <a:t>행동들은 무엇이 있었나요</a:t>
            </a:r>
            <a:r>
              <a:rPr lang="en-US" altLang="ko-KR" dirty="0"/>
              <a:t>? (</a:t>
            </a:r>
            <a:r>
              <a:rPr lang="ko-KR" altLang="en-US" dirty="0"/>
              <a:t>학생 발표</a:t>
            </a:r>
            <a:r>
              <a:rPr lang="en-US" altLang="ko-KR" dirty="0"/>
              <a:t>)</a:t>
            </a:r>
          </a:p>
          <a:p>
            <a:endParaRPr lang="en-US" altLang="ko-KR" dirty="0"/>
          </a:p>
          <a:p>
            <a:r>
              <a:rPr lang="ko-KR" altLang="en-US" dirty="0"/>
              <a:t>맞아요</a:t>
            </a:r>
            <a:r>
              <a:rPr lang="en-US" altLang="ko-KR" dirty="0"/>
              <a:t>. </a:t>
            </a:r>
            <a:r>
              <a:rPr lang="ko-KR" altLang="en-US" dirty="0"/>
              <a:t>서로 상대를 이해하지 않고 함께 노력하지 않으면 합의점을 찾지 못해 갈등을 해결하기가 어렵습니다</a:t>
            </a:r>
            <a:r>
              <a:rPr lang="en-US" altLang="ko-KR" dirty="0"/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58478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(</a:t>
            </a:r>
            <a:r>
              <a:rPr lang="ko-KR" altLang="en-US" dirty="0"/>
              <a:t>엉킨 빨래를 풀어요 활동 후 원 모양의 대형을 그대로 유지하여 앉은 채로 </a:t>
            </a:r>
            <a:r>
              <a:rPr lang="ko-KR" altLang="en-US" dirty="0" err="1"/>
              <a:t>토킹스틱을</a:t>
            </a:r>
            <a:r>
              <a:rPr lang="ko-KR" altLang="en-US" dirty="0"/>
              <a:t> 활용하여 서로의 생각을 공유하는 방식으로 진행하면 좋습니다</a:t>
            </a:r>
            <a:r>
              <a:rPr lang="en-US" altLang="ko-KR" dirty="0"/>
              <a:t>.)</a:t>
            </a:r>
          </a:p>
          <a:p>
            <a:r>
              <a:rPr lang="ko-KR" altLang="en-US" dirty="0"/>
              <a:t>오늘은 갈등해결을 위한 활동을 해 보았습니다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r>
              <a:rPr lang="ko-KR" altLang="en-US" dirty="0"/>
              <a:t>오늘 활동한 소감이 어떠한 지 말해줄 친구 있을까요</a:t>
            </a:r>
            <a:r>
              <a:rPr lang="en-US" altLang="ko-KR" dirty="0"/>
              <a:t>? </a:t>
            </a:r>
            <a:r>
              <a:rPr lang="ko-KR" altLang="en-US" dirty="0"/>
              <a:t>새롭게 알게 된 점이나 느낀 점을 자유롭게 말해주어도 됩니다</a:t>
            </a:r>
            <a:r>
              <a:rPr lang="en-US" altLang="ko-KR" dirty="0"/>
              <a:t>.(</a:t>
            </a:r>
            <a:r>
              <a:rPr lang="ko-KR" altLang="en-US" dirty="0"/>
              <a:t>학생 발표</a:t>
            </a:r>
            <a:r>
              <a:rPr lang="en-US" altLang="ko-KR" dirty="0"/>
              <a:t>)</a:t>
            </a:r>
          </a:p>
          <a:p>
            <a:endParaRPr lang="en-US" altLang="ko-KR" dirty="0"/>
          </a:p>
          <a:p>
            <a:r>
              <a:rPr lang="ko-KR" altLang="en-US" dirty="0"/>
              <a:t>앞으로 갈등상황을 만난다면 여러분은 어떻게 행동할 것인가요</a:t>
            </a:r>
            <a:r>
              <a:rPr lang="en-US" altLang="ko-KR" dirty="0"/>
              <a:t>?(</a:t>
            </a:r>
            <a:r>
              <a:rPr lang="ko-KR" altLang="en-US" dirty="0"/>
              <a:t>학생 발표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61672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3723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30" dirty="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471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5CAA0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805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9B85B5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95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3621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1905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2023-01-21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7209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2023-01-21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0503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2023-01-21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2945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2023-01-21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7095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2023-01-21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1844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2023-01-21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6048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79852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23576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80726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2465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3186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283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63093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30" dirty="0">
              <a:ln>
                <a:solidFill>
                  <a:prstClr val="black">
                    <a:lumMod val="50000"/>
                    <a:lumOff val="50000"/>
                    <a:alpha val="0"/>
                  </a:prstClr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그림 6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2638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5CAA0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914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9B85B5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5711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099CC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7499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8057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2023-01-21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6752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2023-01-21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4586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2023-01-21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6086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2023-01-21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5531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2023-01-21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7067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2023-01-21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9491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2023-01-21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1242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2023-01-21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7443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2023-01-21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65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82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1" y="612280"/>
            <a:ext cx="10693399" cy="63472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567" y="7165007"/>
            <a:ext cx="3463701" cy="18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524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77"/>
          <a:stretch/>
        </p:blipFill>
        <p:spPr bwMode="auto">
          <a:xfrm>
            <a:off x="2456" y="0"/>
            <a:ext cx="10690944" cy="675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109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8220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708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2840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wmf"/><Relationship Id="rId5" Type="http://schemas.openxmlformats.org/officeDocument/2006/relationships/image" Target="../media/image9.emf"/><Relationship Id="rId10" Type="http://schemas.openxmlformats.org/officeDocument/2006/relationships/image" Target="../media/image14.gif"/><Relationship Id="rId4" Type="http://schemas.openxmlformats.org/officeDocument/2006/relationships/image" Target="../media/image8.png"/><Relationship Id="rId9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emf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그림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329" y="2941165"/>
            <a:ext cx="2878742" cy="2059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/>
          <a:srcRect l="29961" r="20743"/>
          <a:stretch/>
        </p:blipFill>
        <p:spPr>
          <a:xfrm>
            <a:off x="3168458" y="3294249"/>
            <a:ext cx="4356484" cy="315727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004212" y="727819"/>
            <a:ext cx="26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spc="-150" dirty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초등학교 고학년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1793242" y="1686548"/>
            <a:ext cx="7106918" cy="10413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 latinLnBrk="0">
              <a:spcBef>
                <a:spcPct val="0"/>
              </a:spcBef>
              <a:spcAft>
                <a:spcPts val="600"/>
              </a:spcAft>
              <a:defRPr/>
            </a:pPr>
            <a:r>
              <a:rPr kumimoji="1" lang="ko-KR" altLang="en-US" sz="5400" b="1" spc="-15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073B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엉킨 마음을 풀어요</a:t>
            </a:r>
          </a:p>
        </p:txBody>
      </p:sp>
      <p:pic>
        <p:nvPicPr>
          <p:cNvPr id="36" name="그림 35"/>
          <p:cNvPicPr>
            <a:picLocks noChangeAspect="1"/>
          </p:cNvPicPr>
          <p:nvPr/>
        </p:nvPicPr>
        <p:blipFill rotWithShape="1">
          <a:blip r:embed="rId6"/>
          <a:srcRect b="57970"/>
          <a:stretch/>
        </p:blipFill>
        <p:spPr>
          <a:xfrm>
            <a:off x="2028883" y="1653209"/>
            <a:ext cx="687324" cy="436847"/>
          </a:xfrm>
          <a:prstGeom prst="rect">
            <a:avLst/>
          </a:prstGeom>
        </p:spPr>
      </p:pic>
      <p:pic>
        <p:nvPicPr>
          <p:cNvPr id="37" name="그림 36"/>
          <p:cNvPicPr>
            <a:picLocks noChangeAspect="1"/>
          </p:cNvPicPr>
          <p:nvPr/>
        </p:nvPicPr>
        <p:blipFill rotWithShape="1">
          <a:blip r:embed="rId6"/>
          <a:srcRect b="57970"/>
          <a:stretch/>
        </p:blipFill>
        <p:spPr>
          <a:xfrm flipH="1" flipV="1">
            <a:off x="7967620" y="1653209"/>
            <a:ext cx="687324" cy="436847"/>
          </a:xfrm>
          <a:prstGeom prst="rect">
            <a:avLst/>
          </a:prstGeom>
        </p:spPr>
      </p:pic>
      <p:grpSp>
        <p:nvGrpSpPr>
          <p:cNvPr id="47" name="그룹 46"/>
          <p:cNvGrpSpPr/>
          <p:nvPr/>
        </p:nvGrpSpPr>
        <p:grpSpPr>
          <a:xfrm>
            <a:off x="5346700" y="0"/>
            <a:ext cx="0" cy="695325"/>
            <a:chOff x="5346700" y="0"/>
            <a:chExt cx="0" cy="753626"/>
          </a:xfrm>
        </p:grpSpPr>
        <p:cxnSp>
          <p:nvCxnSpPr>
            <p:cNvPr id="40" name="직선 연결선 39"/>
            <p:cNvCxnSpPr/>
            <p:nvPr/>
          </p:nvCxnSpPr>
          <p:spPr>
            <a:xfrm>
              <a:off x="5346700" y="0"/>
              <a:ext cx="0" cy="753626"/>
            </a:xfrm>
            <a:prstGeom prst="line">
              <a:avLst/>
            </a:prstGeom>
            <a:ln w="19050">
              <a:solidFill>
                <a:srgbClr val="0269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5346700" y="512466"/>
              <a:ext cx="0" cy="24116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그룹 15"/>
          <p:cNvGrpSpPr/>
          <p:nvPr/>
        </p:nvGrpSpPr>
        <p:grpSpPr>
          <a:xfrm>
            <a:off x="4149957" y="1124931"/>
            <a:ext cx="2393486" cy="461665"/>
            <a:chOff x="4002435" y="1124931"/>
            <a:chExt cx="2393486" cy="461665"/>
          </a:xfrm>
        </p:grpSpPr>
        <p:grpSp>
          <p:nvGrpSpPr>
            <p:cNvPr id="18" name="그룹 17"/>
            <p:cNvGrpSpPr/>
            <p:nvPr/>
          </p:nvGrpSpPr>
          <p:grpSpPr>
            <a:xfrm>
              <a:off x="4002435" y="1131764"/>
              <a:ext cx="2393486" cy="447998"/>
              <a:chOff x="3689700" y="1131764"/>
              <a:chExt cx="2393486" cy="447998"/>
            </a:xfrm>
          </p:grpSpPr>
          <p:sp>
            <p:nvSpPr>
              <p:cNvPr id="19" name="자유형 18"/>
              <p:cNvSpPr/>
              <p:nvPr/>
            </p:nvSpPr>
            <p:spPr>
              <a:xfrm>
                <a:off x="36897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자유형 19"/>
              <p:cNvSpPr/>
              <p:nvPr/>
            </p:nvSpPr>
            <p:spPr>
              <a:xfrm flipH="1">
                <a:off x="44009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자유형 24"/>
              <p:cNvSpPr/>
              <p:nvPr/>
            </p:nvSpPr>
            <p:spPr>
              <a:xfrm flipH="1">
                <a:off x="488985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자유형 34"/>
              <p:cNvSpPr/>
              <p:nvPr/>
            </p:nvSpPr>
            <p:spPr>
              <a:xfrm flipH="1">
                <a:off x="536229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8" name="TextBox 37"/>
            <p:cNvSpPr txBox="1"/>
            <p:nvPr/>
          </p:nvSpPr>
          <p:spPr>
            <a:xfrm>
              <a:off x="4061258" y="1124931"/>
              <a:ext cx="2275840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fontAlgn="ctr" latinLnBrk="0"/>
              <a:r>
                <a:rPr lang="ko-KR" altLang="en-US" sz="2400" b="1" spc="-150" dirty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갈등해결</a:t>
              </a: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315993" y="6833326"/>
            <a:ext cx="9844285" cy="509582"/>
            <a:chOff x="435568" y="6833326"/>
            <a:chExt cx="9844285" cy="509582"/>
          </a:xfrm>
        </p:grpSpPr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568" y="6833326"/>
              <a:ext cx="1606732" cy="509582"/>
            </a:xfrm>
            <a:prstGeom prst="rect">
              <a:avLst/>
            </a:prstGeom>
          </p:spPr>
        </p:pic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5092" y="6901625"/>
              <a:ext cx="1954786" cy="412813"/>
            </a:xfrm>
            <a:prstGeom prst="rect">
              <a:avLst/>
            </a:prstGeom>
          </p:spPr>
        </p:pic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2670" y="6940536"/>
              <a:ext cx="2327195" cy="334990"/>
            </a:xfrm>
            <a:prstGeom prst="rect">
              <a:avLst/>
            </a:prstGeom>
          </p:spPr>
        </p:pic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2658" y="6932707"/>
              <a:ext cx="2327195" cy="3212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6504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림 3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  <p:sp>
        <p:nvSpPr>
          <p:cNvPr id="30" name="직사각형 29"/>
          <p:cNvSpPr/>
          <p:nvPr/>
        </p:nvSpPr>
        <p:spPr>
          <a:xfrm>
            <a:off x="0" y="2201594"/>
            <a:ext cx="10693400" cy="3172264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b="1" spc="-15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467819" y="2919047"/>
            <a:ext cx="9790773" cy="3237848"/>
            <a:chOff x="467819" y="2919047"/>
            <a:chExt cx="9790773" cy="3237848"/>
          </a:xfrm>
        </p:grpSpPr>
        <p:grpSp>
          <p:nvGrpSpPr>
            <p:cNvPr id="19" name="그룹 18"/>
            <p:cNvGrpSpPr/>
            <p:nvPr/>
          </p:nvGrpSpPr>
          <p:grpSpPr>
            <a:xfrm>
              <a:off x="467819" y="2919047"/>
              <a:ext cx="2867858" cy="3237848"/>
              <a:chOff x="525702" y="3235569"/>
              <a:chExt cx="2867858" cy="2921325"/>
            </a:xfrm>
          </p:grpSpPr>
          <p:sp>
            <p:nvSpPr>
              <p:cNvPr id="3" name="모서리가 둥근 직사각형 2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026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sp>
            <p:nvSpPr>
              <p:cNvPr id="13" name="모서리가 둥근 직사각형 12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0269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수업열기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04651" y="4107142"/>
                <a:ext cx="2559055" cy="960805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30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갈등이란 무엇일까</a:t>
                </a:r>
                <a:r>
                  <a:rPr lang="en-US" altLang="ko-KR" sz="30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?</a:t>
                </a:r>
              </a:p>
            </p:txBody>
          </p:sp>
        </p:grpSp>
        <p:grpSp>
          <p:nvGrpSpPr>
            <p:cNvPr id="20" name="그룹 19"/>
            <p:cNvGrpSpPr/>
            <p:nvPr/>
          </p:nvGrpSpPr>
          <p:grpSpPr>
            <a:xfrm>
              <a:off x="3929276" y="2919047"/>
              <a:ext cx="2867858" cy="3237848"/>
              <a:chOff x="525702" y="3235569"/>
              <a:chExt cx="2867858" cy="2921325"/>
            </a:xfrm>
          </p:grpSpPr>
          <p:sp>
            <p:nvSpPr>
              <p:cNvPr id="21" name="모서리가 둥근 직사각형 20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5CAA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sp>
            <p:nvSpPr>
              <p:cNvPr id="22" name="모서리가 둥근 직사각형 21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704651" y="4107141"/>
                <a:ext cx="2559055" cy="960805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30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갈등</a:t>
                </a:r>
                <a:r>
                  <a:rPr lang="en-US" altLang="ko-KR" sz="30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, </a:t>
                </a:r>
                <a:r>
                  <a:rPr lang="ko-KR" altLang="en-US" sz="30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어떻게 다가갈까</a:t>
                </a:r>
                <a:r>
                  <a:rPr lang="en-US" altLang="ko-KR" sz="30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?</a:t>
                </a:r>
              </a:p>
            </p:txBody>
          </p:sp>
        </p:grpSp>
        <p:grpSp>
          <p:nvGrpSpPr>
            <p:cNvPr id="24" name="그룹 23"/>
            <p:cNvGrpSpPr/>
            <p:nvPr/>
          </p:nvGrpSpPr>
          <p:grpSpPr>
            <a:xfrm>
              <a:off x="7390734" y="2919047"/>
              <a:ext cx="2867858" cy="3237848"/>
              <a:chOff x="525702" y="3235569"/>
              <a:chExt cx="2867858" cy="2921325"/>
            </a:xfrm>
          </p:grpSpPr>
          <p:sp>
            <p:nvSpPr>
              <p:cNvPr id="25" name="모서리가 둥근 직사각형 24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9B85B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sp>
            <p:nvSpPr>
              <p:cNvPr id="26" name="모서리가 둥근 직사각형 25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04651" y="4107142"/>
                <a:ext cx="2559055" cy="960805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30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활동 소감 나누기</a:t>
                </a:r>
              </a:p>
            </p:txBody>
          </p:sp>
        </p:grpSp>
      </p:grpSp>
      <p:grpSp>
        <p:nvGrpSpPr>
          <p:cNvPr id="37" name="그룹 36"/>
          <p:cNvGrpSpPr/>
          <p:nvPr/>
        </p:nvGrpSpPr>
        <p:grpSpPr>
          <a:xfrm>
            <a:off x="399424" y="614970"/>
            <a:ext cx="4765794" cy="430887"/>
            <a:chOff x="399424" y="768542"/>
            <a:chExt cx="4765794" cy="43088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833579" y="768542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활동 목표</a:t>
              </a:r>
            </a:p>
          </p:txBody>
        </p:sp>
        <p:sp>
          <p:nvSpPr>
            <p:cNvPr id="34" name="Freeform 49">
              <a:extLst>
                <a:ext uri="{FF2B5EF4-FFF2-40B4-BE49-F238E27FC236}">
                  <a16:creationId xmlns:a16="http://schemas.microsoft.com/office/drawing/2014/main" id="{F4360E9E-BBC3-4B3B-8C82-FFC1B136B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24" y="817632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KoPubDotum Medium Regular" panose="02020603020101020101" pitchFamily="18" charset="-127"/>
                <a:ea typeface="KoPubDotum Medium Regular" panose="02020603020101020101" pitchFamily="18" charset="-127"/>
              </a:endParaRP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399424" y="2379294"/>
            <a:ext cx="4765794" cy="430887"/>
            <a:chOff x="399424" y="2379294"/>
            <a:chExt cx="4765794" cy="43088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833579" y="2379294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활동 순서</a:t>
              </a:r>
            </a:p>
          </p:txBody>
        </p:sp>
        <p:sp>
          <p:nvSpPr>
            <p:cNvPr id="35" name="Freeform 49">
              <a:extLst>
                <a:ext uri="{FF2B5EF4-FFF2-40B4-BE49-F238E27FC236}">
                  <a16:creationId xmlns:a16="http://schemas.microsoft.com/office/drawing/2014/main" id="{F4360E9E-BBC3-4B3B-8C82-FFC1B136B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24" y="2442451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KoPubDotum Medium Regular" panose="02020603020101020101" pitchFamily="18" charset="-127"/>
                <a:ea typeface="KoPubDotum Medium Regular" panose="02020603020101020101" pitchFamily="18" charset="-127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467819" y="1156980"/>
            <a:ext cx="9774731" cy="84273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ko-KR"/>
            </a:defPPr>
            <a:lvl1pPr fontAlgn="base" latinLnBrk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24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World돋움체 Bold" panose="00000800000000000000" pitchFamily="2" charset="-127"/>
              </a:defRPr>
            </a:lvl1pPr>
          </a:lstStyle>
          <a:p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갈등의 의미를 살펴보고</a:t>
            </a:r>
            <a:r>
              <a:rPr lang="en-US" altLang="ko-KR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‘</a:t>
            </a:r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엉킨 빨래를 풀어요’활동을 통해</a:t>
            </a:r>
            <a:br>
              <a:rPr lang="en-US" altLang="ko-KR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갈등해결에 다가가는 방법을 알 수 있다</a:t>
            </a:r>
            <a:r>
              <a:rPr lang="en-US" altLang="ko-KR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14992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330959" y="569837"/>
              <a:ext cx="1415342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수업열기</a:t>
              </a:r>
              <a:endParaRPr kumimoji="1" lang="ko-KR" altLang="en-US" sz="2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 갈등이란 무엇일까</a:t>
            </a:r>
            <a:r>
              <a:rPr kumimoji="1"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</p:txBody>
      </p:sp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114" name="직사각형 113"/>
          <p:cNvSpPr/>
          <p:nvPr/>
        </p:nvSpPr>
        <p:spPr>
          <a:xfrm>
            <a:off x="4034692" y="1442403"/>
            <a:ext cx="2624016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갈등의 의미</a:t>
            </a:r>
          </a:p>
        </p:txBody>
      </p:sp>
      <p:pic>
        <p:nvPicPr>
          <p:cNvPr id="115" name="그림 114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3828267" y="1296825"/>
            <a:ext cx="462280" cy="431481"/>
          </a:xfrm>
          <a:prstGeom prst="rect">
            <a:avLst/>
          </a:prstGeom>
        </p:spPr>
      </p:pic>
      <p:pic>
        <p:nvPicPr>
          <p:cNvPr id="116" name="그림 115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6410667" y="1296825"/>
            <a:ext cx="462280" cy="431481"/>
          </a:xfrm>
          <a:prstGeom prst="rect">
            <a:avLst/>
          </a:prstGeom>
        </p:spPr>
      </p:pic>
      <p:grpSp>
        <p:nvGrpSpPr>
          <p:cNvPr id="117" name="그룹 116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118" name="그룹 117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120" name="모서리가 둥근 직사각형 119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121" name="그룹 120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22" name="그룹 121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127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28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2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123" name="그룹 122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24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25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26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119" name="모서리가 둥근 직사각형 118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sp>
        <p:nvSpPr>
          <p:cNvPr id="130" name="TextBox 129"/>
          <p:cNvSpPr txBox="1"/>
          <p:nvPr/>
        </p:nvSpPr>
        <p:spPr>
          <a:xfrm>
            <a:off x="1114980" y="3334071"/>
            <a:ext cx="39009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葛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5659654" y="3334071"/>
            <a:ext cx="39009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藤</a:t>
            </a:r>
          </a:p>
        </p:txBody>
      </p:sp>
      <p:sp>
        <p:nvSpPr>
          <p:cNvPr id="132" name="모서리가 둥근 직사각형 131"/>
          <p:cNvSpPr/>
          <p:nvPr/>
        </p:nvSpPr>
        <p:spPr>
          <a:xfrm>
            <a:off x="1114925" y="4782364"/>
            <a:ext cx="3901108" cy="919401"/>
          </a:xfrm>
          <a:prstGeom prst="round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wrap="square" anchor="ctr">
            <a:spAutoFit/>
          </a:bodyPr>
          <a:lstStyle/>
          <a:p>
            <a:pPr marL="0" marR="0" lvl="0" indent="0" algn="ctr" defTabSz="104305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800" b="1" i="0" u="none" strike="noStrike" kern="1200" cap="none" spc="-150" normalizeH="0" baseline="0" noProof="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칡 </a:t>
            </a:r>
            <a:r>
              <a:rPr kumimoji="0" lang="ko-KR" altLang="en-US" sz="4800" b="1" i="0" u="none" strike="noStrike" kern="1200" cap="none" spc="-150" normalizeH="0" baseline="0" noProof="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EE6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갈</a:t>
            </a:r>
          </a:p>
        </p:txBody>
      </p:sp>
      <p:sp>
        <p:nvSpPr>
          <p:cNvPr id="133" name="모서리가 둥근 직사각형 132"/>
          <p:cNvSpPr/>
          <p:nvPr/>
        </p:nvSpPr>
        <p:spPr>
          <a:xfrm>
            <a:off x="5659599" y="4778346"/>
            <a:ext cx="3901108" cy="919401"/>
          </a:xfrm>
          <a:prstGeom prst="round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wrap="square" anchor="ctr">
            <a:spAutoFit/>
          </a:bodyPr>
          <a:lstStyle/>
          <a:p>
            <a:pPr algn="ctr" fontAlgn="ctr" latinLnBrk="0"/>
            <a:r>
              <a:rPr lang="ko-KR" altLang="en-US" sz="48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등나무 </a:t>
            </a:r>
            <a:r>
              <a:rPr lang="ko-KR" altLang="en-US" sz="48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등</a:t>
            </a:r>
          </a:p>
        </p:txBody>
      </p:sp>
    </p:spTree>
    <p:extLst>
      <p:ext uri="{BB962C8B-B14F-4D97-AF65-F5344CB8AC3E}">
        <p14:creationId xmlns:p14="http://schemas.microsoft.com/office/powerpoint/2010/main" val="2225992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330959" y="569837"/>
              <a:ext cx="1415342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수업열기</a:t>
              </a:r>
              <a:endParaRPr kumimoji="1" lang="ko-KR" altLang="en-US" sz="2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 갈등이란 무엇일까</a:t>
            </a:r>
            <a:r>
              <a:rPr kumimoji="1"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</p:txBody>
      </p:sp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114" name="직사각형 113"/>
          <p:cNvSpPr/>
          <p:nvPr/>
        </p:nvSpPr>
        <p:spPr>
          <a:xfrm>
            <a:off x="4034692" y="1442403"/>
            <a:ext cx="2624016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갈등의 의미</a:t>
            </a:r>
          </a:p>
        </p:txBody>
      </p:sp>
      <p:pic>
        <p:nvPicPr>
          <p:cNvPr id="115" name="그림 114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3828267" y="1296825"/>
            <a:ext cx="462280" cy="431481"/>
          </a:xfrm>
          <a:prstGeom prst="rect">
            <a:avLst/>
          </a:prstGeom>
        </p:spPr>
      </p:pic>
      <p:pic>
        <p:nvPicPr>
          <p:cNvPr id="116" name="그림 115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6410667" y="1296825"/>
            <a:ext cx="462280" cy="431481"/>
          </a:xfrm>
          <a:prstGeom prst="rect">
            <a:avLst/>
          </a:prstGeom>
        </p:spPr>
      </p:pic>
      <p:grpSp>
        <p:nvGrpSpPr>
          <p:cNvPr id="117" name="그룹 116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118" name="그룹 117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120" name="모서리가 둥근 직사각형 119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121" name="그룹 120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22" name="그룹 121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127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28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2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123" name="그룹 122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24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25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26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119" name="모서리가 둥근 직사각형 118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1012213" y="2616456"/>
            <a:ext cx="4145942" cy="1870483"/>
            <a:chOff x="1012213" y="2616456"/>
            <a:chExt cx="4145942" cy="1870483"/>
          </a:xfrm>
        </p:grpSpPr>
        <p:grpSp>
          <p:nvGrpSpPr>
            <p:cNvPr id="3" name="그룹 2"/>
            <p:cNvGrpSpPr/>
            <p:nvPr/>
          </p:nvGrpSpPr>
          <p:grpSpPr>
            <a:xfrm>
              <a:off x="1012213" y="2616456"/>
              <a:ext cx="4145942" cy="1870483"/>
              <a:chOff x="1012213" y="2616456"/>
              <a:chExt cx="4145942" cy="1870483"/>
            </a:xfrm>
          </p:grpSpPr>
          <p:sp>
            <p:nvSpPr>
              <p:cNvPr id="34" name="직사각형 33"/>
              <p:cNvSpPr/>
              <p:nvPr/>
            </p:nvSpPr>
            <p:spPr>
              <a:xfrm>
                <a:off x="1012213" y="2616456"/>
                <a:ext cx="4145942" cy="1870483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1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ko-KR" altLang="en-US" sz="1350" b="1" spc="-1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pic>
            <p:nvPicPr>
              <p:cNvPr id="39" name="그림 38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89627" y="2709282"/>
                <a:ext cx="3191115" cy="1684830"/>
              </a:xfrm>
              <a:prstGeom prst="rect">
                <a:avLst/>
              </a:prstGeom>
            </p:spPr>
          </p:pic>
        </p:grpSp>
        <p:sp>
          <p:nvSpPr>
            <p:cNvPr id="41" name="직사각형 40"/>
            <p:cNvSpPr/>
            <p:nvPr/>
          </p:nvSpPr>
          <p:spPr>
            <a:xfrm>
              <a:off x="1012213" y="4117607"/>
              <a:ext cx="4145942" cy="369332"/>
            </a:xfrm>
            <a:prstGeom prst="rect">
              <a:avLst/>
            </a:prstGeom>
            <a:solidFill>
              <a:schemeClr val="tx1">
                <a:lumMod val="95000"/>
                <a:lumOff val="5000"/>
                <a:alpha val="50000"/>
              </a:schemeClr>
            </a:solidFill>
          </p:spPr>
          <p:txBody>
            <a:bodyPr wrap="square" anchor="ctr">
              <a:spAutoFit/>
            </a:bodyPr>
            <a:lstStyle/>
            <a:p>
              <a:pPr lvl="0" algn="ctr" fontAlgn="ctr" latinLnBrk="0">
                <a:defRPr/>
              </a:pPr>
              <a:r>
                <a:rPr lang="ko-KR" altLang="en-US" sz="1800" b="1" spc="-15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칡 덩굴</a:t>
              </a: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1012213" y="4702614"/>
            <a:ext cx="4145942" cy="1871033"/>
            <a:chOff x="1012213" y="4702614"/>
            <a:chExt cx="4145942" cy="1871033"/>
          </a:xfrm>
        </p:grpSpPr>
        <p:grpSp>
          <p:nvGrpSpPr>
            <p:cNvPr id="2" name="그룹 1"/>
            <p:cNvGrpSpPr/>
            <p:nvPr/>
          </p:nvGrpSpPr>
          <p:grpSpPr>
            <a:xfrm>
              <a:off x="1012213" y="4702614"/>
              <a:ext cx="4145942" cy="1871033"/>
              <a:chOff x="1012213" y="4702614"/>
              <a:chExt cx="4145942" cy="1871033"/>
            </a:xfrm>
          </p:grpSpPr>
          <p:sp>
            <p:nvSpPr>
              <p:cNvPr id="35" name="직사각형 34"/>
              <p:cNvSpPr/>
              <p:nvPr/>
            </p:nvSpPr>
            <p:spPr>
              <a:xfrm>
                <a:off x="1012213" y="4703164"/>
                <a:ext cx="4145942" cy="1870483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1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ko-KR" altLang="en-US" sz="1350" b="1" spc="-1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pic>
            <p:nvPicPr>
              <p:cNvPr id="40" name="그림 39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2973"/>
              <a:stretch/>
            </p:blipFill>
            <p:spPr>
              <a:xfrm>
                <a:off x="1012213" y="4702614"/>
                <a:ext cx="4145942" cy="1871033"/>
              </a:xfrm>
              <a:prstGeom prst="rect">
                <a:avLst/>
              </a:prstGeom>
            </p:spPr>
          </p:pic>
        </p:grpSp>
        <p:sp>
          <p:nvSpPr>
            <p:cNvPr id="42" name="직사각형 41"/>
            <p:cNvSpPr/>
            <p:nvPr/>
          </p:nvSpPr>
          <p:spPr>
            <a:xfrm>
              <a:off x="1012213" y="6204315"/>
              <a:ext cx="4145942" cy="369332"/>
            </a:xfrm>
            <a:prstGeom prst="rect">
              <a:avLst/>
            </a:prstGeom>
            <a:solidFill>
              <a:schemeClr val="tx1">
                <a:lumMod val="95000"/>
                <a:lumOff val="5000"/>
                <a:alpha val="50000"/>
              </a:schemeClr>
            </a:solidFill>
          </p:spPr>
          <p:txBody>
            <a:bodyPr wrap="square" anchor="ctr">
              <a:spAutoFit/>
            </a:bodyPr>
            <a:lstStyle/>
            <a:p>
              <a:pPr lvl="0" algn="ctr" fontAlgn="ctr" latinLnBrk="0">
                <a:defRPr/>
              </a:pPr>
              <a:r>
                <a:rPr lang="ko-KR" altLang="en-US" sz="1800" b="1" spc="-15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등나무 덩굴</a:t>
              </a: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5513875" y="2616455"/>
            <a:ext cx="4145942" cy="3957191"/>
            <a:chOff x="5513875" y="2616455"/>
            <a:chExt cx="4145942" cy="3957191"/>
          </a:xfrm>
        </p:grpSpPr>
        <p:sp>
          <p:nvSpPr>
            <p:cNvPr id="37" name="직사각형 36"/>
            <p:cNvSpPr/>
            <p:nvPr/>
          </p:nvSpPr>
          <p:spPr>
            <a:xfrm>
              <a:off x="5513875" y="2616455"/>
              <a:ext cx="4145942" cy="3957191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ko-KR" altLang="en-US" sz="1350" b="1" spc="-1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pic>
          <p:nvPicPr>
            <p:cNvPr id="44" name="그림 4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98" t="8205" r="12083" b="41841"/>
            <a:stretch/>
          </p:blipFill>
          <p:spPr>
            <a:xfrm>
              <a:off x="5599847" y="2686170"/>
              <a:ext cx="3974000" cy="38054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58983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330959" y="569837"/>
              <a:ext cx="1415342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수업열기</a:t>
              </a:r>
              <a:endParaRPr kumimoji="1" lang="ko-KR" altLang="en-US" sz="2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 갈등이란 무엇일까</a:t>
            </a:r>
            <a:r>
              <a:rPr kumimoji="1"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</p:txBody>
      </p:sp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114" name="직사각형 113"/>
          <p:cNvSpPr/>
          <p:nvPr/>
        </p:nvSpPr>
        <p:spPr>
          <a:xfrm>
            <a:off x="2940538" y="1442403"/>
            <a:ext cx="4812324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내가 생각하는 갈등이란</a:t>
            </a:r>
            <a:r>
              <a:rPr lang="en-US" altLang="ko-KR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?</a:t>
            </a:r>
          </a:p>
        </p:txBody>
      </p:sp>
      <p:pic>
        <p:nvPicPr>
          <p:cNvPr id="115" name="그림 114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2734113" y="1296825"/>
            <a:ext cx="462280" cy="431481"/>
          </a:xfrm>
          <a:prstGeom prst="rect">
            <a:avLst/>
          </a:prstGeom>
        </p:spPr>
      </p:pic>
      <p:pic>
        <p:nvPicPr>
          <p:cNvPr id="116" name="그림 115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7575159" y="1296825"/>
            <a:ext cx="462280" cy="431481"/>
          </a:xfrm>
          <a:prstGeom prst="rect">
            <a:avLst/>
          </a:prstGeom>
        </p:spPr>
      </p:pic>
      <p:grpSp>
        <p:nvGrpSpPr>
          <p:cNvPr id="117" name="그룹 116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118" name="그룹 117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120" name="모서리가 둥근 직사각형 119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121" name="그룹 120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22" name="그룹 121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127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28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2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123" name="그룹 122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24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25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26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119" name="모서리가 둥근 직사각형 118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sp>
        <p:nvSpPr>
          <p:cNvPr id="44" name="직사각형 43"/>
          <p:cNvSpPr/>
          <p:nvPr/>
        </p:nvSpPr>
        <p:spPr>
          <a:xfrm>
            <a:off x="900570" y="2434359"/>
            <a:ext cx="24834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spcAft>
                <a:spcPts val="600"/>
              </a:spcAft>
            </a:pPr>
            <a:r>
              <a:rPr lang="ko-KR" altLang="en-US" sz="3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갈등이란</a:t>
            </a:r>
          </a:p>
        </p:txBody>
      </p:sp>
      <p:sp>
        <p:nvSpPr>
          <p:cNvPr id="45" name="제목 1"/>
          <p:cNvSpPr txBox="1">
            <a:spLocks/>
          </p:cNvSpPr>
          <p:nvPr/>
        </p:nvSpPr>
        <p:spPr>
          <a:xfrm>
            <a:off x="900570" y="3574697"/>
            <a:ext cx="8884292" cy="276998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altLang="ko-KR" sz="28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____________</a:t>
            </a:r>
            <a:r>
              <a:rPr lang="ko-KR" altLang="en-US" sz="28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이다</a:t>
            </a:r>
            <a:r>
              <a:rPr lang="en-US" altLang="ko-KR" sz="28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endParaRPr lang="en-US" altLang="ko-KR" sz="2800" b="1" spc="-150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ko-KR" altLang="en-US" sz="28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왜냐하면</a:t>
            </a:r>
            <a:br>
              <a:rPr lang="en-US" altLang="ko-KR" sz="28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endParaRPr lang="en-US" altLang="ko-KR" sz="1400" b="1" spc="-150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altLang="ko-KR" sz="28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__________________________________________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altLang="ko-KR" sz="28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__________________________________________</a:t>
            </a:r>
            <a:r>
              <a:rPr lang="ko-KR" altLang="en-US" sz="28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때문이다</a:t>
            </a:r>
            <a:r>
              <a:rPr lang="en-US" altLang="ko-KR" sz="28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978724" y="3458174"/>
            <a:ext cx="16066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spcAft>
                <a:spcPts val="600"/>
              </a:spcAft>
            </a:pPr>
            <a:r>
              <a:rPr lang="ko-KR" altLang="en-US" sz="2800" b="1" spc="-150" dirty="0"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갈림길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955278" y="5135958"/>
            <a:ext cx="7415758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lnSpc>
                <a:spcPct val="120000"/>
              </a:lnSpc>
              <a:spcBef>
                <a:spcPts val="200"/>
              </a:spcBef>
              <a:spcAft>
                <a:spcPts val="600"/>
              </a:spcAft>
            </a:pPr>
            <a:r>
              <a:rPr lang="ko-KR" altLang="en-US" sz="2800" b="1" spc="-150" dirty="0"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어떤 선택을 하느냐에 따라 좋은 결과가 나올 수도 있고 나쁜 결과가 나올 수도 있기</a:t>
            </a:r>
          </a:p>
        </p:txBody>
      </p:sp>
    </p:spTree>
    <p:extLst>
      <p:ext uri="{BB962C8B-B14F-4D97-AF65-F5344CB8AC3E}">
        <p14:creationId xmlns:p14="http://schemas.microsoft.com/office/powerpoint/2010/main" val="379494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그룹 29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1" name="직사각형 30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33" name="그룹 32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35" name="직사각형 34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37" name="모서리가 둥근 직사각형 3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330959" y="569837"/>
                <a:ext cx="1415342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800" b="1" spc="-15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  <a:endPara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갈등</a:t>
              </a:r>
              <a:r>
                <a:rPr kumimoji="1" lang="en-US" altLang="ko-KR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어떻게 다가갈까</a:t>
              </a:r>
              <a:r>
                <a:rPr kumimoji="1" lang="en-US" altLang="ko-KR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?</a:t>
              </a:r>
            </a:p>
          </p:txBody>
        </p:sp>
      </p:grpSp>
      <p:sp>
        <p:nvSpPr>
          <p:cNvPr id="39" name="직사각형 3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40" name="그룹 39"/>
          <p:cNvGrpSpPr/>
          <p:nvPr/>
        </p:nvGrpSpPr>
        <p:grpSpPr>
          <a:xfrm>
            <a:off x="3037645" y="1317927"/>
            <a:ext cx="4602481" cy="638021"/>
            <a:chOff x="2969065" y="1317927"/>
            <a:chExt cx="4602481" cy="638021"/>
          </a:xfrm>
        </p:grpSpPr>
        <p:sp>
          <p:nvSpPr>
            <p:cNvPr id="41" name="직사각형 40"/>
            <p:cNvSpPr/>
            <p:nvPr/>
          </p:nvSpPr>
          <p:spPr>
            <a:xfrm>
              <a:off x="3231466" y="1463505"/>
              <a:ext cx="4093308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엉킨 빨래를 풀어요</a:t>
              </a:r>
              <a:r>
                <a:rPr lang="en-US" altLang="ko-KR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  <p:pic>
          <p:nvPicPr>
            <p:cNvPr id="42" name="그림 41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2969065" y="1317927"/>
              <a:ext cx="462280" cy="431481"/>
            </a:xfrm>
            <a:prstGeom prst="rect">
              <a:avLst/>
            </a:prstGeom>
          </p:spPr>
        </p:pic>
        <p:pic>
          <p:nvPicPr>
            <p:cNvPr id="43" name="그림 42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7109266" y="1317927"/>
              <a:ext cx="462280" cy="431481"/>
            </a:xfrm>
            <a:prstGeom prst="rect">
              <a:avLst/>
            </a:prstGeom>
          </p:spPr>
        </p:pic>
      </p:grpSp>
      <p:grpSp>
        <p:nvGrpSpPr>
          <p:cNvPr id="48" name="그룹 47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49" name="그룹 48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51" name="모서리가 둥근 직사각형 50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52" name="그룹 51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53" name="그룹 52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5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54" name="그룹 5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5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50" name="모서리가 둥근 직사각형 49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sp>
        <p:nvSpPr>
          <p:cNvPr id="61" name="직사각형 60"/>
          <p:cNvSpPr/>
          <p:nvPr/>
        </p:nvSpPr>
        <p:spPr>
          <a:xfrm>
            <a:off x="1151904" y="2544737"/>
            <a:ext cx="8389592" cy="1244443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</a:pPr>
            <a:r>
              <a:rPr lang="ko-KR" altLang="en-US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원 가운데를 바라보며 </a:t>
            </a:r>
            <a:r>
              <a:rPr lang="en-US" altLang="ko-KR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5~6</a:t>
            </a:r>
            <a:r>
              <a:rPr lang="ko-KR" altLang="en-US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명씩</a:t>
            </a:r>
            <a:endParaRPr lang="en-US" altLang="ko-KR" sz="36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 algn="ctr" latinLnBrk="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</a:pPr>
            <a:r>
              <a:rPr lang="ko-KR" altLang="en-US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둥그렇게 서 주세요</a:t>
            </a:r>
            <a:r>
              <a:rPr lang="en-US" altLang="ko-KR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</p:txBody>
      </p:sp>
      <p:pic>
        <p:nvPicPr>
          <p:cNvPr id="63" name="그림 6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332" y="3846867"/>
            <a:ext cx="6297205" cy="285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869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그룹 29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1" name="직사각형 30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33" name="그룹 32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35" name="직사각형 34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37" name="모서리가 둥근 직사각형 3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330959" y="569837"/>
                <a:ext cx="1415342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800" b="1" spc="-15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  <a:endPara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갈등</a:t>
              </a:r>
              <a:r>
                <a:rPr kumimoji="1" lang="en-US" altLang="ko-KR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어떻게 다가갈까</a:t>
              </a:r>
              <a:r>
                <a:rPr kumimoji="1" lang="en-US" altLang="ko-KR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?</a:t>
              </a:r>
            </a:p>
          </p:txBody>
        </p:sp>
      </p:grpSp>
      <p:sp>
        <p:nvSpPr>
          <p:cNvPr id="39" name="직사각형 3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40" name="그룹 39"/>
          <p:cNvGrpSpPr/>
          <p:nvPr/>
        </p:nvGrpSpPr>
        <p:grpSpPr>
          <a:xfrm>
            <a:off x="3037645" y="1317927"/>
            <a:ext cx="4602481" cy="638021"/>
            <a:chOff x="2969065" y="1317927"/>
            <a:chExt cx="4602481" cy="638021"/>
          </a:xfrm>
        </p:grpSpPr>
        <p:sp>
          <p:nvSpPr>
            <p:cNvPr id="41" name="직사각형 40"/>
            <p:cNvSpPr/>
            <p:nvPr/>
          </p:nvSpPr>
          <p:spPr>
            <a:xfrm>
              <a:off x="3231466" y="1463505"/>
              <a:ext cx="4093308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엉킨 빨래를 풀어요</a:t>
              </a:r>
              <a:r>
                <a:rPr lang="en-US" altLang="ko-KR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  <p:pic>
          <p:nvPicPr>
            <p:cNvPr id="42" name="그림 41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2969065" y="1317927"/>
              <a:ext cx="462280" cy="431481"/>
            </a:xfrm>
            <a:prstGeom prst="rect">
              <a:avLst/>
            </a:prstGeom>
          </p:spPr>
        </p:pic>
        <p:pic>
          <p:nvPicPr>
            <p:cNvPr id="43" name="그림 42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7109266" y="1317927"/>
              <a:ext cx="462280" cy="431481"/>
            </a:xfrm>
            <a:prstGeom prst="rect">
              <a:avLst/>
            </a:prstGeom>
          </p:spPr>
        </p:pic>
      </p:grpSp>
      <p:grpSp>
        <p:nvGrpSpPr>
          <p:cNvPr id="48" name="그룹 47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49" name="그룹 48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51" name="모서리가 둥근 직사각형 50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52" name="그룹 51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53" name="그룹 52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5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54" name="그룹 5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5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50" name="모서리가 둥근 직사각형 49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sp>
        <p:nvSpPr>
          <p:cNvPr id="61" name="직사각형 60"/>
          <p:cNvSpPr/>
          <p:nvPr/>
        </p:nvSpPr>
        <p:spPr>
          <a:xfrm>
            <a:off x="1151904" y="2544737"/>
            <a:ext cx="8389592" cy="1218795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</a:pPr>
            <a:r>
              <a:rPr lang="ko-KR" altLang="en-US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내 왼손과 오른손을 </a:t>
            </a:r>
            <a:r>
              <a:rPr lang="en-US" altLang="ko-KR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x</a:t>
            </a:r>
            <a:r>
              <a:rPr lang="ko-KR" altLang="en-US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자로 엇갈리게 하여 친구</a:t>
            </a:r>
            <a:r>
              <a:rPr lang="en-US" altLang="ko-KR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(</a:t>
            </a:r>
            <a:r>
              <a:rPr lang="ko-KR" altLang="en-US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아무나</a:t>
            </a:r>
            <a:r>
              <a:rPr lang="en-US" altLang="ko-KR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) 2</a:t>
            </a:r>
            <a:r>
              <a:rPr lang="ko-KR" altLang="en-US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명과 잡기</a:t>
            </a: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935" y="3938027"/>
            <a:ext cx="6286885" cy="266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337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그룹 29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1" name="직사각형 30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33" name="그룹 32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35" name="직사각형 34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37" name="모서리가 둥근 직사각형 3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330959" y="569837"/>
                <a:ext cx="1415342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800" b="1" spc="-15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  <a:endPara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갈등</a:t>
              </a:r>
              <a:r>
                <a:rPr kumimoji="1" lang="en-US" altLang="ko-KR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어떻게 다가갈까</a:t>
              </a:r>
              <a:r>
                <a:rPr kumimoji="1" lang="en-US" altLang="ko-KR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?</a:t>
              </a:r>
            </a:p>
          </p:txBody>
        </p:sp>
      </p:grpSp>
      <p:sp>
        <p:nvSpPr>
          <p:cNvPr id="39" name="직사각형 3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40" name="그룹 39"/>
          <p:cNvGrpSpPr/>
          <p:nvPr/>
        </p:nvGrpSpPr>
        <p:grpSpPr>
          <a:xfrm>
            <a:off x="3037645" y="1317927"/>
            <a:ext cx="4602481" cy="638021"/>
            <a:chOff x="2969065" y="1317927"/>
            <a:chExt cx="4602481" cy="638021"/>
          </a:xfrm>
        </p:grpSpPr>
        <p:sp>
          <p:nvSpPr>
            <p:cNvPr id="41" name="직사각형 40"/>
            <p:cNvSpPr/>
            <p:nvPr/>
          </p:nvSpPr>
          <p:spPr>
            <a:xfrm>
              <a:off x="3231466" y="1463505"/>
              <a:ext cx="4093308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엉킨 빨래를 풀어요</a:t>
              </a:r>
              <a:r>
                <a:rPr lang="en-US" altLang="ko-KR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  <p:pic>
          <p:nvPicPr>
            <p:cNvPr id="42" name="그림 41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2969065" y="1317927"/>
              <a:ext cx="462280" cy="431481"/>
            </a:xfrm>
            <a:prstGeom prst="rect">
              <a:avLst/>
            </a:prstGeom>
          </p:spPr>
        </p:pic>
        <p:pic>
          <p:nvPicPr>
            <p:cNvPr id="43" name="그림 42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7109266" y="1317927"/>
              <a:ext cx="462280" cy="431481"/>
            </a:xfrm>
            <a:prstGeom prst="rect">
              <a:avLst/>
            </a:prstGeom>
          </p:spPr>
        </p:pic>
      </p:grpSp>
      <p:grpSp>
        <p:nvGrpSpPr>
          <p:cNvPr id="48" name="그룹 47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49" name="그룹 48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51" name="모서리가 둥근 직사각형 50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52" name="그룹 51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53" name="그룹 52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5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54" name="그룹 5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5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50" name="모서리가 둥근 직사각형 49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sp>
        <p:nvSpPr>
          <p:cNvPr id="61" name="직사각형 60"/>
          <p:cNvSpPr/>
          <p:nvPr/>
        </p:nvSpPr>
        <p:spPr>
          <a:xfrm>
            <a:off x="1151904" y="2544737"/>
            <a:ext cx="8389592" cy="1650708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</a:pPr>
            <a:r>
              <a:rPr lang="ko-KR" altLang="en-US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선생님의 시작 신호에 맞춰</a:t>
            </a:r>
            <a:br>
              <a:rPr lang="en-US" altLang="ko-KR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</a:br>
            <a:r>
              <a:rPr lang="ko-KR" altLang="en-US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엉킨 손을 풀어서 원 만들기</a:t>
            </a:r>
          </a:p>
          <a:p>
            <a:pPr algn="ctr" latinLnBrk="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(</a:t>
            </a:r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함께 협의해 보세요</a:t>
            </a:r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 </a:t>
            </a:r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풀었을 때 원 바깥을 보고 있어도 됩니다</a:t>
            </a:r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.) </a:t>
            </a:r>
          </a:p>
        </p:txBody>
      </p:sp>
      <p:pic>
        <p:nvPicPr>
          <p:cNvPr id="29" name="그림 2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851" y="4149595"/>
            <a:ext cx="5712571" cy="2689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719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그룹 29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1" name="직사각형 30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33" name="그룹 32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35" name="직사각형 34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37" name="모서리가 둥근 직사각형 3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330959" y="569837"/>
                <a:ext cx="1415342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800" b="1" spc="-15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  <a:endPara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갈등</a:t>
              </a:r>
              <a:r>
                <a:rPr kumimoji="1" lang="en-US" altLang="ko-KR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어떻게 다가갈까</a:t>
              </a:r>
              <a:r>
                <a:rPr kumimoji="1" lang="en-US" altLang="ko-KR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?</a:t>
              </a:r>
            </a:p>
          </p:txBody>
        </p:sp>
      </p:grpSp>
      <p:sp>
        <p:nvSpPr>
          <p:cNvPr id="39" name="직사각형 3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40" name="그룹 39"/>
          <p:cNvGrpSpPr/>
          <p:nvPr/>
        </p:nvGrpSpPr>
        <p:grpSpPr>
          <a:xfrm>
            <a:off x="3037645" y="1317927"/>
            <a:ext cx="4602481" cy="638021"/>
            <a:chOff x="2969065" y="1317927"/>
            <a:chExt cx="4602481" cy="638021"/>
          </a:xfrm>
        </p:grpSpPr>
        <p:sp>
          <p:nvSpPr>
            <p:cNvPr id="41" name="직사각형 40"/>
            <p:cNvSpPr/>
            <p:nvPr/>
          </p:nvSpPr>
          <p:spPr>
            <a:xfrm>
              <a:off x="3231466" y="1463505"/>
              <a:ext cx="4093308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엉킨 빨래를 풀어요</a:t>
              </a:r>
              <a:r>
                <a:rPr lang="en-US" altLang="ko-KR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  <p:pic>
          <p:nvPicPr>
            <p:cNvPr id="42" name="그림 41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2969065" y="1317927"/>
              <a:ext cx="462280" cy="431481"/>
            </a:xfrm>
            <a:prstGeom prst="rect">
              <a:avLst/>
            </a:prstGeom>
          </p:spPr>
        </p:pic>
        <p:pic>
          <p:nvPicPr>
            <p:cNvPr id="43" name="그림 42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7109266" y="1317927"/>
              <a:ext cx="462280" cy="431481"/>
            </a:xfrm>
            <a:prstGeom prst="rect">
              <a:avLst/>
            </a:prstGeom>
          </p:spPr>
        </p:pic>
      </p:grpSp>
      <p:grpSp>
        <p:nvGrpSpPr>
          <p:cNvPr id="48" name="그룹 47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49" name="그룹 48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51" name="모서리가 둥근 직사각형 50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52" name="그룹 51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53" name="그룹 52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5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54" name="그룹 5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5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50" name="모서리가 둥근 직사각형 49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sp>
        <p:nvSpPr>
          <p:cNvPr id="61" name="직사각형 60"/>
          <p:cNvSpPr/>
          <p:nvPr/>
        </p:nvSpPr>
        <p:spPr>
          <a:xfrm>
            <a:off x="616552" y="2544737"/>
            <a:ext cx="9460296" cy="1218795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altLang="ko-KR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&lt;</a:t>
            </a:r>
            <a:r>
              <a:rPr lang="ko-KR" altLang="en-US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규칙</a:t>
            </a:r>
            <a:r>
              <a:rPr lang="en-US" altLang="ko-KR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&gt; </a:t>
            </a:r>
            <a:r>
              <a:rPr lang="ko-KR" altLang="en-US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손을 풀 때</a:t>
            </a:r>
            <a:br>
              <a:rPr lang="en-US" altLang="ko-KR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</a:br>
            <a:r>
              <a:rPr lang="ko-KR" altLang="en-US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절대 잡은 손을 놓으면 안 됩니다</a:t>
            </a:r>
            <a:r>
              <a:rPr lang="en-US" altLang="ko-KR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143" y="3673141"/>
            <a:ext cx="2682678" cy="2682678"/>
          </a:xfrm>
          <a:prstGeom prst="rect">
            <a:avLst/>
          </a:prstGeom>
        </p:spPr>
      </p:pic>
      <p:sp>
        <p:nvSpPr>
          <p:cNvPr id="36" name="직사각형 1"/>
          <p:cNvSpPr/>
          <p:nvPr/>
        </p:nvSpPr>
        <p:spPr>
          <a:xfrm>
            <a:off x="1032370" y="6152064"/>
            <a:ext cx="8628660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latinLnBrk="0">
              <a:defRPr/>
            </a:pPr>
            <a:r>
              <a:rPr lang="ko-KR" altLang="en-US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함께 소통하고 협의하며 해결방안을 찾아보세요</a:t>
            </a:r>
            <a:r>
              <a:rPr lang="en-US" altLang="ko-KR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71936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그룹 29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1" name="직사각형 30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33" name="그룹 32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35" name="직사각형 34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37" name="모서리가 둥근 직사각형 3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330959" y="569837"/>
                <a:ext cx="1415342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800" b="1" spc="-15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  <a:endPara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갈등</a:t>
              </a:r>
              <a:r>
                <a:rPr kumimoji="1" lang="en-US" altLang="ko-KR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어떻게 다가갈까</a:t>
              </a:r>
              <a:r>
                <a:rPr kumimoji="1" lang="en-US" altLang="ko-KR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?</a:t>
              </a:r>
            </a:p>
          </p:txBody>
        </p:sp>
      </p:grpSp>
      <p:sp>
        <p:nvSpPr>
          <p:cNvPr id="39" name="직사각형 3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40" name="그룹 39"/>
          <p:cNvGrpSpPr/>
          <p:nvPr/>
        </p:nvGrpSpPr>
        <p:grpSpPr>
          <a:xfrm>
            <a:off x="2326445" y="1317927"/>
            <a:ext cx="6040512" cy="638021"/>
            <a:chOff x="2257865" y="1317927"/>
            <a:chExt cx="6040512" cy="638021"/>
          </a:xfrm>
        </p:grpSpPr>
        <p:sp>
          <p:nvSpPr>
            <p:cNvPr id="41" name="직사각형 40"/>
            <p:cNvSpPr/>
            <p:nvPr/>
          </p:nvSpPr>
          <p:spPr>
            <a:xfrm>
              <a:off x="2481189" y="1463505"/>
              <a:ext cx="5593862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‘엉킨 빨래’와 갈등 비교하기</a:t>
              </a:r>
            </a:p>
          </p:txBody>
        </p:sp>
        <p:pic>
          <p:nvPicPr>
            <p:cNvPr id="42" name="그림 41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2257865" y="1317927"/>
              <a:ext cx="462280" cy="431481"/>
            </a:xfrm>
            <a:prstGeom prst="rect">
              <a:avLst/>
            </a:prstGeom>
          </p:spPr>
        </p:pic>
        <p:pic>
          <p:nvPicPr>
            <p:cNvPr id="43" name="그림 42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7836097" y="1317927"/>
              <a:ext cx="462280" cy="431481"/>
            </a:xfrm>
            <a:prstGeom prst="rect">
              <a:avLst/>
            </a:prstGeom>
          </p:spPr>
        </p:pic>
      </p:grpSp>
      <p:grpSp>
        <p:nvGrpSpPr>
          <p:cNvPr id="48" name="그룹 47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49" name="그룹 48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51" name="모서리가 둥근 직사각형 50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52" name="그룹 51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53" name="그룹 52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5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54" name="그룹 5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5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50" name="모서리가 둥근 직사각형 49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924896" y="2574854"/>
            <a:ext cx="8927764" cy="520142"/>
            <a:chOff x="924896" y="2574854"/>
            <a:chExt cx="8927764" cy="520142"/>
          </a:xfrm>
        </p:grpSpPr>
        <p:sp>
          <p:nvSpPr>
            <p:cNvPr id="45" name="직사각형 44"/>
            <p:cNvSpPr/>
            <p:nvPr/>
          </p:nvSpPr>
          <p:spPr>
            <a:xfrm>
              <a:off x="1268046" y="2574854"/>
              <a:ext cx="8584614" cy="520142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>
                <a:lnSpc>
                  <a:spcPct val="130000"/>
                </a:lnSpc>
                <a:spcBef>
                  <a:spcPts val="400"/>
                </a:spcBef>
                <a:spcAft>
                  <a:spcPts val="400"/>
                </a:spcAft>
              </a:pP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‘엉킨 빨래’가 우리 삶 속 갈등과 닮은 점은 무엇인가요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?</a:t>
              </a:r>
            </a:p>
          </p:txBody>
        </p:sp>
        <p:sp>
          <p:nvSpPr>
            <p:cNvPr id="46" name="타원 45">
              <a:extLst>
                <a:ext uri="{FF2B5EF4-FFF2-40B4-BE49-F238E27FC236}">
                  <a16:creationId xmlns:a16="http://schemas.microsoft.com/office/drawing/2014/main" id="{6D4933ED-C16E-6C60-D14E-10C9A8643C14}"/>
                </a:ext>
              </a:extLst>
            </p:cNvPr>
            <p:cNvSpPr/>
            <p:nvPr/>
          </p:nvSpPr>
          <p:spPr>
            <a:xfrm>
              <a:off x="924896" y="2661935"/>
              <a:ext cx="393950" cy="393948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-159588" algn="ctr" defTabSz="1335298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6B5"/>
                </a:buClr>
                <a:buSzPct val="100000"/>
                <a:buFontTx/>
                <a:buNone/>
                <a:tabLst>
                  <a:tab pos="457633" algn="l"/>
                  <a:tab pos="915266" algn="l"/>
                  <a:tab pos="1375742" algn="l"/>
                  <a:tab pos="1833374" algn="l"/>
                  <a:tab pos="2291007" algn="l"/>
                  <a:tab pos="2750063" algn="l"/>
                  <a:tab pos="3207695" algn="l"/>
                  <a:tab pos="3666747" algn="l"/>
                  <a:tab pos="4125803" algn="l"/>
                  <a:tab pos="4583436" algn="l"/>
                  <a:tab pos="5042490" algn="l"/>
                  <a:tab pos="5959179" algn="l"/>
                  <a:tab pos="6418232" algn="l"/>
                  <a:tab pos="6875865" algn="l"/>
                  <a:tab pos="7333498" algn="l"/>
                  <a:tab pos="7792554" algn="l"/>
                  <a:tab pos="8251607" algn="l"/>
                  <a:tab pos="8709240" algn="l"/>
                  <a:tab pos="9168296" algn="l"/>
                  <a:tab pos="9625928" algn="l"/>
                  <a:tab pos="10084981" algn="l"/>
                  <a:tab pos="10544036" algn="l"/>
                  <a:tab pos="11001669" algn="l"/>
                  <a:tab pos="11460722" algn="l"/>
                  <a:tab pos="11918356" algn="l"/>
                  <a:tab pos="12375989" algn="l"/>
                  <a:tab pos="12836465" algn="l"/>
                  <a:tab pos="13294098" algn="l"/>
                  <a:tab pos="13751731" algn="l"/>
                  <a:tab pos="14210786" algn="l"/>
                  <a:tab pos="14668419" algn="l"/>
                </a:tabLst>
                <a:defRPr/>
              </a:pPr>
              <a:r>
                <a:rPr kumimoji="1" lang="en-US" altLang="ko-KR" sz="2400" b="1" i="0" u="none" strike="noStrike" kern="1200" cap="none" spc="-15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endParaRPr kumimoji="1" lang="ko-KR" altLang="en-US" sz="2400" b="1" i="0" u="none" strike="noStrike" kern="1200" cap="none" spc="-15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64" name="그룹 63"/>
          <p:cNvGrpSpPr/>
          <p:nvPr/>
        </p:nvGrpSpPr>
        <p:grpSpPr>
          <a:xfrm>
            <a:off x="924896" y="3332947"/>
            <a:ext cx="8927764" cy="1040285"/>
            <a:chOff x="924896" y="2606116"/>
            <a:chExt cx="8927764" cy="1040285"/>
          </a:xfrm>
        </p:grpSpPr>
        <p:sp>
          <p:nvSpPr>
            <p:cNvPr id="65" name="직사각형 64"/>
            <p:cNvSpPr/>
            <p:nvPr/>
          </p:nvSpPr>
          <p:spPr>
            <a:xfrm>
              <a:off x="1268046" y="2606116"/>
              <a:ext cx="8584614" cy="1040285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>
                <a:lnSpc>
                  <a:spcPct val="130000"/>
                </a:lnSpc>
                <a:spcBef>
                  <a:spcPts val="400"/>
                </a:spcBef>
                <a:spcAft>
                  <a:spcPts val="400"/>
                </a:spcAft>
              </a:pP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‘엉킨 빨래’</a:t>
              </a:r>
              <a:r>
                <a:rPr lang="ko-KR" altLang="en-US" sz="2600" b="1" spc="-15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를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 갈등에 비유할 때 갈등이 발생하는 원인은</a:t>
              </a:r>
              <a:b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</a:b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 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무엇일까요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?</a:t>
              </a:r>
            </a:p>
          </p:txBody>
        </p:sp>
        <p:sp>
          <p:nvSpPr>
            <p:cNvPr id="66" name="타원 65">
              <a:extLst>
                <a:ext uri="{FF2B5EF4-FFF2-40B4-BE49-F238E27FC236}">
                  <a16:creationId xmlns:a16="http://schemas.microsoft.com/office/drawing/2014/main" id="{6D4933ED-C16E-6C60-D14E-10C9A8643C14}"/>
                </a:ext>
              </a:extLst>
            </p:cNvPr>
            <p:cNvSpPr/>
            <p:nvPr/>
          </p:nvSpPr>
          <p:spPr>
            <a:xfrm>
              <a:off x="924896" y="2661935"/>
              <a:ext cx="393950" cy="393948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-159588" algn="ctr" defTabSz="1335298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6B5"/>
                </a:buClr>
                <a:buSzPct val="100000"/>
                <a:buFontTx/>
                <a:buNone/>
                <a:tabLst>
                  <a:tab pos="457633" algn="l"/>
                  <a:tab pos="915266" algn="l"/>
                  <a:tab pos="1375742" algn="l"/>
                  <a:tab pos="1833374" algn="l"/>
                  <a:tab pos="2291007" algn="l"/>
                  <a:tab pos="2750063" algn="l"/>
                  <a:tab pos="3207695" algn="l"/>
                  <a:tab pos="3666747" algn="l"/>
                  <a:tab pos="4125803" algn="l"/>
                  <a:tab pos="4583436" algn="l"/>
                  <a:tab pos="5042490" algn="l"/>
                  <a:tab pos="5959179" algn="l"/>
                  <a:tab pos="6418232" algn="l"/>
                  <a:tab pos="6875865" algn="l"/>
                  <a:tab pos="7333498" algn="l"/>
                  <a:tab pos="7792554" algn="l"/>
                  <a:tab pos="8251607" algn="l"/>
                  <a:tab pos="8709240" algn="l"/>
                  <a:tab pos="9168296" algn="l"/>
                  <a:tab pos="9625928" algn="l"/>
                  <a:tab pos="10084981" algn="l"/>
                  <a:tab pos="10544036" algn="l"/>
                  <a:tab pos="11001669" algn="l"/>
                  <a:tab pos="11460722" algn="l"/>
                  <a:tab pos="11918356" algn="l"/>
                  <a:tab pos="12375989" algn="l"/>
                  <a:tab pos="12836465" algn="l"/>
                  <a:tab pos="13294098" algn="l"/>
                  <a:tab pos="13751731" algn="l"/>
                  <a:tab pos="14210786" algn="l"/>
                  <a:tab pos="14668419" algn="l"/>
                </a:tabLst>
                <a:defRPr/>
              </a:pPr>
              <a:r>
                <a:rPr kumimoji="1" lang="en-US" altLang="ko-KR" sz="2400" b="1" i="0" u="none" strike="noStrike" kern="1200" cap="none" spc="-15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endParaRPr kumimoji="1" lang="ko-KR" altLang="en-US" sz="2400" b="1" i="0" u="none" strike="noStrike" kern="1200" cap="none" spc="-15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67" name="그룹 66"/>
          <p:cNvGrpSpPr/>
          <p:nvPr/>
        </p:nvGrpSpPr>
        <p:grpSpPr>
          <a:xfrm>
            <a:off x="924896" y="4505254"/>
            <a:ext cx="8927764" cy="1040285"/>
            <a:chOff x="924896" y="2574854"/>
            <a:chExt cx="8927764" cy="1040285"/>
          </a:xfrm>
        </p:grpSpPr>
        <p:sp>
          <p:nvSpPr>
            <p:cNvPr id="68" name="직사각형 67"/>
            <p:cNvSpPr/>
            <p:nvPr/>
          </p:nvSpPr>
          <p:spPr>
            <a:xfrm>
              <a:off x="1268046" y="2574854"/>
              <a:ext cx="8584614" cy="1040285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>
                <a:lnSpc>
                  <a:spcPct val="130000"/>
                </a:lnSpc>
                <a:spcBef>
                  <a:spcPts val="400"/>
                </a:spcBef>
                <a:spcAft>
                  <a:spcPts val="400"/>
                </a:spcAft>
              </a:pP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‘엉킨 빨래’</a:t>
              </a:r>
              <a:r>
                <a:rPr lang="ko-KR" altLang="en-US" sz="2600" b="1" spc="-15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를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 풀 때 도움이 되었던 말이나 행동들은 무엇이</a:t>
              </a:r>
              <a:b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</a:b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 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있었나요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?</a:t>
              </a:r>
            </a:p>
          </p:txBody>
        </p:sp>
        <p:sp>
          <p:nvSpPr>
            <p:cNvPr id="69" name="타원 68">
              <a:extLst>
                <a:ext uri="{FF2B5EF4-FFF2-40B4-BE49-F238E27FC236}">
                  <a16:creationId xmlns:a16="http://schemas.microsoft.com/office/drawing/2014/main" id="{6D4933ED-C16E-6C60-D14E-10C9A8643C14}"/>
                </a:ext>
              </a:extLst>
            </p:cNvPr>
            <p:cNvSpPr/>
            <p:nvPr/>
          </p:nvSpPr>
          <p:spPr>
            <a:xfrm>
              <a:off x="924896" y="2661935"/>
              <a:ext cx="393950" cy="393948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-159588" algn="ctr" defTabSz="1335298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6B5"/>
                </a:buClr>
                <a:buSzPct val="100000"/>
                <a:buFontTx/>
                <a:buNone/>
                <a:tabLst>
                  <a:tab pos="457633" algn="l"/>
                  <a:tab pos="915266" algn="l"/>
                  <a:tab pos="1375742" algn="l"/>
                  <a:tab pos="1833374" algn="l"/>
                  <a:tab pos="2291007" algn="l"/>
                  <a:tab pos="2750063" algn="l"/>
                  <a:tab pos="3207695" algn="l"/>
                  <a:tab pos="3666747" algn="l"/>
                  <a:tab pos="4125803" algn="l"/>
                  <a:tab pos="4583436" algn="l"/>
                  <a:tab pos="5042490" algn="l"/>
                  <a:tab pos="5959179" algn="l"/>
                  <a:tab pos="6418232" algn="l"/>
                  <a:tab pos="6875865" algn="l"/>
                  <a:tab pos="7333498" algn="l"/>
                  <a:tab pos="7792554" algn="l"/>
                  <a:tab pos="8251607" algn="l"/>
                  <a:tab pos="8709240" algn="l"/>
                  <a:tab pos="9168296" algn="l"/>
                  <a:tab pos="9625928" algn="l"/>
                  <a:tab pos="10084981" algn="l"/>
                  <a:tab pos="10544036" algn="l"/>
                  <a:tab pos="11001669" algn="l"/>
                  <a:tab pos="11460722" algn="l"/>
                  <a:tab pos="11918356" algn="l"/>
                  <a:tab pos="12375989" algn="l"/>
                  <a:tab pos="12836465" algn="l"/>
                  <a:tab pos="13294098" algn="l"/>
                  <a:tab pos="13751731" algn="l"/>
                  <a:tab pos="14210786" algn="l"/>
                  <a:tab pos="14668419" algn="l"/>
                </a:tabLst>
                <a:defRPr/>
              </a:pPr>
              <a:r>
                <a:rPr kumimoji="1" lang="en-US" altLang="ko-KR" sz="2400" b="1" i="0" u="none" strike="noStrike" kern="1200" cap="none" spc="-15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3</a:t>
              </a:r>
              <a:endParaRPr kumimoji="1" lang="ko-KR" altLang="en-US" sz="2400" b="1" i="0" u="none" strike="noStrike" kern="1200" cap="none" spc="-15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0" name="그룹 69"/>
          <p:cNvGrpSpPr/>
          <p:nvPr/>
        </p:nvGrpSpPr>
        <p:grpSpPr>
          <a:xfrm>
            <a:off x="924896" y="5622854"/>
            <a:ext cx="8927764" cy="1040285"/>
            <a:chOff x="924896" y="2574854"/>
            <a:chExt cx="8927764" cy="1040285"/>
          </a:xfrm>
        </p:grpSpPr>
        <p:sp>
          <p:nvSpPr>
            <p:cNvPr id="71" name="직사각형 70"/>
            <p:cNvSpPr/>
            <p:nvPr/>
          </p:nvSpPr>
          <p:spPr>
            <a:xfrm>
              <a:off x="1268046" y="2574854"/>
              <a:ext cx="8584614" cy="1040285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>
                <a:lnSpc>
                  <a:spcPct val="130000"/>
                </a:lnSpc>
                <a:spcBef>
                  <a:spcPts val="400"/>
                </a:spcBef>
                <a:spcAft>
                  <a:spcPts val="400"/>
                </a:spcAft>
              </a:pP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‘엉킨 빨래’</a:t>
              </a:r>
              <a:r>
                <a:rPr lang="ko-KR" altLang="en-US" sz="2600" b="1" spc="-15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를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 풀 때 도움이 되지 않았던 말이나 행동들은 무엇이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 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있었나요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?</a:t>
              </a:r>
            </a:p>
          </p:txBody>
        </p:sp>
        <p:sp>
          <p:nvSpPr>
            <p:cNvPr id="72" name="타원 71">
              <a:extLst>
                <a:ext uri="{FF2B5EF4-FFF2-40B4-BE49-F238E27FC236}">
                  <a16:creationId xmlns:a16="http://schemas.microsoft.com/office/drawing/2014/main" id="{6D4933ED-C16E-6C60-D14E-10C9A8643C14}"/>
                </a:ext>
              </a:extLst>
            </p:cNvPr>
            <p:cNvSpPr/>
            <p:nvPr/>
          </p:nvSpPr>
          <p:spPr>
            <a:xfrm>
              <a:off x="924896" y="2661935"/>
              <a:ext cx="393950" cy="393948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-159588" algn="ctr" defTabSz="1335298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6B5"/>
                </a:buClr>
                <a:buSzPct val="100000"/>
                <a:buFontTx/>
                <a:buNone/>
                <a:tabLst>
                  <a:tab pos="457633" algn="l"/>
                  <a:tab pos="915266" algn="l"/>
                  <a:tab pos="1375742" algn="l"/>
                  <a:tab pos="1833374" algn="l"/>
                  <a:tab pos="2291007" algn="l"/>
                  <a:tab pos="2750063" algn="l"/>
                  <a:tab pos="3207695" algn="l"/>
                  <a:tab pos="3666747" algn="l"/>
                  <a:tab pos="4125803" algn="l"/>
                  <a:tab pos="4583436" algn="l"/>
                  <a:tab pos="5042490" algn="l"/>
                  <a:tab pos="5959179" algn="l"/>
                  <a:tab pos="6418232" algn="l"/>
                  <a:tab pos="6875865" algn="l"/>
                  <a:tab pos="7333498" algn="l"/>
                  <a:tab pos="7792554" algn="l"/>
                  <a:tab pos="8251607" algn="l"/>
                  <a:tab pos="8709240" algn="l"/>
                  <a:tab pos="9168296" algn="l"/>
                  <a:tab pos="9625928" algn="l"/>
                  <a:tab pos="10084981" algn="l"/>
                  <a:tab pos="10544036" algn="l"/>
                  <a:tab pos="11001669" algn="l"/>
                  <a:tab pos="11460722" algn="l"/>
                  <a:tab pos="11918356" algn="l"/>
                  <a:tab pos="12375989" algn="l"/>
                  <a:tab pos="12836465" algn="l"/>
                  <a:tab pos="13294098" algn="l"/>
                  <a:tab pos="13751731" algn="l"/>
                  <a:tab pos="14210786" algn="l"/>
                  <a:tab pos="14668419" algn="l"/>
                </a:tabLst>
                <a:defRPr/>
              </a:pPr>
              <a:r>
                <a:rPr kumimoji="1" lang="en-US" altLang="ko-KR" sz="2400" b="1" i="0" u="none" strike="noStrike" kern="1200" cap="none" spc="-15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4</a:t>
              </a:r>
              <a:endParaRPr kumimoji="1" lang="ko-KR" altLang="en-US" sz="2400" b="1" i="0" u="none" strike="noStrike" kern="1200" cap="none" spc="-15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7483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그룹 84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86" name="직사각형 85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87" name="그룹 86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89" name="직사각형 88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0" name="모서리가 둥근 직사각형 89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329371" y="569837"/>
                <a:ext cx="1416929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800" b="1" spc="-15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</a:t>
                </a:r>
                <a:endPara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544076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활동 소감 나누기</a:t>
              </a:r>
            </a:p>
          </p:txBody>
        </p:sp>
      </p:grpSp>
      <p:sp>
        <p:nvSpPr>
          <p:cNvPr id="92" name="직사각형 91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44" name="그룹 43"/>
          <p:cNvGrpSpPr/>
          <p:nvPr/>
        </p:nvGrpSpPr>
        <p:grpSpPr>
          <a:xfrm>
            <a:off x="3819769" y="1296825"/>
            <a:ext cx="3068906" cy="638021"/>
            <a:chOff x="3812149" y="1317927"/>
            <a:chExt cx="3068906" cy="638021"/>
          </a:xfrm>
        </p:grpSpPr>
        <p:sp>
          <p:nvSpPr>
            <p:cNvPr id="47" name="직사각형 46"/>
            <p:cNvSpPr/>
            <p:nvPr/>
          </p:nvSpPr>
          <p:spPr>
            <a:xfrm>
              <a:off x="3979789" y="1463505"/>
              <a:ext cx="2733822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소감 나누기</a:t>
              </a:r>
            </a:p>
          </p:txBody>
        </p:sp>
        <p:pic>
          <p:nvPicPr>
            <p:cNvPr id="61" name="그림 60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3812149" y="1317927"/>
              <a:ext cx="462280" cy="431481"/>
            </a:xfrm>
            <a:prstGeom prst="rect">
              <a:avLst/>
            </a:prstGeom>
          </p:spPr>
        </p:pic>
        <p:pic>
          <p:nvPicPr>
            <p:cNvPr id="62" name="그림 61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6418775" y="1317927"/>
              <a:ext cx="462280" cy="431481"/>
            </a:xfrm>
            <a:prstGeom prst="rect">
              <a:avLst/>
            </a:prstGeom>
          </p:spPr>
        </p:pic>
      </p:grpSp>
      <p:grpSp>
        <p:nvGrpSpPr>
          <p:cNvPr id="63" name="그룹 62"/>
          <p:cNvGrpSpPr/>
          <p:nvPr/>
        </p:nvGrpSpPr>
        <p:grpSpPr>
          <a:xfrm>
            <a:off x="329371" y="1776046"/>
            <a:ext cx="10031484" cy="5243874"/>
            <a:chOff x="329371" y="1691640"/>
            <a:chExt cx="10031484" cy="5243874"/>
          </a:xfrm>
        </p:grpSpPr>
        <p:grpSp>
          <p:nvGrpSpPr>
            <p:cNvPr id="73" name="그룹 72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75" name="모서리가 둥근 직사각형 74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76" name="그룹 75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77" name="그룹 76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82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83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84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78" name="그룹 77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79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 dirty="0"/>
                  </a:p>
                </p:txBody>
              </p:sp>
              <p:sp>
                <p:nvSpPr>
                  <p:cNvPr id="80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81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74" name="모서리가 둥근 직사각형 73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93" name="그룹 92"/>
          <p:cNvGrpSpPr/>
          <p:nvPr/>
        </p:nvGrpSpPr>
        <p:grpSpPr>
          <a:xfrm>
            <a:off x="924896" y="2574854"/>
            <a:ext cx="8927764" cy="520142"/>
            <a:chOff x="924896" y="2574854"/>
            <a:chExt cx="8927764" cy="520142"/>
          </a:xfrm>
        </p:grpSpPr>
        <p:sp>
          <p:nvSpPr>
            <p:cNvPr id="94" name="직사각형 93"/>
            <p:cNvSpPr/>
            <p:nvPr/>
          </p:nvSpPr>
          <p:spPr>
            <a:xfrm>
              <a:off x="1268046" y="2574854"/>
              <a:ext cx="8584614" cy="520142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>
                <a:lnSpc>
                  <a:spcPct val="130000"/>
                </a:lnSpc>
                <a:spcBef>
                  <a:spcPts val="400"/>
                </a:spcBef>
                <a:spcAft>
                  <a:spcPts val="400"/>
                </a:spcAft>
              </a:pP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오늘 활동을 한 소감은 어떤가요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?</a:t>
              </a:r>
            </a:p>
          </p:txBody>
        </p:sp>
        <p:sp>
          <p:nvSpPr>
            <p:cNvPr id="95" name="타원 94">
              <a:extLst>
                <a:ext uri="{FF2B5EF4-FFF2-40B4-BE49-F238E27FC236}">
                  <a16:creationId xmlns:a16="http://schemas.microsoft.com/office/drawing/2014/main" id="{6D4933ED-C16E-6C60-D14E-10C9A8643C14}"/>
                </a:ext>
              </a:extLst>
            </p:cNvPr>
            <p:cNvSpPr/>
            <p:nvPr/>
          </p:nvSpPr>
          <p:spPr>
            <a:xfrm>
              <a:off x="924896" y="2661935"/>
              <a:ext cx="393950" cy="393948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-159588" algn="ctr" defTabSz="1335298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6B5"/>
                </a:buClr>
                <a:buSzPct val="100000"/>
                <a:buFontTx/>
                <a:buNone/>
                <a:tabLst>
                  <a:tab pos="457633" algn="l"/>
                  <a:tab pos="915266" algn="l"/>
                  <a:tab pos="1375742" algn="l"/>
                  <a:tab pos="1833374" algn="l"/>
                  <a:tab pos="2291007" algn="l"/>
                  <a:tab pos="2750063" algn="l"/>
                  <a:tab pos="3207695" algn="l"/>
                  <a:tab pos="3666747" algn="l"/>
                  <a:tab pos="4125803" algn="l"/>
                  <a:tab pos="4583436" algn="l"/>
                  <a:tab pos="5042490" algn="l"/>
                  <a:tab pos="5959179" algn="l"/>
                  <a:tab pos="6418232" algn="l"/>
                  <a:tab pos="6875865" algn="l"/>
                  <a:tab pos="7333498" algn="l"/>
                  <a:tab pos="7792554" algn="l"/>
                  <a:tab pos="8251607" algn="l"/>
                  <a:tab pos="8709240" algn="l"/>
                  <a:tab pos="9168296" algn="l"/>
                  <a:tab pos="9625928" algn="l"/>
                  <a:tab pos="10084981" algn="l"/>
                  <a:tab pos="10544036" algn="l"/>
                  <a:tab pos="11001669" algn="l"/>
                  <a:tab pos="11460722" algn="l"/>
                  <a:tab pos="11918356" algn="l"/>
                  <a:tab pos="12375989" algn="l"/>
                  <a:tab pos="12836465" algn="l"/>
                  <a:tab pos="13294098" algn="l"/>
                  <a:tab pos="13751731" algn="l"/>
                  <a:tab pos="14210786" algn="l"/>
                  <a:tab pos="14668419" algn="l"/>
                </a:tabLst>
                <a:defRPr/>
              </a:pPr>
              <a:r>
                <a:rPr kumimoji="1" lang="en-US" altLang="ko-KR" sz="2400" b="1" i="0" u="none" strike="noStrike" kern="1200" cap="none" spc="-15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endParaRPr kumimoji="1" lang="ko-KR" altLang="en-US" sz="2400" b="1" i="0" u="none" strike="noStrike" kern="1200" cap="none" spc="-15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6" name="그룹 95"/>
          <p:cNvGrpSpPr/>
          <p:nvPr/>
        </p:nvGrpSpPr>
        <p:grpSpPr>
          <a:xfrm>
            <a:off x="924896" y="3332947"/>
            <a:ext cx="8927764" cy="520142"/>
            <a:chOff x="924896" y="2606116"/>
            <a:chExt cx="8927764" cy="520142"/>
          </a:xfrm>
        </p:grpSpPr>
        <p:sp>
          <p:nvSpPr>
            <p:cNvPr id="97" name="직사각형 96"/>
            <p:cNvSpPr/>
            <p:nvPr/>
          </p:nvSpPr>
          <p:spPr>
            <a:xfrm>
              <a:off x="1268046" y="2606116"/>
              <a:ext cx="8584614" cy="520142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>
                <a:lnSpc>
                  <a:spcPct val="130000"/>
                </a:lnSpc>
                <a:spcBef>
                  <a:spcPts val="400"/>
                </a:spcBef>
                <a:spcAft>
                  <a:spcPts val="400"/>
                </a:spcAft>
              </a:pP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앞으로 갈등상황을 만난다면 나는 어떻게 행동할 것인가요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? </a:t>
              </a:r>
            </a:p>
          </p:txBody>
        </p:sp>
        <p:sp>
          <p:nvSpPr>
            <p:cNvPr id="98" name="타원 97">
              <a:extLst>
                <a:ext uri="{FF2B5EF4-FFF2-40B4-BE49-F238E27FC236}">
                  <a16:creationId xmlns:a16="http://schemas.microsoft.com/office/drawing/2014/main" id="{6D4933ED-C16E-6C60-D14E-10C9A8643C14}"/>
                </a:ext>
              </a:extLst>
            </p:cNvPr>
            <p:cNvSpPr/>
            <p:nvPr/>
          </p:nvSpPr>
          <p:spPr>
            <a:xfrm>
              <a:off x="924896" y="2661935"/>
              <a:ext cx="393950" cy="393948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-159588" algn="ctr" defTabSz="1335298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6B5"/>
                </a:buClr>
                <a:buSzPct val="100000"/>
                <a:buFontTx/>
                <a:buNone/>
                <a:tabLst>
                  <a:tab pos="457633" algn="l"/>
                  <a:tab pos="915266" algn="l"/>
                  <a:tab pos="1375742" algn="l"/>
                  <a:tab pos="1833374" algn="l"/>
                  <a:tab pos="2291007" algn="l"/>
                  <a:tab pos="2750063" algn="l"/>
                  <a:tab pos="3207695" algn="l"/>
                  <a:tab pos="3666747" algn="l"/>
                  <a:tab pos="4125803" algn="l"/>
                  <a:tab pos="4583436" algn="l"/>
                  <a:tab pos="5042490" algn="l"/>
                  <a:tab pos="5959179" algn="l"/>
                  <a:tab pos="6418232" algn="l"/>
                  <a:tab pos="6875865" algn="l"/>
                  <a:tab pos="7333498" algn="l"/>
                  <a:tab pos="7792554" algn="l"/>
                  <a:tab pos="8251607" algn="l"/>
                  <a:tab pos="8709240" algn="l"/>
                  <a:tab pos="9168296" algn="l"/>
                  <a:tab pos="9625928" algn="l"/>
                  <a:tab pos="10084981" algn="l"/>
                  <a:tab pos="10544036" algn="l"/>
                  <a:tab pos="11001669" algn="l"/>
                  <a:tab pos="11460722" algn="l"/>
                  <a:tab pos="11918356" algn="l"/>
                  <a:tab pos="12375989" algn="l"/>
                  <a:tab pos="12836465" algn="l"/>
                  <a:tab pos="13294098" algn="l"/>
                  <a:tab pos="13751731" algn="l"/>
                  <a:tab pos="14210786" algn="l"/>
                  <a:tab pos="14668419" algn="l"/>
                </a:tabLst>
                <a:defRPr/>
              </a:pPr>
              <a:r>
                <a:rPr kumimoji="1" lang="en-US" altLang="ko-KR" sz="2400" b="1" i="0" u="none" strike="noStrike" kern="1200" cap="none" spc="-15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endParaRPr kumimoji="1" lang="ko-KR" altLang="en-US" sz="2400" b="1" i="0" u="none" strike="noStrike" kern="1200" cap="none" spc="-15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67327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84" y="2185755"/>
            <a:ext cx="4214767" cy="3015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/>
          <a:srcRect l="29961" r="20743"/>
          <a:stretch/>
        </p:blipFill>
        <p:spPr>
          <a:xfrm>
            <a:off x="5766701" y="3136385"/>
            <a:ext cx="4792132" cy="3473004"/>
          </a:xfrm>
          <a:prstGeom prst="rect">
            <a:avLst/>
          </a:prstGeom>
        </p:spPr>
      </p:pic>
      <p:grpSp>
        <p:nvGrpSpPr>
          <p:cNvPr id="5" name="그룹 4">
            <a:extLst>
              <a:ext uri="{FF2B5EF4-FFF2-40B4-BE49-F238E27FC236}">
                <a16:creationId xmlns:a16="http://schemas.microsoft.com/office/drawing/2014/main" id="{C1B6FDB3-BD83-D33D-8CE0-5457539438FF}"/>
              </a:ext>
            </a:extLst>
          </p:cNvPr>
          <p:cNvGrpSpPr/>
          <p:nvPr/>
        </p:nvGrpSpPr>
        <p:grpSpPr>
          <a:xfrm>
            <a:off x="476361" y="1166370"/>
            <a:ext cx="5329412" cy="1671645"/>
            <a:chOff x="633792" y="1595434"/>
            <a:chExt cx="5329412" cy="167164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2830586-BA86-9F9F-1E6D-5A63D3048B09}"/>
                </a:ext>
              </a:extLst>
            </p:cNvPr>
            <p:cNvSpPr txBox="1"/>
            <p:nvPr/>
          </p:nvSpPr>
          <p:spPr>
            <a:xfrm>
              <a:off x="1876605" y="1595434"/>
              <a:ext cx="4086599" cy="101566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latinLnBrk="0">
                <a:spcAft>
                  <a:spcPts val="500"/>
                </a:spcAft>
              </a:pPr>
              <a:r>
                <a:rPr lang="en-US" altLang="ko-KR" sz="6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rPr>
                <a:t>A</a:t>
              </a:r>
              <a:r>
                <a:rPr lang="en-US" altLang="ko-KR" sz="3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C1C9D1"/>
                  </a:solidFill>
                  <a:latin typeface="+mj-ea"/>
                  <a:ea typeface="+mj-ea"/>
                </a:rPr>
                <a:t>nswer</a:t>
              </a:r>
              <a:endParaRPr lang="en-US" altLang="ko-KR" sz="6000" b="1" spc="-30" dirty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C1C9D1"/>
                </a:solidFill>
                <a:latin typeface="+mj-ea"/>
                <a:ea typeface="+mj-ea"/>
              </a:endParaRP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C71F41A7-DB53-86F4-00B3-D04541A8386A}"/>
                </a:ext>
              </a:extLst>
            </p:cNvPr>
            <p:cNvGrpSpPr/>
            <p:nvPr/>
          </p:nvGrpSpPr>
          <p:grpSpPr>
            <a:xfrm>
              <a:off x="633792" y="1660073"/>
              <a:ext cx="4772821" cy="1607006"/>
              <a:chOff x="633792" y="1926773"/>
              <a:chExt cx="4772821" cy="1607006"/>
            </a:xfrm>
          </p:grpSpPr>
          <p:sp>
            <p:nvSpPr>
              <p:cNvPr id="8" name="자유형 7">
                <a:extLst>
                  <a:ext uri="{FF2B5EF4-FFF2-40B4-BE49-F238E27FC236}">
                    <a16:creationId xmlns:a16="http://schemas.microsoft.com/office/drawing/2014/main" id="{F9F81AF6-BFCE-1582-FDD1-64E1EDDDF727}"/>
                  </a:ext>
                </a:extLst>
              </p:cNvPr>
              <p:cNvSpPr/>
              <p:nvPr/>
            </p:nvSpPr>
            <p:spPr>
              <a:xfrm>
                <a:off x="633792" y="1926773"/>
                <a:ext cx="1156936" cy="1141911"/>
              </a:xfrm>
              <a:custGeom>
                <a:avLst/>
                <a:gdLst>
                  <a:gd name="connsiteX0" fmla="*/ 762000 w 1466850"/>
                  <a:gd name="connsiteY0" fmla="*/ 1447800 h 1447800"/>
                  <a:gd name="connsiteX1" fmla="*/ 0 w 1466850"/>
                  <a:gd name="connsiteY1" fmla="*/ 1447800 h 1447800"/>
                  <a:gd name="connsiteX2" fmla="*/ 0 w 1466850"/>
                  <a:gd name="connsiteY2" fmla="*/ 0 h 1447800"/>
                  <a:gd name="connsiteX3" fmla="*/ 1466850 w 1466850"/>
                  <a:gd name="connsiteY3" fmla="*/ 0 h 1447800"/>
                  <a:gd name="connsiteX4" fmla="*/ 1466850 w 1466850"/>
                  <a:gd name="connsiteY4" fmla="*/ 266700 h 144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6850" h="1447800">
                    <a:moveTo>
                      <a:pt x="762000" y="1447800"/>
                    </a:moveTo>
                    <a:lnTo>
                      <a:pt x="0" y="1447800"/>
                    </a:lnTo>
                    <a:lnTo>
                      <a:pt x="0" y="0"/>
                    </a:lnTo>
                    <a:lnTo>
                      <a:pt x="1466850" y="0"/>
                    </a:lnTo>
                    <a:lnTo>
                      <a:pt x="1466850" y="266700"/>
                    </a:lnTo>
                  </a:path>
                </a:pathLst>
              </a:custGeom>
              <a:noFill/>
              <a:ln w="60325">
                <a:solidFill>
                  <a:srgbClr val="154D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j-ea"/>
                  <a:ea typeface="+mj-ea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AE90B0B-24A0-FCE6-0D31-7D6A7DD0A976}"/>
                  </a:ext>
                </a:extLst>
              </p:cNvPr>
              <p:cNvSpPr txBox="1"/>
              <p:nvPr/>
            </p:nvSpPr>
            <p:spPr>
              <a:xfrm>
                <a:off x="1320014" y="2518116"/>
                <a:ext cx="4086599" cy="101566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en-US" altLang="ko-KR" sz="6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00B0F0"/>
                    </a:solidFill>
                    <a:latin typeface="+mj-ea"/>
                    <a:ea typeface="+mj-ea"/>
                  </a:rPr>
                  <a:t>Q</a:t>
                </a:r>
                <a:r>
                  <a:rPr lang="en-US" altLang="ko-KR" sz="3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C1C9D1"/>
                    </a:solidFill>
                    <a:latin typeface="+mj-ea"/>
                    <a:ea typeface="+mj-ea"/>
                  </a:rPr>
                  <a:t>uestion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DE86EEF-782F-F068-229A-A5BC7DD005FA}"/>
                  </a:ext>
                </a:extLst>
              </p:cNvPr>
              <p:cNvSpPr txBox="1"/>
              <p:nvPr/>
            </p:nvSpPr>
            <p:spPr>
              <a:xfrm>
                <a:off x="2444651" y="2113435"/>
                <a:ext cx="136534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ko-KR" altLang="en-US" sz="14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154DA1"/>
                    </a:solidFill>
                    <a:latin typeface="+mj-ea"/>
                    <a:ea typeface="+mj-ea"/>
                  </a:rPr>
                  <a:t>질의응답</a:t>
                </a:r>
                <a:endParaRPr lang="en-US" altLang="ko-KR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DB8A6BB-EDDB-3239-177B-3B57172232AB}"/>
              </a:ext>
            </a:extLst>
          </p:cNvPr>
          <p:cNvGrpSpPr/>
          <p:nvPr/>
        </p:nvGrpSpPr>
        <p:grpSpPr>
          <a:xfrm>
            <a:off x="1530903" y="3266335"/>
            <a:ext cx="3789242" cy="1354308"/>
            <a:chOff x="1403907" y="3563119"/>
            <a:chExt cx="3789242" cy="1354308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F4B5F22-793C-FA16-0D46-092BF4AB250B}"/>
                </a:ext>
              </a:extLst>
            </p:cNvPr>
            <p:cNvSpPr/>
            <p:nvPr/>
          </p:nvSpPr>
          <p:spPr>
            <a:xfrm>
              <a:off x="1403907" y="3563119"/>
              <a:ext cx="3789242" cy="923330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defPPr>
                <a:defRPr lang="ko-KR"/>
              </a:defPPr>
              <a:lvl1pPr marL="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383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6767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150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35344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918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0301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3685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7068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0"/>
              <a:r>
                <a:rPr lang="en-US" altLang="ko-KR" sz="6000" b="1" spc="-50" dirty="0">
                  <a:ln>
                    <a:solidFill>
                      <a:srgbClr val="4F81BD">
                        <a:shade val="50000"/>
                        <a:alpha val="0"/>
                      </a:srgbClr>
                    </a:solidFill>
                  </a:ln>
                  <a:solidFill>
                    <a:srgbClr val="203864"/>
                  </a:solidFill>
                  <a:latin typeface="+mj-ea"/>
                  <a:ea typeface="+mj-ea"/>
                </a:rPr>
                <a:t>Thank you</a:t>
              </a:r>
              <a:endParaRPr lang="ko-KR" altLang="en-US" sz="6000" b="1" spc="-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rgbClr val="203864"/>
                </a:solidFill>
                <a:latin typeface="+mj-ea"/>
                <a:ea typeface="+mj-ea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831A8CFD-6526-FD24-6703-FCBDEB081D62}"/>
                </a:ext>
              </a:extLst>
            </p:cNvPr>
            <p:cNvGrpSpPr/>
            <p:nvPr/>
          </p:nvGrpSpPr>
          <p:grpSpPr>
            <a:xfrm>
              <a:off x="3817461" y="4577248"/>
              <a:ext cx="1374727" cy="340179"/>
              <a:chOff x="575325" y="1272346"/>
              <a:chExt cx="1512200" cy="340179"/>
            </a:xfrm>
          </p:grpSpPr>
          <p:sp>
            <p:nvSpPr>
              <p:cNvPr id="16" name="모서리가 둥근 직사각형 16">
                <a:extLst>
                  <a:ext uri="{FF2B5EF4-FFF2-40B4-BE49-F238E27FC236}">
                    <a16:creationId xmlns:a16="http://schemas.microsoft.com/office/drawing/2014/main" id="{762EE539-E65A-0C00-3941-B96A28BA9A09}"/>
                  </a:ext>
                </a:extLst>
              </p:cNvPr>
              <p:cNvSpPr/>
              <p:nvPr/>
            </p:nvSpPr>
            <p:spPr>
              <a:xfrm>
                <a:off x="575325" y="1301864"/>
                <a:ext cx="1512200" cy="281142"/>
              </a:xfrm>
              <a:prstGeom prst="roundRect">
                <a:avLst>
                  <a:gd name="adj" fmla="val 50000"/>
                </a:avLst>
              </a:prstGeom>
              <a:solidFill>
                <a:srgbClr val="2038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endParaRPr lang="ko-KR" altLang="en-US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F096BBE5-7EFC-84F9-E093-C021D4D74DB8}"/>
                  </a:ext>
                </a:extLst>
              </p:cNvPr>
              <p:cNvSpPr/>
              <p:nvPr/>
            </p:nvSpPr>
            <p:spPr>
              <a:xfrm>
                <a:off x="900181" y="1272346"/>
                <a:ext cx="862488" cy="3401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감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사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합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니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다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18960975"/>
      </p:ext>
    </p:extLst>
  </p:cSld>
  <p:clrMapOvr>
    <a:masterClrMapping/>
  </p:clrMapOvr>
</p:sld>
</file>

<file path=ppt/theme/theme1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9350</TotalTime>
  <Words>1008</Words>
  <Application>Microsoft Office PowerPoint</Application>
  <PresentationFormat>사용자 지정</PresentationFormat>
  <Paragraphs>141</Paragraphs>
  <Slides>12</Slides>
  <Notes>12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6</vt:i4>
      </vt:variant>
      <vt:variant>
        <vt:lpstr>슬라이드 제목</vt:lpstr>
      </vt:variant>
      <vt:variant>
        <vt:i4>12</vt:i4>
      </vt:variant>
    </vt:vector>
  </HeadingPairs>
  <TitlesOfParts>
    <vt:vector size="22" baseType="lpstr">
      <vt:lpstr>KoPubDotum Medium Regular</vt:lpstr>
      <vt:lpstr>맑은 고딕</vt:lpstr>
      <vt:lpstr>Arial</vt:lpstr>
      <vt:lpstr>Calibri</vt:lpstr>
      <vt:lpstr>3_디자인 사용자 지정</vt:lpstr>
      <vt:lpstr>1_Office 테마</vt:lpstr>
      <vt:lpstr>디자인 사용자 지정</vt:lpstr>
      <vt:lpstr>1_디자인 사용자 지정</vt:lpstr>
      <vt:lpstr>2_디자인 사용자 지정</vt:lpstr>
      <vt:lpstr>4_디자인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이정우</cp:lastModifiedBy>
  <cp:revision>488</cp:revision>
  <cp:lastPrinted>2020-01-14T01:07:15Z</cp:lastPrinted>
  <dcterms:created xsi:type="dcterms:W3CDTF">2018-08-25T03:54:47Z</dcterms:created>
  <dcterms:modified xsi:type="dcterms:W3CDTF">2023-01-21T10:43:40Z</dcterms:modified>
</cp:coreProperties>
</file>