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18"/>
  </p:notesMasterIdLst>
  <p:handoutMasterIdLst>
    <p:handoutMasterId r:id="rId19"/>
  </p:handoutMasterIdLst>
  <p:sldIdLst>
    <p:sldId id="425" r:id="rId7"/>
    <p:sldId id="429" r:id="rId8"/>
    <p:sldId id="421" r:id="rId9"/>
    <p:sldId id="472" r:id="rId10"/>
    <p:sldId id="465" r:id="rId11"/>
    <p:sldId id="466" r:id="rId12"/>
    <p:sldId id="473" r:id="rId13"/>
    <p:sldId id="474" r:id="rId14"/>
    <p:sldId id="456" r:id="rId15"/>
    <p:sldId id="475" r:id="rId16"/>
    <p:sldId id="437" r:id="rId17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6000"/>
    <a:srgbClr val="FCE000"/>
    <a:srgbClr val="0269B3"/>
    <a:srgbClr val="00B0F0"/>
    <a:srgbClr val="5CAA09"/>
    <a:srgbClr val="EFAB74"/>
    <a:srgbClr val="FFC000"/>
    <a:srgbClr val="92D050"/>
    <a:srgbClr val="7030A0"/>
    <a:srgbClr val="9B8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3958" autoAdjust="0"/>
  </p:normalViewPr>
  <p:slideViewPr>
    <p:cSldViewPr>
      <p:cViewPr varScale="1">
        <p:scale>
          <a:sx n="58" d="100"/>
          <a:sy n="58" d="100"/>
        </p:scale>
        <p:origin x="480" y="60"/>
      </p:cViewPr>
      <p:guideLst>
        <p:guide orient="horz" pos="2381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2023-02-25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179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8647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893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ko-KR" sz="1200" b="0" i="0" u="none" strike="noStrike" spc="-30" dirty="0">
                <a:ln w="9525" cap="flat" cmpd="sng" algn="ctr">
                  <a:solidFill>
                    <a:srgbClr val="404040">
                      <a:alpha val="0"/>
                    </a:srgbClr>
                  </a:solidFill>
                  <a:prstDash val="solid"/>
                  <a:round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자신의 </a:t>
            </a:r>
            <a:r>
              <a:rPr lang="en-US" altLang="ko-KR" sz="1200" b="0" i="0" u="none" strike="noStrike" spc="-30" dirty="0">
                <a:ln w="9525" cap="flat" cmpd="sng" algn="ctr">
                  <a:solidFill>
                    <a:srgbClr val="404040">
                      <a:alpha val="0"/>
                    </a:srgbClr>
                  </a:solidFill>
                  <a:prstDash val="solid"/>
                  <a:round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ID</a:t>
            </a:r>
            <a:r>
              <a:rPr lang="ko-KR" altLang="ko-KR" sz="1200" b="0" i="0" u="none" strike="noStrike" spc="-30" dirty="0">
                <a:ln w="9525" cap="flat" cmpd="sng" algn="ctr">
                  <a:solidFill>
                    <a:srgbClr val="404040">
                      <a:alpha val="0"/>
                    </a:srgbClr>
                  </a:solidFill>
                  <a:prstDash val="solid"/>
                  <a:round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와 비밀번호를 잘 관리한다</a:t>
            </a:r>
            <a:r>
              <a:rPr lang="en-US" altLang="ko-KR" sz="1200" b="0" i="0" u="none" strike="noStrike" spc="-30" dirty="0">
                <a:ln w="9525" cap="flat" cmpd="sng" algn="ctr">
                  <a:solidFill>
                    <a:srgbClr val="404040">
                      <a:alpha val="0"/>
                    </a:srgbClr>
                  </a:solidFill>
                  <a:prstDash val="solid"/>
                  <a:round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ko-KR" sz="1200" b="0" i="0" u="none" strike="noStrike" dirty="0">
              <a:effectLst/>
              <a:latin typeface="Arial" panose="020B0604020202020204" pitchFamily="34" charset="0"/>
            </a:endParaRPr>
          </a:p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9093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ko-KR" sz="1200" b="0" i="0" u="none" strike="noStrike" spc="-30" dirty="0">
                <a:ln w="9525" cap="flat" cmpd="sng" algn="ctr">
                  <a:solidFill>
                    <a:srgbClr val="404040">
                      <a:alpha val="0"/>
                    </a:srgbClr>
                  </a:solidFill>
                  <a:prstDash val="solid"/>
                  <a:round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자신의 </a:t>
            </a:r>
            <a:r>
              <a:rPr lang="en-US" altLang="ko-KR" sz="1200" b="0" i="0" u="none" strike="noStrike" spc="-30" dirty="0">
                <a:ln w="9525" cap="flat" cmpd="sng" algn="ctr">
                  <a:solidFill>
                    <a:srgbClr val="404040">
                      <a:alpha val="0"/>
                    </a:srgbClr>
                  </a:solidFill>
                  <a:prstDash val="solid"/>
                  <a:round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ID</a:t>
            </a:r>
            <a:r>
              <a:rPr lang="ko-KR" altLang="ko-KR" sz="1200" b="0" i="0" u="none" strike="noStrike" spc="-30" dirty="0">
                <a:ln w="9525" cap="flat" cmpd="sng" algn="ctr">
                  <a:solidFill>
                    <a:srgbClr val="404040">
                      <a:alpha val="0"/>
                    </a:srgbClr>
                  </a:solidFill>
                  <a:prstDash val="solid"/>
                  <a:round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와 비밀번호를 잘 관리한다</a:t>
            </a:r>
            <a:r>
              <a:rPr lang="en-US" altLang="ko-KR" sz="1200" b="0" i="0" u="none" strike="noStrike" spc="-30" dirty="0">
                <a:ln w="9525" cap="flat" cmpd="sng" algn="ctr">
                  <a:solidFill>
                    <a:srgbClr val="404040">
                      <a:alpha val="0"/>
                    </a:srgbClr>
                  </a:solidFill>
                  <a:prstDash val="solid"/>
                  <a:round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ko-KR" sz="1200" b="0" i="0" u="none" strike="noStrike" dirty="0">
              <a:effectLst/>
              <a:latin typeface="Arial" panose="020B0604020202020204" pitchFamily="34" charset="0"/>
            </a:endParaRPr>
          </a:p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0328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2023-02-25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2023-02-25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2023-02-25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2023-02-25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2023-02-25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2023-02-25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2023-02-25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2023-02-25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2023-02-25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wmf"/><Relationship Id="rId5" Type="http://schemas.openxmlformats.org/officeDocument/2006/relationships/image" Target="../media/image9.emf"/><Relationship Id="rId10" Type="http://schemas.openxmlformats.org/officeDocument/2006/relationships/image" Target="../media/image14.gif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3168458" y="3294249"/>
            <a:ext cx="4356484" cy="31572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초등학교 저학년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256039" y="1653209"/>
            <a:ext cx="8134430" cy="1074698"/>
            <a:chOff x="1294237" y="1653209"/>
            <a:chExt cx="8134430" cy="1074698"/>
          </a:xfrm>
        </p:grpSpPr>
        <p:sp>
          <p:nvSpPr>
            <p:cNvPr id="7" name="직사각형 6"/>
            <p:cNvSpPr/>
            <p:nvPr/>
          </p:nvSpPr>
          <p:spPr>
            <a:xfrm>
              <a:off x="1376583" y="1686548"/>
              <a:ext cx="8016630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4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통하는 </a:t>
              </a:r>
              <a:r>
                <a:rPr kumimoji="1" lang="ko-KR" altLang="en-US" sz="5400" b="1" spc="-3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우리</a:t>
              </a:r>
              <a:r>
                <a:rPr kumimoji="1" lang="en-US" altLang="ko-KR" sz="5400" b="1" spc="-3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! </a:t>
              </a:r>
              <a:r>
                <a:rPr kumimoji="1" lang="ko-KR" altLang="en-US" sz="54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통하는 </a:t>
              </a:r>
              <a:r>
                <a:rPr kumimoji="1" lang="ko-KR" altLang="en-US" sz="5400" b="1" spc="-3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마음</a:t>
              </a:r>
              <a:r>
                <a:rPr kumimoji="1" lang="en-US" altLang="ko-KR" sz="5400" b="1" spc="-3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kumimoji="1" lang="ko-KR" altLang="en-US" sz="5400" b="1" spc="-3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73BD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>
              <a:off x="1294237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 flipH="1" flipV="1">
              <a:off x="8741343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4149957" y="1124931"/>
            <a:ext cx="2393486" cy="461665"/>
            <a:chOff x="3434850" y="1124931"/>
            <a:chExt cx="2393486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3434850" y="1131764"/>
              <a:ext cx="2393486" cy="447998"/>
              <a:chOff x="3689700" y="1131764"/>
              <a:chExt cx="239348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자유형 34"/>
              <p:cNvSpPr/>
              <p:nvPr/>
            </p:nvSpPr>
            <p:spPr>
              <a:xfrm flipH="1">
                <a:off x="53622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3859433" y="1124931"/>
              <a:ext cx="154432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의사소통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 열기 </a:t>
                </a:r>
                <a:endParaRPr lang="ko-KR" altLang="en-US" sz="32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101935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둥근말과 뾰족말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3026650" cy="3237848"/>
              <a:chOff x="525702" y="3235569"/>
              <a:chExt cx="3026650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847701" cy="1572646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둥근말 </a:t>
                </a: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연습</a:t>
                </a:r>
                <a:endParaRPr lang="en-US" altLang="ko-KR" sz="3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endParaRPr>
              </a:p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통하는 </a:t>
                </a:r>
                <a:r>
                  <a:rPr lang="ko-KR" altLang="en-US" sz="3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우리</a:t>
                </a:r>
                <a:r>
                  <a:rPr lang="en-US" altLang="ko-KR" sz="3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</a:t>
                </a:r>
                <a:r>
                  <a:rPr lang="ko-KR" altLang="en-US" sz="3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 </a:t>
                </a: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통하는 마음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 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101935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통통신호 연습하기</a:t>
                </a:r>
                <a:endParaRPr lang="ko-KR" altLang="en-US" sz="3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645279"/>
            <a:ext cx="9774731" cy="3995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긍정적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부정적 의사소통을 알고 언어를 바르게 사용할 수 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399424" y="1140750"/>
            <a:ext cx="4765794" cy="430887"/>
            <a:chOff x="399424" y="768542"/>
            <a:chExt cx="4765794" cy="4308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48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78148" y="600615"/>
              <a:ext cx="124521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  <a:endPara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둥근말과 뾰족말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200660" y="1442403"/>
            <a:ext cx="1029208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여러 가지 낱말에서 둥근말과 뾰족말을 </a:t>
            </a:r>
            <a:r>
              <a:rPr lang="ko-KR" altLang="en-US" sz="3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찾아봅시다</a:t>
            </a:r>
            <a:endParaRPr lang="ko-KR" altLang="en-US" sz="32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596019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635295" y="1296825"/>
            <a:ext cx="462280" cy="431481"/>
          </a:xfrm>
          <a:prstGeom prst="rect">
            <a:avLst/>
          </a:prstGeom>
        </p:spPr>
      </p:pic>
      <p:grpSp>
        <p:nvGrpSpPr>
          <p:cNvPr id="80" name="그룹 79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81" name="그룹 80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83" name="모서리가 둥근 직사각형 8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84" name="그룹 8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85" name="그룹 8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86" name="그룹 8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8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8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8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82" name="모서리가 둥근 직사각형 8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8ECED8FE-9A8A-DC9C-4817-DA64B7D79379}"/>
              </a:ext>
            </a:extLst>
          </p:cNvPr>
          <p:cNvSpPr/>
          <p:nvPr/>
        </p:nvSpPr>
        <p:spPr>
          <a:xfrm>
            <a:off x="3696347" y="3934618"/>
            <a:ext cx="183575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너 때문에 안돼</a:t>
            </a: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40FB5F08-046D-9245-D0E9-ACC889948FE7}"/>
              </a:ext>
            </a:extLst>
          </p:cNvPr>
          <p:cNvSpPr/>
          <p:nvPr/>
        </p:nvSpPr>
        <p:spPr>
          <a:xfrm>
            <a:off x="1636930" y="3851672"/>
            <a:ext cx="93487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잘했어</a:t>
            </a: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755DF666-89D7-AAAD-628C-A051976074A7}"/>
              </a:ext>
            </a:extLst>
          </p:cNvPr>
          <p:cNvSpPr/>
          <p:nvPr/>
        </p:nvSpPr>
        <p:spPr>
          <a:xfrm>
            <a:off x="6092062" y="3612468"/>
            <a:ext cx="151035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네 덕분이야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8D338924-1B01-FC47-1175-8B18B2A0DCA7}"/>
              </a:ext>
            </a:extLst>
          </p:cNvPr>
          <p:cNvSpPr/>
          <p:nvPr/>
        </p:nvSpPr>
        <p:spPr>
          <a:xfrm>
            <a:off x="963467" y="4952261"/>
            <a:ext cx="176041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함께해서 좋아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18548E65-4CAC-135C-BBBE-45C324546DD4}"/>
              </a:ext>
            </a:extLst>
          </p:cNvPr>
          <p:cNvSpPr/>
          <p:nvPr/>
        </p:nvSpPr>
        <p:spPr>
          <a:xfrm>
            <a:off x="7490277" y="4191315"/>
            <a:ext cx="93487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최고야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D2023EF2-7506-F90F-B401-886917B85485}"/>
              </a:ext>
            </a:extLst>
          </p:cNvPr>
          <p:cNvSpPr/>
          <p:nvPr/>
        </p:nvSpPr>
        <p:spPr>
          <a:xfrm>
            <a:off x="3636099" y="4832622"/>
            <a:ext cx="183575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같이 하기 싫어</a:t>
            </a: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3FEDB5F9-6E65-B706-0571-F4E371425600}"/>
              </a:ext>
            </a:extLst>
          </p:cNvPr>
          <p:cNvSpPr/>
          <p:nvPr/>
        </p:nvSpPr>
        <p:spPr>
          <a:xfrm>
            <a:off x="2839503" y="3213396"/>
            <a:ext cx="68480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멋져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F9D36936-D9E7-4434-F312-00BD2AA86C5A}"/>
              </a:ext>
            </a:extLst>
          </p:cNvPr>
          <p:cNvSpPr/>
          <p:nvPr/>
        </p:nvSpPr>
        <p:spPr>
          <a:xfrm>
            <a:off x="5734928" y="4952261"/>
            <a:ext cx="126028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네가 좋아</a:t>
            </a: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B1FCE604-94C3-C00A-3BAF-2B5AED9BEF49}"/>
              </a:ext>
            </a:extLst>
          </p:cNvPr>
          <p:cNvSpPr/>
          <p:nvPr/>
        </p:nvSpPr>
        <p:spPr>
          <a:xfrm>
            <a:off x="7979057" y="4952261"/>
            <a:ext cx="118494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재미있어</a:t>
            </a: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46D497EC-0520-AC41-97CD-AC6015A4F3FC}"/>
              </a:ext>
            </a:extLst>
          </p:cNvPr>
          <p:cNvSpPr/>
          <p:nvPr/>
        </p:nvSpPr>
        <p:spPr>
          <a:xfrm>
            <a:off x="1006085" y="3110762"/>
            <a:ext cx="118494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기대할게</a:t>
            </a: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2D0A58A1-0E11-87E2-FF55-E5034FC1FCB1}"/>
              </a:ext>
            </a:extLst>
          </p:cNvPr>
          <p:cNvSpPr/>
          <p:nvPr/>
        </p:nvSpPr>
        <p:spPr>
          <a:xfrm>
            <a:off x="4582635" y="3340122"/>
            <a:ext cx="93487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고마워</a:t>
            </a: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1DC813A0-9181-2F32-365A-3F829B8BD1FF}"/>
              </a:ext>
            </a:extLst>
          </p:cNvPr>
          <p:cNvSpPr/>
          <p:nvPr/>
        </p:nvSpPr>
        <p:spPr>
          <a:xfrm>
            <a:off x="2514681" y="4073947"/>
            <a:ext cx="118494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실패했어</a:t>
            </a: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29668E4C-6801-19B9-7BFD-7F2EF8F17171}"/>
              </a:ext>
            </a:extLst>
          </p:cNvPr>
          <p:cNvSpPr/>
          <p:nvPr/>
        </p:nvSpPr>
        <p:spPr>
          <a:xfrm>
            <a:off x="7979057" y="2823345"/>
            <a:ext cx="126028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웃음이 나</a:t>
            </a: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2A156DC0-DBF1-5E0C-D745-1392DDA75C61}"/>
              </a:ext>
            </a:extLst>
          </p:cNvPr>
          <p:cNvSpPr/>
          <p:nvPr/>
        </p:nvSpPr>
        <p:spPr>
          <a:xfrm>
            <a:off x="8271240" y="3804568"/>
            <a:ext cx="118494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엉터리야</a:t>
            </a: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624B1509-16C8-BE41-755B-049B03267378}"/>
              </a:ext>
            </a:extLst>
          </p:cNvPr>
          <p:cNvSpPr/>
          <p:nvPr/>
        </p:nvSpPr>
        <p:spPr>
          <a:xfrm>
            <a:off x="4658133" y="4357765"/>
            <a:ext cx="126028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잘 해보자</a:t>
            </a: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F7ECD713-EF9C-A562-5599-141ED17FD3EC}"/>
              </a:ext>
            </a:extLst>
          </p:cNvPr>
          <p:cNvSpPr/>
          <p:nvPr/>
        </p:nvSpPr>
        <p:spPr>
          <a:xfrm>
            <a:off x="3617850" y="2732260"/>
            <a:ext cx="118494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엉망이야</a:t>
            </a: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7B780F2F-1710-60D1-8157-A6E663AF6408}"/>
              </a:ext>
            </a:extLst>
          </p:cNvPr>
          <p:cNvSpPr/>
          <p:nvPr/>
        </p:nvSpPr>
        <p:spPr>
          <a:xfrm>
            <a:off x="6515891" y="4565514"/>
            <a:ext cx="126028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네가 싫어</a:t>
            </a: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5D848E20-57E9-9958-F472-8A703297D1E7}"/>
              </a:ext>
            </a:extLst>
          </p:cNvPr>
          <p:cNvSpPr/>
          <p:nvPr/>
        </p:nvSpPr>
        <p:spPr>
          <a:xfrm>
            <a:off x="8760020" y="4565514"/>
            <a:ext cx="118494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재미없어</a:t>
            </a: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18AD1CB6-6019-10E5-C9DC-A684A2DC7A76}"/>
              </a:ext>
            </a:extLst>
          </p:cNvPr>
          <p:cNvSpPr/>
          <p:nvPr/>
        </p:nvSpPr>
        <p:spPr>
          <a:xfrm>
            <a:off x="5972051" y="2624118"/>
            <a:ext cx="126028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잘 될거야</a:t>
            </a: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6FFD42E3-27E8-F648-F545-0A75DADA41DB}"/>
              </a:ext>
            </a:extLst>
          </p:cNvPr>
          <p:cNvSpPr/>
          <p:nvPr/>
        </p:nvSpPr>
        <p:spPr>
          <a:xfrm>
            <a:off x="824168" y="2420378"/>
            <a:ext cx="226055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rgbClr val="404040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그만했으면 좋겠어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E2633BC-1C60-7B25-96DF-E46ADA50EDE4}"/>
              </a:ext>
            </a:extLst>
          </p:cNvPr>
          <p:cNvSpPr txBox="1"/>
          <p:nvPr/>
        </p:nvSpPr>
        <p:spPr>
          <a:xfrm>
            <a:off x="2036923" y="5542596"/>
            <a:ext cx="7853995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fontAlgn="base" latin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139700" algn="l"/>
              </a:tabLst>
            </a:pPr>
            <a:r>
              <a:rPr lang="en-US" altLang="ko-KR" sz="2400" b="1" kern="0" spc="-150" dirty="0">
                <a:solidFill>
                  <a:srgbClr val="EE6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          )</a:t>
            </a:r>
            <a:r>
              <a:rPr lang="ko-KR" altLang="en-US" sz="2400" b="1" kern="0" spc="-150" dirty="0">
                <a:solidFill>
                  <a:srgbClr val="EE6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는 친구를 </a:t>
            </a:r>
            <a:r>
              <a:rPr lang="ko-KR" altLang="en-US" sz="2400" b="1" u="sng" kern="0" spc="-150" dirty="0">
                <a:solidFill>
                  <a:srgbClr val="EE6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기분 좋게 만드는 </a:t>
            </a:r>
            <a:r>
              <a:rPr lang="ko-KR" altLang="en-US" sz="2800" b="1" kern="0" spc="-150" dirty="0">
                <a:solidFill>
                  <a:srgbClr val="EE6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둥근말</a:t>
            </a:r>
            <a:r>
              <a:rPr lang="ko-KR" altLang="en-US" sz="2400" b="1" kern="0" spc="-150" dirty="0">
                <a:solidFill>
                  <a:srgbClr val="EE6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이에요</a:t>
            </a:r>
            <a:r>
              <a:rPr lang="en-US" altLang="ko-KR" sz="2400" b="1" kern="0" spc="-150" dirty="0">
                <a:solidFill>
                  <a:srgbClr val="EE6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2800" b="1" kern="0" spc="-150" dirty="0">
              <a:solidFill>
                <a:srgbClr val="EE6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R="0" fontAlgn="base" latin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139700" algn="l"/>
              </a:tabLst>
            </a:pPr>
            <a:r>
              <a:rPr lang="en-US" altLang="ko-KR" sz="2400" b="1" kern="0" spc="-150" dirty="0">
                <a:solidFill>
                  <a:srgbClr val="EE6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          )</a:t>
            </a:r>
            <a:r>
              <a:rPr lang="ko-KR" altLang="en-US" sz="2400" b="1" kern="0" spc="-150" dirty="0">
                <a:solidFill>
                  <a:srgbClr val="EE6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는 친구를 </a:t>
            </a:r>
            <a:r>
              <a:rPr lang="ko-KR" altLang="en-US" sz="2400" b="1" u="sng" kern="0" spc="-15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기분 나쁘게 만드는</a:t>
            </a:r>
            <a:r>
              <a:rPr lang="ko-KR" altLang="en-US" sz="2400" b="1" kern="0" spc="-15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800" b="1" kern="0" spc="-15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뾰족말</a:t>
            </a:r>
            <a:r>
              <a:rPr lang="ko-KR" altLang="en-US" sz="2400" b="1" kern="0" spc="-150" dirty="0">
                <a:solidFill>
                  <a:srgbClr val="EE6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이에요</a:t>
            </a:r>
            <a:r>
              <a:rPr lang="en-US" altLang="ko-KR" sz="2400" b="1" kern="0" spc="-150" dirty="0">
                <a:solidFill>
                  <a:srgbClr val="EE6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2800" b="1" kern="0" spc="-150" dirty="0">
              <a:solidFill>
                <a:srgbClr val="EE6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599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1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6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6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1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6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1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2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2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3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3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8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78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3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3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78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79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29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78148" y="600615"/>
              <a:ext cx="124521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  <a:endPara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둥근말과 뾰족말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200660" y="1442403"/>
            <a:ext cx="1029208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여러 가지 낱말에서 둥근말과 뾰족말을 찾아 봅시다</a:t>
            </a: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596019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635295" y="1296825"/>
            <a:ext cx="462280" cy="431481"/>
          </a:xfrm>
          <a:prstGeom prst="rect">
            <a:avLst/>
          </a:prstGeom>
        </p:spPr>
      </p:pic>
      <p:grpSp>
        <p:nvGrpSpPr>
          <p:cNvPr id="80" name="그룹 79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81" name="그룹 80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83" name="모서리가 둥근 직사각형 8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84" name="그룹 8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85" name="그룹 8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86" name="그룹 8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8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8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8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82" name="모서리가 둥근 직사각형 8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2" name="타원 1"/>
          <p:cNvSpPr/>
          <p:nvPr/>
        </p:nvSpPr>
        <p:spPr>
          <a:xfrm>
            <a:off x="1061189" y="2954168"/>
            <a:ext cx="1572887" cy="1572887"/>
          </a:xfrm>
          <a:prstGeom prst="ellipse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둥근말</a:t>
            </a:r>
          </a:p>
        </p:txBody>
      </p:sp>
      <p:sp>
        <p:nvSpPr>
          <p:cNvPr id="47" name="타원 46"/>
          <p:cNvSpPr/>
          <p:nvPr/>
        </p:nvSpPr>
        <p:spPr>
          <a:xfrm>
            <a:off x="1061189" y="5125868"/>
            <a:ext cx="1572887" cy="1572887"/>
          </a:xfrm>
          <a:prstGeom prst="ellipse">
            <a:avLst/>
          </a:prstGeom>
          <a:solidFill>
            <a:srgbClr val="5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 latinLnBrk="0"/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뾰족말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205969" y="2458316"/>
            <a:ext cx="7576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듣는 사람의 마음을 </a:t>
            </a:r>
            <a:r>
              <a:rPr lang="ko-KR" altLang="en-US" sz="28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편안하게</a:t>
            </a:r>
            <a:r>
              <a:rPr lang="ko-KR" altLang="en-US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해 주는 말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205969" y="4632645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듣는 사람의 마음을 </a:t>
            </a:r>
            <a:r>
              <a:rPr lang="ko-KR" altLang="en-US" sz="28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불편하게</a:t>
            </a:r>
            <a:r>
              <a:rPr lang="ko-KR" altLang="en-US" sz="2800" b="1" spc="-150" dirty="0">
                <a:solidFill>
                  <a:schemeClr val="accent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 주는 말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2825477" y="3040571"/>
            <a:ext cx="7006277" cy="1375169"/>
            <a:chOff x="2825477" y="3040571"/>
            <a:chExt cx="7006277" cy="1375169"/>
          </a:xfrm>
        </p:grpSpPr>
        <p:grpSp>
          <p:nvGrpSpPr>
            <p:cNvPr id="52" name="그룹 51"/>
            <p:cNvGrpSpPr/>
            <p:nvPr/>
          </p:nvGrpSpPr>
          <p:grpSpPr>
            <a:xfrm>
              <a:off x="2825477" y="3040571"/>
              <a:ext cx="7006277" cy="369332"/>
              <a:chOff x="3638287" y="2680360"/>
              <a:chExt cx="7532361" cy="397064"/>
            </a:xfrm>
          </p:grpSpPr>
          <p:pic>
            <p:nvPicPr>
              <p:cNvPr id="53" name="그림 5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71521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54" name="직사각형 53"/>
              <p:cNvSpPr/>
              <p:nvPr/>
            </p:nvSpPr>
            <p:spPr>
              <a:xfrm>
                <a:off x="3995419" y="2680360"/>
                <a:ext cx="7175229" cy="397064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친구가 함께 웃을 수 있는 편안하고 재미있는 말</a:t>
                </a:r>
              </a:p>
            </p:txBody>
          </p:sp>
        </p:grpSp>
        <p:grpSp>
          <p:nvGrpSpPr>
            <p:cNvPr id="55" name="그룹 54"/>
            <p:cNvGrpSpPr/>
            <p:nvPr/>
          </p:nvGrpSpPr>
          <p:grpSpPr>
            <a:xfrm>
              <a:off x="2825477" y="3543485"/>
              <a:ext cx="6364242" cy="369332"/>
              <a:chOff x="3638287" y="2680354"/>
              <a:chExt cx="6842117" cy="397064"/>
            </a:xfrm>
          </p:grpSpPr>
          <p:pic>
            <p:nvPicPr>
              <p:cNvPr id="56" name="그림 5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71521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57" name="직사각형 56"/>
              <p:cNvSpPr/>
              <p:nvPr/>
            </p:nvSpPr>
            <p:spPr>
              <a:xfrm>
                <a:off x="3995419" y="2680354"/>
                <a:ext cx="6484985" cy="397064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내가 전하고 싶은 뜻이 그대로 전달 되는 말</a:t>
                </a:r>
              </a:p>
            </p:txBody>
          </p:sp>
        </p:grpSp>
        <p:grpSp>
          <p:nvGrpSpPr>
            <p:cNvPr id="58" name="그룹 57"/>
            <p:cNvGrpSpPr/>
            <p:nvPr/>
          </p:nvGrpSpPr>
          <p:grpSpPr>
            <a:xfrm>
              <a:off x="2825477" y="4046408"/>
              <a:ext cx="6364242" cy="369332"/>
              <a:chOff x="3638287" y="2680357"/>
              <a:chExt cx="6842117" cy="397064"/>
            </a:xfrm>
          </p:grpSpPr>
          <p:pic>
            <p:nvPicPr>
              <p:cNvPr id="59" name="그림 5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71521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60" name="직사각형 59"/>
              <p:cNvSpPr/>
              <p:nvPr/>
            </p:nvSpPr>
            <p:spPr>
              <a:xfrm>
                <a:off x="3995419" y="2680357"/>
                <a:ext cx="6484985" cy="397064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장점을 칭찬하거나 실수를 위로하는 말</a:t>
                </a:r>
              </a:p>
            </p:txBody>
          </p:sp>
        </p:grpSp>
      </p:grpSp>
      <p:grpSp>
        <p:nvGrpSpPr>
          <p:cNvPr id="4" name="그룹 3"/>
          <p:cNvGrpSpPr/>
          <p:nvPr/>
        </p:nvGrpSpPr>
        <p:grpSpPr>
          <a:xfrm>
            <a:off x="2825477" y="5219888"/>
            <a:ext cx="6990646" cy="1422678"/>
            <a:chOff x="2825477" y="5219888"/>
            <a:chExt cx="6990646" cy="1422678"/>
          </a:xfrm>
        </p:grpSpPr>
        <p:grpSp>
          <p:nvGrpSpPr>
            <p:cNvPr id="61" name="그룹 60"/>
            <p:cNvGrpSpPr/>
            <p:nvPr/>
          </p:nvGrpSpPr>
          <p:grpSpPr>
            <a:xfrm>
              <a:off x="2825477" y="5219888"/>
              <a:ext cx="6364242" cy="369332"/>
              <a:chOff x="3638287" y="2680357"/>
              <a:chExt cx="6842117" cy="397064"/>
            </a:xfrm>
          </p:grpSpPr>
          <p:pic>
            <p:nvPicPr>
              <p:cNvPr id="62" name="그림 6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71521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63" name="직사각형 62"/>
              <p:cNvSpPr/>
              <p:nvPr/>
            </p:nvSpPr>
            <p:spPr>
              <a:xfrm>
                <a:off x="3995419" y="2680357"/>
                <a:ext cx="6484985" cy="397064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친구가 화를 내거나 속상해 할 수 있는 말</a:t>
                </a:r>
              </a:p>
            </p:txBody>
          </p:sp>
        </p:grpSp>
        <p:grpSp>
          <p:nvGrpSpPr>
            <p:cNvPr id="64" name="그룹 63"/>
            <p:cNvGrpSpPr/>
            <p:nvPr/>
          </p:nvGrpSpPr>
          <p:grpSpPr>
            <a:xfrm>
              <a:off x="2825477" y="5722803"/>
              <a:ext cx="6990646" cy="369332"/>
              <a:chOff x="3638287" y="2680351"/>
              <a:chExt cx="7515556" cy="397064"/>
            </a:xfrm>
          </p:grpSpPr>
          <p:pic>
            <p:nvPicPr>
              <p:cNvPr id="65" name="그림 6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71521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66" name="직사각형 65"/>
              <p:cNvSpPr/>
              <p:nvPr/>
            </p:nvSpPr>
            <p:spPr>
              <a:xfrm>
                <a:off x="3995419" y="2680351"/>
                <a:ext cx="7158424" cy="397064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나에게는 재미있지만 친구에게는 그렇지 않은 말 </a:t>
                </a: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2825477" y="6088568"/>
              <a:ext cx="6364242" cy="553998"/>
              <a:chOff x="3638287" y="2532899"/>
              <a:chExt cx="6842117" cy="595596"/>
            </a:xfrm>
          </p:grpSpPr>
          <p:pic>
            <p:nvPicPr>
              <p:cNvPr id="68" name="그림 6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71521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69" name="직사각형 68"/>
              <p:cNvSpPr/>
              <p:nvPr/>
            </p:nvSpPr>
            <p:spPr>
              <a:xfrm>
                <a:off x="3995419" y="2532899"/>
                <a:ext cx="6484985" cy="595596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>
                  <a:lnSpc>
                    <a:spcPct val="150000"/>
                  </a:lnSpc>
                </a:pPr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단점이나 실수를 놀리고 비난하는 말</a:t>
                </a:r>
                <a:endPara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</p:grpSp>
      <p:sp>
        <p:nvSpPr>
          <p:cNvPr id="70" name="구름 69"/>
          <p:cNvSpPr/>
          <p:nvPr/>
        </p:nvSpPr>
        <p:spPr>
          <a:xfrm>
            <a:off x="872299" y="2948940"/>
            <a:ext cx="684032" cy="607535"/>
          </a:xfrm>
          <a:prstGeom prst="cloud">
            <a:avLst/>
          </a:prstGeom>
          <a:solidFill>
            <a:srgbClr val="FCE000">
              <a:alpha val="86000"/>
            </a:srgbClr>
          </a:solidFill>
          <a:ln w="88900">
            <a:noFill/>
          </a:ln>
          <a:effectLst>
            <a:outerShdw dist="38100" dir="2700000" sx="103000" sy="103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폭발 2 71"/>
          <p:cNvSpPr/>
          <p:nvPr/>
        </p:nvSpPr>
        <p:spPr>
          <a:xfrm rot="1022628">
            <a:off x="893194" y="5080224"/>
            <a:ext cx="733603" cy="635719"/>
          </a:xfrm>
          <a:prstGeom prst="irregularSeal2">
            <a:avLst/>
          </a:prstGeom>
          <a:solidFill>
            <a:srgbClr val="FCE000">
              <a:alpha val="86000"/>
            </a:srgbClr>
          </a:solidFill>
          <a:ln w="88900">
            <a:noFill/>
          </a:ln>
          <a:effectLst>
            <a:outerShdw dist="38100" dir="2700000" sx="103000" sy="103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447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429075" y="600615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둥근말과 뾰족말</a:t>
              </a: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" name="그룹 1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5" name="모서리가 둥근 직사각형 1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6" name="그룹 1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7" name="그룹 1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8" name="그룹 1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" name="모서리가 둥근 직사각형 1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292100" y="1473181"/>
            <a:ext cx="10109200" cy="430887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여러 가지 낱말로 친구를 기분 좋게 하는 말을 만들어 봅시다</a:t>
            </a: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2"/>
          <a:srcRect l="43611" t="13555" r="43611" b="61933"/>
          <a:stretch/>
        </p:blipFill>
        <p:spPr>
          <a:xfrm>
            <a:off x="420759" y="1296825"/>
            <a:ext cx="462280" cy="431481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2"/>
          <a:srcRect l="43611" t="13555" r="43611" b="61933"/>
          <a:stretch/>
        </p:blipFill>
        <p:spPr>
          <a:xfrm flipH="1" flipV="1">
            <a:off x="9848655" y="1296825"/>
            <a:ext cx="462280" cy="431481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3985138" y="3215674"/>
            <a:ext cx="93487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고마워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1666641" y="3132728"/>
            <a:ext cx="93487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잘했어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5899195" y="3167030"/>
            <a:ext cx="151035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네 덕분이야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993178" y="3753257"/>
            <a:ext cx="176041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함께해서 좋아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837405" y="2765468"/>
            <a:ext cx="126028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웃음이 나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8129588" y="3335211"/>
            <a:ext cx="93487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최고야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4165961" y="3842688"/>
            <a:ext cx="126028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잘 해보자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2869214" y="2768772"/>
            <a:ext cx="68480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멋져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6168499" y="3867557"/>
            <a:ext cx="126028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네가 좋아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8618368" y="3867557"/>
            <a:ext cx="118494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재미있어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4728427" y="2596887"/>
            <a:ext cx="126028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잘 될거야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1035796" y="2666138"/>
            <a:ext cx="118494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기대할게</a:t>
            </a:r>
          </a:p>
        </p:txBody>
      </p:sp>
      <p:grpSp>
        <p:nvGrpSpPr>
          <p:cNvPr id="63" name="그룹 62"/>
          <p:cNvGrpSpPr/>
          <p:nvPr/>
        </p:nvGrpSpPr>
        <p:grpSpPr>
          <a:xfrm>
            <a:off x="945696" y="4572191"/>
            <a:ext cx="1190264" cy="369332"/>
            <a:chOff x="3638287" y="2680360"/>
            <a:chExt cx="1279638" cy="397064"/>
          </a:xfrm>
        </p:grpSpPr>
        <p:pic>
          <p:nvPicPr>
            <p:cNvPr id="70" name="그림 6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1" name="직사각형 70"/>
            <p:cNvSpPr/>
            <p:nvPr/>
          </p:nvSpPr>
          <p:spPr>
            <a:xfrm>
              <a:off x="3995420" y="2680360"/>
              <a:ext cx="922505" cy="3970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예시</a:t>
              </a:r>
            </a:p>
          </p:txBody>
        </p:sp>
      </p:grpSp>
      <p:sp>
        <p:nvSpPr>
          <p:cNvPr id="72" name="직사각형 71"/>
          <p:cNvSpPr/>
          <p:nvPr/>
        </p:nvSpPr>
        <p:spPr>
          <a:xfrm>
            <a:off x="945696" y="5083233"/>
            <a:ext cx="1625813" cy="1537855"/>
          </a:xfrm>
          <a:prstGeom prst="rect">
            <a:avLst/>
          </a:prstGeom>
          <a:solidFill>
            <a:schemeClr val="bg1"/>
          </a:solidFill>
          <a:ln w="88900">
            <a:noFill/>
          </a:ln>
          <a:effectLst>
            <a:outerShdw dist="127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latinLnBrk="0"/>
            <a:r>
              <a:rPr lang="ko-KR" altLang="en-US" sz="20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 그림은 정말 </a:t>
            </a:r>
            <a:r>
              <a:rPr lang="en-US" altLang="ko-KR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최고야</a:t>
            </a:r>
            <a:r>
              <a:rPr lang="en-US" altLang="ko-KR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2739745" y="5083233"/>
            <a:ext cx="1625813" cy="1537855"/>
          </a:xfrm>
          <a:prstGeom prst="rect">
            <a:avLst/>
          </a:prstGeom>
          <a:solidFill>
            <a:schemeClr val="bg1"/>
          </a:solidFill>
          <a:ln w="88900">
            <a:noFill/>
          </a:ln>
          <a:effectLst>
            <a:outerShdw dist="127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latinLnBrk="0"/>
            <a:r>
              <a:rPr lang="ko-KR" altLang="en-US" sz="20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올 해 너와 같은 반에</a:t>
            </a:r>
            <a:r>
              <a:rPr lang="en-US" altLang="ko-KR" sz="2000" b="1" spc="-150" dirty="0">
                <a:solidFill>
                  <a:srgbClr val="4F81BD">
                    <a:lumMod val="50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2000" b="1" spc="-150" dirty="0">
                <a:solidFill>
                  <a:srgbClr val="4F81BD">
                    <a:lumMod val="50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 있어서 좋아</a:t>
            </a:r>
            <a:r>
              <a:rPr lang="en-US" altLang="ko-KR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endParaRPr lang="ko-KR" altLang="en-US" sz="2000" b="1" spc="-150" dirty="0">
              <a:solidFill>
                <a:srgbClr val="EE6000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4533794" y="5083233"/>
            <a:ext cx="1625813" cy="1537855"/>
          </a:xfrm>
          <a:prstGeom prst="rect">
            <a:avLst/>
          </a:prstGeom>
          <a:solidFill>
            <a:schemeClr val="bg1"/>
          </a:solidFill>
          <a:ln w="88900">
            <a:noFill/>
          </a:ln>
          <a:effectLst>
            <a:outerShdw dist="127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latinLnBrk="0"/>
            <a:r>
              <a:rPr lang="ko-KR" altLang="en-US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네가 하는 말은 모두</a:t>
            </a:r>
            <a:r>
              <a:rPr lang="en-US" altLang="ko-KR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재미있어</a:t>
            </a:r>
            <a:r>
              <a:rPr lang="en-US" altLang="ko-KR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</a:p>
        </p:txBody>
      </p:sp>
      <p:sp>
        <p:nvSpPr>
          <p:cNvPr id="75" name="직사각형 74"/>
          <p:cNvSpPr/>
          <p:nvPr/>
        </p:nvSpPr>
        <p:spPr>
          <a:xfrm>
            <a:off x="6327842" y="5083233"/>
            <a:ext cx="1625813" cy="1537855"/>
          </a:xfrm>
          <a:prstGeom prst="rect">
            <a:avLst/>
          </a:prstGeom>
          <a:solidFill>
            <a:schemeClr val="bg1"/>
          </a:solidFill>
          <a:ln w="88900">
            <a:noFill/>
          </a:ln>
          <a:effectLst>
            <a:outerShdw dist="127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latinLnBrk="0"/>
            <a:r>
              <a:rPr lang="ko-KR" altLang="en-US" sz="20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나를 잘 도와주어 </a:t>
            </a:r>
            <a:r>
              <a:rPr lang="en-US" altLang="ko-KR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고마워</a:t>
            </a:r>
            <a:r>
              <a:rPr lang="en-US" altLang="ko-KR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8121891" y="5083233"/>
            <a:ext cx="1625813" cy="1537855"/>
          </a:xfrm>
          <a:prstGeom prst="rect">
            <a:avLst/>
          </a:prstGeom>
          <a:solidFill>
            <a:schemeClr val="bg1"/>
          </a:solidFill>
          <a:ln w="88900">
            <a:noFill/>
          </a:ln>
          <a:effectLst>
            <a:outerShdw dist="127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latinLnBrk="0"/>
            <a:r>
              <a:rPr lang="ko-KR" altLang="en-US" sz="20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네가 하는 일은 </a:t>
            </a:r>
            <a:r>
              <a:rPr lang="en-US" altLang="ko-KR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잘 될거야</a:t>
            </a:r>
            <a:r>
              <a:rPr lang="en-US" altLang="ko-KR" sz="20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97532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1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6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6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1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1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6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1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2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2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78148" y="600615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통하는 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우리</a:t>
              </a:r>
              <a:r>
                <a:rPr kumimoji="1" lang="en-US" altLang="ko-KR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통하는 마음</a:t>
              </a: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" name="그룹 1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5" name="모서리가 둥근 직사각형 1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6" name="그룹 1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7" name="그룹 1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8" name="그룹 1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" name="모서리가 둥근 직사각형 1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1604108" y="1442403"/>
            <a:ext cx="7485184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우리반 </a:t>
            </a: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통통신호를 만들어 봅시다</a:t>
            </a: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2013339" y="1296825"/>
            <a:ext cx="462280" cy="431481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240835" y="1296825"/>
            <a:ext cx="462280" cy="431481"/>
          </a:xfrm>
          <a:prstGeom prst="rect">
            <a:avLst/>
          </a:prstGeom>
        </p:spPr>
      </p:pic>
      <p:grpSp>
        <p:nvGrpSpPr>
          <p:cNvPr id="10" name="그룹 9"/>
          <p:cNvGrpSpPr/>
          <p:nvPr/>
        </p:nvGrpSpPr>
        <p:grpSpPr>
          <a:xfrm>
            <a:off x="996677" y="2604507"/>
            <a:ext cx="8773334" cy="966985"/>
            <a:chOff x="996677" y="2604507"/>
            <a:chExt cx="8773334" cy="966985"/>
          </a:xfrm>
        </p:grpSpPr>
        <p:grpSp>
          <p:nvGrpSpPr>
            <p:cNvPr id="9" name="그룹 8"/>
            <p:cNvGrpSpPr/>
            <p:nvPr/>
          </p:nvGrpSpPr>
          <p:grpSpPr>
            <a:xfrm>
              <a:off x="996677" y="2604507"/>
              <a:ext cx="8193044" cy="689807"/>
              <a:chOff x="996676" y="2654711"/>
              <a:chExt cx="8773335" cy="738664"/>
            </a:xfrm>
          </p:grpSpPr>
          <p:pic>
            <p:nvPicPr>
              <p:cNvPr id="29" name="그림 2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6676" y="2689562"/>
                <a:ext cx="368827" cy="330408"/>
              </a:xfrm>
              <a:prstGeom prst="rect">
                <a:avLst/>
              </a:prstGeom>
            </p:spPr>
          </p:pic>
          <p:sp>
            <p:nvSpPr>
              <p:cNvPr id="30" name="직사각형 29"/>
              <p:cNvSpPr/>
              <p:nvPr/>
            </p:nvSpPr>
            <p:spPr>
              <a:xfrm>
                <a:off x="1353808" y="2654711"/>
                <a:ext cx="8416203" cy="738664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친구가 둥근말 칭찬을 했을 때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함께 표현할 모둠별 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'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둥근말 동작 신호’를 만들어요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sp>
          <p:nvSpPr>
            <p:cNvPr id="31" name="직사각형 30"/>
            <p:cNvSpPr/>
            <p:nvPr/>
          </p:nvSpPr>
          <p:spPr>
            <a:xfrm>
              <a:off x="1353808" y="3325271"/>
              <a:ext cx="8416203" cy="246221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1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1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예</a:t>
              </a:r>
              <a:r>
                <a:rPr lang="en-US" altLang="ko-KR" sz="1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1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손바닥으로 가슴을 치고 엄지척하며 “고마워</a:t>
              </a:r>
              <a:r>
                <a:rPr lang="en-US" altLang="ko-KR" sz="1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~” </a:t>
              </a:r>
              <a:r>
                <a:rPr lang="ko-KR" altLang="en-US" sz="1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등</a:t>
              </a:r>
              <a:r>
                <a:rPr lang="en-US" altLang="ko-KR" sz="1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996677" y="3690699"/>
            <a:ext cx="8773334" cy="966983"/>
            <a:chOff x="996677" y="3663689"/>
            <a:chExt cx="8773334" cy="966983"/>
          </a:xfrm>
        </p:grpSpPr>
        <p:grpSp>
          <p:nvGrpSpPr>
            <p:cNvPr id="67" name="그룹 66"/>
            <p:cNvGrpSpPr/>
            <p:nvPr/>
          </p:nvGrpSpPr>
          <p:grpSpPr>
            <a:xfrm>
              <a:off x="996677" y="3663689"/>
              <a:ext cx="8193044" cy="677108"/>
              <a:chOff x="996676" y="2654711"/>
              <a:chExt cx="8773335" cy="725065"/>
            </a:xfrm>
          </p:grpSpPr>
          <p:pic>
            <p:nvPicPr>
              <p:cNvPr id="68" name="그림 6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6676" y="2689562"/>
                <a:ext cx="368827" cy="330408"/>
              </a:xfrm>
              <a:prstGeom prst="rect">
                <a:avLst/>
              </a:prstGeom>
            </p:spPr>
          </p:pic>
          <p:sp>
            <p:nvSpPr>
              <p:cNvPr id="69" name="직사각형 68"/>
              <p:cNvSpPr/>
              <p:nvPr/>
            </p:nvSpPr>
            <p:spPr>
              <a:xfrm>
                <a:off x="1353808" y="2654711"/>
                <a:ext cx="8416203" cy="725065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친구가 나의 기분을 나쁘게 만드는 말을 했을 때 함께 표현할 모둠별 ‘뾰족말 동작 신호’를 만들어요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sp>
          <p:nvSpPr>
            <p:cNvPr id="70" name="직사각형 69"/>
            <p:cNvSpPr/>
            <p:nvPr/>
          </p:nvSpPr>
          <p:spPr>
            <a:xfrm>
              <a:off x="1353808" y="4384451"/>
              <a:ext cx="8416203" cy="246221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1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1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예</a:t>
              </a:r>
              <a:r>
                <a:rPr lang="en-US" altLang="ko-KR" sz="1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1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손가락으로 나의 두 귀와 상대를 차례로 가리키며 “삐이</a:t>
              </a:r>
              <a:r>
                <a:rPr lang="en-US" altLang="ko-KR" sz="1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~” </a:t>
              </a:r>
              <a:r>
                <a:rPr lang="ko-KR" altLang="en-US" sz="1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등</a:t>
              </a:r>
              <a:r>
                <a:rPr lang="en-US" altLang="ko-KR" sz="1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996677" y="4776889"/>
            <a:ext cx="8833122" cy="677108"/>
            <a:chOff x="996676" y="2654710"/>
            <a:chExt cx="9458748" cy="725064"/>
          </a:xfrm>
        </p:grpSpPr>
        <p:pic>
          <p:nvPicPr>
            <p:cNvPr id="72" name="그림 7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6" y="2689562"/>
              <a:ext cx="368827" cy="330408"/>
            </a:xfrm>
            <a:prstGeom prst="rect">
              <a:avLst/>
            </a:prstGeom>
          </p:spPr>
        </p:pic>
        <p:sp>
          <p:nvSpPr>
            <p:cNvPr id="73" name="직사각형 72"/>
            <p:cNvSpPr/>
            <p:nvPr/>
          </p:nvSpPr>
          <p:spPr>
            <a:xfrm>
              <a:off x="1353807" y="2654710"/>
              <a:ext cx="9101617" cy="7250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제시된 예시 문장을 모둠원이 차례대로 돌아가면서 읽으며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다른 모둠원들은 모둠별 둥근말 통통신호와 뾰족말 통통신호로 </a:t>
              </a:r>
              <a:r>
                <a:rPr lang="ko-KR" altLang="en-US" sz="22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표현해요</a:t>
              </a:r>
              <a:r>
                <a:rPr lang="en-US" altLang="ko-KR" sz="22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  <a:endPara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996677" y="5573204"/>
            <a:ext cx="8833122" cy="341098"/>
            <a:chOff x="996676" y="2654713"/>
            <a:chExt cx="9458748" cy="365257"/>
          </a:xfrm>
        </p:grpSpPr>
        <p:pic>
          <p:nvPicPr>
            <p:cNvPr id="76" name="그림 7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6" y="2689562"/>
              <a:ext cx="368827" cy="330408"/>
            </a:xfrm>
            <a:prstGeom prst="rect">
              <a:avLst/>
            </a:prstGeom>
          </p:spPr>
        </p:pic>
        <p:sp>
          <p:nvSpPr>
            <p:cNvPr id="77" name="직사각형 76"/>
            <p:cNvSpPr/>
            <p:nvPr/>
          </p:nvSpPr>
          <p:spPr>
            <a:xfrm>
              <a:off x="1353807" y="2654713"/>
              <a:ext cx="9101617" cy="36253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모둠별로 연습해요</a:t>
              </a:r>
              <a:r>
                <a:rPr lang="en-US" altLang="ko-KR" sz="22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  <a:endPara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91" name="그룹 90"/>
          <p:cNvGrpSpPr/>
          <p:nvPr/>
        </p:nvGrpSpPr>
        <p:grpSpPr>
          <a:xfrm>
            <a:off x="996677" y="6033509"/>
            <a:ext cx="8833122" cy="677108"/>
            <a:chOff x="996676" y="2654715"/>
            <a:chExt cx="9458748" cy="725066"/>
          </a:xfrm>
        </p:grpSpPr>
        <p:pic>
          <p:nvPicPr>
            <p:cNvPr id="92" name="그림 9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6" y="2689562"/>
              <a:ext cx="368827" cy="330408"/>
            </a:xfrm>
            <a:prstGeom prst="rect">
              <a:avLst/>
            </a:prstGeom>
          </p:spPr>
        </p:pic>
        <p:sp>
          <p:nvSpPr>
            <p:cNvPr id="93" name="직사각형 92"/>
            <p:cNvSpPr/>
            <p:nvPr/>
          </p:nvSpPr>
          <p:spPr>
            <a:xfrm>
              <a:off x="1353807" y="2654715"/>
              <a:ext cx="9101617" cy="725066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모둠에서 발표한 둥근말 통통신호와 뾰족말 통통신호 중에서 우리반 둥근말 통통신호와 뾰족말 통통신호를 만들어요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4256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78148" y="600615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통하는 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우리</a:t>
              </a:r>
              <a:r>
                <a:rPr kumimoji="1" lang="en-US" altLang="ko-KR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통하는 마음</a:t>
              </a: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" name="그룹 1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5" name="모서리가 둥근 직사각형 1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6" name="그룹 1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7" name="그룹 1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8" name="그룹 1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" name="모서리가 둥근 직사각형 1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1604108" y="1442403"/>
            <a:ext cx="7485184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둥근말 통통신호를 만들어 봅시다</a:t>
            </a: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2"/>
          <a:srcRect l="43611" t="13555" r="43611" b="61933"/>
          <a:stretch/>
        </p:blipFill>
        <p:spPr>
          <a:xfrm>
            <a:off x="2013339" y="1296825"/>
            <a:ext cx="462280" cy="431481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2"/>
          <a:srcRect l="43611" t="13555" r="43611" b="61933"/>
          <a:stretch/>
        </p:blipFill>
        <p:spPr>
          <a:xfrm flipH="1" flipV="1">
            <a:off x="8240835" y="1296825"/>
            <a:ext cx="462280" cy="431481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932180" y="2497825"/>
            <a:ext cx="88290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친구가 나의 마음을 잘 알아주었을 때</a:t>
            </a:r>
            <a:r>
              <a:rPr lang="en-US" altLang="ko-KR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기분 좋은 칭찬을 했을 때</a:t>
            </a:r>
          </a:p>
          <a:p>
            <a:pPr algn="ctr"/>
            <a:r>
              <a:rPr lang="en-US" altLang="ko-KR" sz="2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또는 그런 장면을 보거나 들었을 때</a:t>
            </a:r>
            <a:r>
              <a:rPr lang="en-US" altLang="ko-KR" sz="2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871220" y="4039322"/>
            <a:ext cx="3022600" cy="2385904"/>
            <a:chOff x="792075" y="2382553"/>
            <a:chExt cx="2865102" cy="2261582"/>
          </a:xfrm>
        </p:grpSpPr>
        <p:sp>
          <p:nvSpPr>
            <p:cNvPr id="50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1" name="Rectangle 304"/>
            <p:cNvSpPr>
              <a:spLocks noChangeArrowheads="1"/>
            </p:cNvSpPr>
            <p:nvPr/>
          </p:nvSpPr>
          <p:spPr bwMode="auto">
            <a:xfrm>
              <a:off x="1242932" y="2980140"/>
              <a:ext cx="2132199" cy="1225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서로 멋지게 </a:t>
              </a:r>
            </a:p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주먹을 부딪혀 보아요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6753860" y="4039322"/>
            <a:ext cx="3022600" cy="2385904"/>
            <a:chOff x="792075" y="2382553"/>
            <a:chExt cx="2865102" cy="2261582"/>
          </a:xfrm>
        </p:grpSpPr>
        <p:sp>
          <p:nvSpPr>
            <p:cNvPr id="53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4" name="Rectangle 304"/>
            <p:cNvSpPr>
              <a:spLocks noChangeArrowheads="1"/>
            </p:cNvSpPr>
            <p:nvPr/>
          </p:nvSpPr>
          <p:spPr bwMode="auto">
            <a:xfrm>
              <a:off x="1242932" y="2740230"/>
              <a:ext cx="2132199" cy="1546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양 손의 엄지 검지 손가락으로</a:t>
              </a:r>
            </a:p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하트를 만들어요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! </a:t>
              </a: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3812540" y="4039322"/>
            <a:ext cx="3022600" cy="2385904"/>
            <a:chOff x="792075" y="2382553"/>
            <a:chExt cx="2865102" cy="2261582"/>
          </a:xfrm>
        </p:grpSpPr>
        <p:sp>
          <p:nvSpPr>
            <p:cNvPr id="56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5CAA09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7" name="Rectangle 304"/>
            <p:cNvSpPr>
              <a:spLocks noChangeArrowheads="1"/>
            </p:cNvSpPr>
            <p:nvPr/>
          </p:nvSpPr>
          <p:spPr bwMode="auto">
            <a:xfrm>
              <a:off x="1242932" y="2900689"/>
              <a:ext cx="2132199" cy="1225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손뼉 두 번 치고 </a:t>
              </a:r>
            </a:p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엄지 손가락을 보여줘요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4227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78148" y="600615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통하는 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우리</a:t>
              </a:r>
              <a:r>
                <a:rPr kumimoji="1" lang="en-US" altLang="ko-KR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통하는 마음</a:t>
              </a: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" name="그룹 1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5" name="모서리가 둥근 직사각형 1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6" name="그룹 1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7" name="그룹 1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8" name="그룹 1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" name="모서리가 둥근 직사각형 1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1604108" y="1442403"/>
            <a:ext cx="7485184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뾰족말 통통신호를 만들어 봅시다</a:t>
            </a: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2"/>
          <a:srcRect l="43611" t="13555" r="43611" b="61933"/>
          <a:stretch/>
        </p:blipFill>
        <p:spPr>
          <a:xfrm>
            <a:off x="2013339" y="1296825"/>
            <a:ext cx="462280" cy="431481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2"/>
          <a:srcRect l="43611" t="13555" r="43611" b="61933"/>
          <a:stretch/>
        </p:blipFill>
        <p:spPr>
          <a:xfrm flipH="1" flipV="1">
            <a:off x="8240835" y="1296825"/>
            <a:ext cx="462280" cy="431481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932180" y="2497825"/>
            <a:ext cx="88290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학급에서 뾰족말을 사용했을 경우</a:t>
            </a:r>
          </a:p>
          <a:p>
            <a:pPr algn="ctr"/>
            <a:r>
              <a:rPr lang="en-US" altLang="ko-KR" sz="2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또는 그런 장면을 보거나 들었을 때</a:t>
            </a:r>
            <a:r>
              <a:rPr lang="en-US" altLang="ko-KR" sz="2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871220" y="4039322"/>
            <a:ext cx="3022600" cy="2385904"/>
            <a:chOff x="792075" y="2382553"/>
            <a:chExt cx="2865102" cy="2261582"/>
          </a:xfrm>
        </p:grpSpPr>
        <p:sp>
          <p:nvSpPr>
            <p:cNvPr id="50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1" name="Rectangle 304"/>
            <p:cNvSpPr>
              <a:spLocks noChangeArrowheads="1"/>
            </p:cNvSpPr>
            <p:nvPr/>
          </p:nvSpPr>
          <p:spPr bwMode="auto">
            <a:xfrm>
              <a:off x="1242932" y="2834271"/>
              <a:ext cx="2132199" cy="1517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손가락 두 개로 가리키며</a:t>
              </a:r>
            </a:p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‘찌릿찌릿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~’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어떨까요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6753860" y="4039322"/>
            <a:ext cx="3022600" cy="2385904"/>
            <a:chOff x="792075" y="2382553"/>
            <a:chExt cx="2865102" cy="2261582"/>
          </a:xfrm>
        </p:grpSpPr>
        <p:sp>
          <p:nvSpPr>
            <p:cNvPr id="53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4" name="Rectangle 304"/>
            <p:cNvSpPr>
              <a:spLocks noChangeArrowheads="1"/>
            </p:cNvSpPr>
            <p:nvPr/>
          </p:nvSpPr>
          <p:spPr bwMode="auto">
            <a:xfrm>
              <a:off x="1242932" y="3104904"/>
              <a:ext cx="2132199" cy="816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검지를 흔들면서</a:t>
              </a:r>
            </a:p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‘다시 다시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~’</a:t>
              </a: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3812540" y="4039322"/>
            <a:ext cx="3022600" cy="2385904"/>
            <a:chOff x="792075" y="2382553"/>
            <a:chExt cx="2865102" cy="2261582"/>
          </a:xfrm>
        </p:grpSpPr>
        <p:sp>
          <p:nvSpPr>
            <p:cNvPr id="56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5CAA09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7" name="Rectangle 304"/>
            <p:cNvSpPr>
              <a:spLocks noChangeArrowheads="1"/>
            </p:cNvSpPr>
            <p:nvPr/>
          </p:nvSpPr>
          <p:spPr bwMode="auto">
            <a:xfrm>
              <a:off x="1242932" y="2915277"/>
              <a:ext cx="2132199" cy="1196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‘둥글게 둥글게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!’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하고 </a:t>
              </a:r>
            </a:p>
            <a:p>
              <a:pPr algn="ctr" latinLnBrk="0">
                <a:defRPr/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손뼉 한 번 치기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6913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3" name="직사각형 32"/>
          <p:cNvSpPr/>
          <p:nvPr/>
        </p:nvSpPr>
        <p:spPr>
          <a:xfrm>
            <a:off x="2700020" y="1442404"/>
            <a:ext cx="529336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통통신호를 연습해 봅시다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2633100" y="1296825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7628499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78148" y="600615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통통신호 연습하기</a:t>
              </a:r>
              <a:endParaRPr kumimoji="1" lang="ko-KR" altLang="en-US" sz="24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9B85B5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06" name="TextBox 105"/>
          <p:cNvSpPr txBox="1"/>
          <p:nvPr/>
        </p:nvSpPr>
        <p:spPr>
          <a:xfrm>
            <a:off x="932180" y="2596885"/>
            <a:ext cx="88290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순서를 정하여 한 명씩 돌아가며 감정을 나타내는 예시 문장 하나를 말해 봅시다</a:t>
            </a:r>
            <a:r>
              <a:rPr lang="en-US" altLang="ko-KR" sz="2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</a:p>
          <a:p>
            <a:pPr algn="ctr"/>
            <a:r>
              <a:rPr lang="ko-KR" altLang="en-US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다른 모둠원은 통통신호 준비</a:t>
            </a:r>
            <a:r>
              <a:rPr lang="en-US" altLang="ko-KR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1149077" y="3771640"/>
            <a:ext cx="4954543" cy="338554"/>
            <a:chOff x="1149077" y="3771640"/>
            <a:chExt cx="4954543" cy="338554"/>
          </a:xfrm>
        </p:grpSpPr>
        <p:pic>
          <p:nvPicPr>
            <p:cNvPr id="110" name="그림 10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9077" y="3786640"/>
              <a:ext cx="344432" cy="308554"/>
            </a:xfrm>
            <a:prstGeom prst="rect">
              <a:avLst/>
            </a:prstGeom>
          </p:spPr>
        </p:pic>
        <p:sp>
          <p:nvSpPr>
            <p:cNvPr id="111" name="직사각형 110"/>
            <p:cNvSpPr/>
            <p:nvPr/>
          </p:nvSpPr>
          <p:spPr>
            <a:xfrm>
              <a:off x="1482587" y="3771640"/>
              <a:ext cx="4621033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“내 기분을 걱정해 주어 정말 고마워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”</a:t>
              </a:r>
              <a:endPara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1149077" y="4346951"/>
            <a:ext cx="4954543" cy="338554"/>
            <a:chOff x="1149077" y="4289801"/>
            <a:chExt cx="4954543" cy="338554"/>
          </a:xfrm>
        </p:grpSpPr>
        <p:pic>
          <p:nvPicPr>
            <p:cNvPr id="113" name="그림 1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9077" y="4304801"/>
              <a:ext cx="344432" cy="308554"/>
            </a:xfrm>
            <a:prstGeom prst="rect">
              <a:avLst/>
            </a:prstGeom>
          </p:spPr>
        </p:pic>
        <p:sp>
          <p:nvSpPr>
            <p:cNvPr id="114" name="직사각형 113"/>
            <p:cNvSpPr/>
            <p:nvPr/>
          </p:nvSpPr>
          <p:spPr>
            <a:xfrm>
              <a:off x="1482587" y="4289801"/>
              <a:ext cx="4621033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“너는 잘난 척 좀 하지마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!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149077" y="4922262"/>
            <a:ext cx="6533446" cy="338554"/>
            <a:chOff x="1149077" y="4815581"/>
            <a:chExt cx="6533446" cy="338554"/>
          </a:xfrm>
        </p:grpSpPr>
        <p:pic>
          <p:nvPicPr>
            <p:cNvPr id="116" name="그림 1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9077" y="4830581"/>
              <a:ext cx="344432" cy="308554"/>
            </a:xfrm>
            <a:prstGeom prst="rect">
              <a:avLst/>
            </a:prstGeom>
          </p:spPr>
        </p:pic>
        <p:sp>
          <p:nvSpPr>
            <p:cNvPr id="117" name="직사각형 116"/>
            <p:cNvSpPr/>
            <p:nvPr/>
          </p:nvSpPr>
          <p:spPr>
            <a:xfrm>
              <a:off x="1482587" y="4815581"/>
              <a:ext cx="6199936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“너랑 같은 팀이 되어서 오늘 최고였어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!”</a:t>
              </a: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1149077" y="5497573"/>
            <a:ext cx="4954543" cy="338554"/>
            <a:chOff x="1149077" y="5356602"/>
            <a:chExt cx="4954543" cy="338554"/>
          </a:xfrm>
        </p:grpSpPr>
        <p:pic>
          <p:nvPicPr>
            <p:cNvPr id="119" name="그림 1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9077" y="5371602"/>
              <a:ext cx="344432" cy="308554"/>
            </a:xfrm>
            <a:prstGeom prst="rect">
              <a:avLst/>
            </a:prstGeom>
          </p:spPr>
        </p:pic>
        <p:sp>
          <p:nvSpPr>
            <p:cNvPr id="120" name="직사각형 119"/>
            <p:cNvSpPr/>
            <p:nvPr/>
          </p:nvSpPr>
          <p:spPr>
            <a:xfrm>
              <a:off x="1482587" y="5356602"/>
              <a:ext cx="4621033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“왜 이렇게 귀찮게 하는 거니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1149077" y="6072883"/>
            <a:ext cx="4954543" cy="338554"/>
            <a:chOff x="1149077" y="6072883"/>
            <a:chExt cx="4954543" cy="338554"/>
          </a:xfrm>
        </p:grpSpPr>
        <p:pic>
          <p:nvPicPr>
            <p:cNvPr id="135" name="그림 1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9077" y="6087883"/>
              <a:ext cx="344432" cy="308554"/>
            </a:xfrm>
            <a:prstGeom prst="rect">
              <a:avLst/>
            </a:prstGeom>
          </p:spPr>
        </p:pic>
        <p:sp>
          <p:nvSpPr>
            <p:cNvPr id="136" name="직사각형 135"/>
            <p:cNvSpPr/>
            <p:nvPr/>
          </p:nvSpPr>
          <p:spPr>
            <a:xfrm>
              <a:off x="1482587" y="6072883"/>
              <a:ext cx="4621033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257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3" name="직사각형 32"/>
          <p:cNvSpPr/>
          <p:nvPr/>
        </p:nvSpPr>
        <p:spPr>
          <a:xfrm>
            <a:off x="2700020" y="1442404"/>
            <a:ext cx="529336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통통신호를 연습해 봅시다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2633100" y="1296825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7628499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78148" y="600615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통통신호 연습하기</a:t>
              </a:r>
            </a:p>
          </p:txBody>
        </p:sp>
      </p:grpSp>
      <p:sp>
        <p:nvSpPr>
          <p:cNvPr id="106" name="TextBox 105"/>
          <p:cNvSpPr txBox="1"/>
          <p:nvPr/>
        </p:nvSpPr>
        <p:spPr>
          <a:xfrm>
            <a:off x="932180" y="2596885"/>
            <a:ext cx="88290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 반 만의 </a:t>
            </a:r>
            <a:r>
              <a:rPr lang="ko-KR" altLang="en-US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둥근말</a:t>
            </a:r>
            <a:r>
              <a:rPr lang="en-US" altLang="ko-KR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뾰족말 통통</a:t>
            </a:r>
            <a:r>
              <a:rPr lang="ko-KR" altLang="en-US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신호</a:t>
            </a:r>
            <a:r>
              <a:rPr lang="en-US" altLang="ko-KR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 algn="ctr"/>
            <a:r>
              <a:rPr lang="ko-KR" altLang="en-US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이건 어때요</a:t>
            </a:r>
            <a:r>
              <a:rPr lang="en-US" altLang="ko-KR" sz="32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871220" y="4039322"/>
            <a:ext cx="3022600" cy="2385904"/>
            <a:chOff x="792075" y="2382553"/>
            <a:chExt cx="2865102" cy="2261582"/>
          </a:xfrm>
        </p:grpSpPr>
        <p:sp>
          <p:nvSpPr>
            <p:cNvPr id="46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7" name="Rectangle 304"/>
            <p:cNvSpPr>
              <a:spLocks noChangeArrowheads="1"/>
            </p:cNvSpPr>
            <p:nvPr/>
          </p:nvSpPr>
          <p:spPr bwMode="auto">
            <a:xfrm>
              <a:off x="1158527" y="3279953"/>
              <a:ext cx="2132199" cy="466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endParaRPr lang="en-US" altLang="ko-KR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6753860" y="4039322"/>
            <a:ext cx="3022600" cy="2385904"/>
            <a:chOff x="792075" y="2382553"/>
            <a:chExt cx="2865102" cy="2261582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0" name="Rectangle 304"/>
            <p:cNvSpPr>
              <a:spLocks noChangeArrowheads="1"/>
            </p:cNvSpPr>
            <p:nvPr/>
          </p:nvSpPr>
          <p:spPr bwMode="auto">
            <a:xfrm>
              <a:off x="1158527" y="3294540"/>
              <a:ext cx="2132199" cy="437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endPara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3812540" y="4039322"/>
            <a:ext cx="3022600" cy="2385904"/>
            <a:chOff x="792075" y="2382553"/>
            <a:chExt cx="2865102" cy="2261582"/>
          </a:xfrm>
        </p:grpSpPr>
        <p:sp>
          <p:nvSpPr>
            <p:cNvPr id="54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5CAA09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5" name="Rectangle 304"/>
            <p:cNvSpPr>
              <a:spLocks noChangeArrowheads="1"/>
            </p:cNvSpPr>
            <p:nvPr/>
          </p:nvSpPr>
          <p:spPr bwMode="auto">
            <a:xfrm>
              <a:off x="1158527" y="3294540"/>
              <a:ext cx="2132199" cy="437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endPara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4931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5766701" y="3136385"/>
            <a:ext cx="4792132" cy="3473004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9553</TotalTime>
  <Words>537</Words>
  <Application>Microsoft Office PowerPoint</Application>
  <PresentationFormat>사용자 지정</PresentationFormat>
  <Paragraphs>134</Paragraphs>
  <Slides>11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11</vt:i4>
      </vt:variant>
    </vt:vector>
  </HeadingPairs>
  <TitlesOfParts>
    <vt:vector size="21" baseType="lpstr">
      <vt:lpstr>KoPubDotum Medium Regular</vt:lpstr>
      <vt:lpstr>KoPubWorld돋움체 Bold</vt:lpstr>
      <vt:lpstr>맑은 고딕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508</cp:revision>
  <cp:lastPrinted>2020-01-14T01:07:15Z</cp:lastPrinted>
  <dcterms:created xsi:type="dcterms:W3CDTF">2018-08-25T03:54:47Z</dcterms:created>
  <dcterms:modified xsi:type="dcterms:W3CDTF">2023-02-25T08:23:04Z</dcterms:modified>
</cp:coreProperties>
</file>