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53" r:id="rId2"/>
    <p:sldMasterId id="2147483651" r:id="rId3"/>
    <p:sldMasterId id="2147483656" r:id="rId4"/>
    <p:sldMasterId id="2147483658" r:id="rId5"/>
    <p:sldMasterId id="2147483674" r:id="rId6"/>
  </p:sldMasterIdLst>
  <p:notesMasterIdLst>
    <p:notesMasterId r:id="rId15"/>
  </p:notesMasterIdLst>
  <p:handoutMasterIdLst>
    <p:handoutMasterId r:id="rId16"/>
  </p:handoutMasterIdLst>
  <p:sldIdLst>
    <p:sldId id="425" r:id="rId7"/>
    <p:sldId id="429" r:id="rId8"/>
    <p:sldId id="421" r:id="rId9"/>
    <p:sldId id="531" r:id="rId10"/>
    <p:sldId id="541" r:id="rId11"/>
    <p:sldId id="542" r:id="rId12"/>
    <p:sldId id="456" r:id="rId13"/>
    <p:sldId id="437" r:id="rId14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 userDrawn="1">
          <p15:clr>
            <a:srgbClr val="A4A3A4"/>
          </p15:clr>
        </p15:guide>
        <p15:guide id="2" pos="3368">
          <p15:clr>
            <a:srgbClr val="A4A3A4"/>
          </p15:clr>
        </p15:guide>
        <p15:guide id="3" pos="6452" userDrawn="1">
          <p15:clr>
            <a:srgbClr val="A4A3A4"/>
          </p15:clr>
        </p15:guide>
        <p15:guide id="4" pos="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>
    <p:extLst>
      <p:ext uri="{19B8F6BF-5375-455C-9EA6-DF929625EA0E}">
        <p15:presenceInfo xmlns:p15="http://schemas.microsoft.com/office/powerpoint/2012/main" userId=" " providerId="None"/>
      </p:ext>
    </p:extLst>
  </p:cmAuthor>
  <p:cmAuthor id="2" name="박 종수" initials="박종" lastIdx="2" clrIdx="1">
    <p:extLst>
      <p:ext uri="{19B8F6BF-5375-455C-9EA6-DF929625EA0E}">
        <p15:presenceInfo xmlns:p15="http://schemas.microsoft.com/office/powerpoint/2012/main" userId="8a33c63b1b60776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6000"/>
    <a:srgbClr val="00B0F0"/>
    <a:srgbClr val="FFFFFF"/>
    <a:srgbClr val="0269B3"/>
    <a:srgbClr val="5CAA09"/>
    <a:srgbClr val="BE382A"/>
    <a:srgbClr val="ECF0F1"/>
    <a:srgbClr val="E74C3C"/>
    <a:srgbClr val="FCE000"/>
    <a:srgbClr val="EFAB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4" autoAdjust="0"/>
    <p:restoredTop sz="83958" autoAdjust="0"/>
  </p:normalViewPr>
  <p:slideViewPr>
    <p:cSldViewPr>
      <p:cViewPr varScale="1">
        <p:scale>
          <a:sx n="60" d="100"/>
          <a:sy n="60" d="100"/>
        </p:scale>
        <p:origin x="84" y="174"/>
      </p:cViewPr>
      <p:guideLst>
        <p:guide orient="horz" pos="2382"/>
        <p:guide pos="3368"/>
        <p:guide pos="6452"/>
        <p:guide pos="284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3" d="100"/>
          <a:sy n="113" d="100"/>
        </p:scale>
        <p:origin x="42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C0A65474-27D2-4075-AA73-A4175FBC0988}" type="datetimeFigureOut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2023-03-06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115504A7-3036-46FB-961F-0ACA1C6CCEA4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062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05A8C-A65A-4570-8A9B-144C9BE57456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DAF76-D7CC-491E-9416-0342090529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680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7901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두 가지 이상 항목일 경우 글머리 기호 삽입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795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9179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634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9438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53348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9093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372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072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2465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3186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28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309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prstClr val="black">
                    <a:lumMod val="50000"/>
                    <a:lumOff val="50000"/>
                    <a:alpha val="0"/>
                  </a:prst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3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91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711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099CC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499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8057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752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586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086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553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706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491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1242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744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65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1" y="612280"/>
            <a:ext cx="10693399" cy="63472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567" y="7165007"/>
            <a:ext cx="3463701" cy="18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524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77"/>
          <a:stretch/>
        </p:blipFill>
        <p:spPr bwMode="auto">
          <a:xfrm>
            <a:off x="2456" y="0"/>
            <a:ext cx="10690944" cy="675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09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22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08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284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wmf"/><Relationship Id="rId5" Type="http://schemas.openxmlformats.org/officeDocument/2006/relationships/image" Target="../media/image9.emf"/><Relationship Id="rId10" Type="http://schemas.openxmlformats.org/officeDocument/2006/relationships/image" Target="../media/image14.gif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/>
          <a:srcRect l="29961" r="20743"/>
          <a:stretch/>
        </p:blipFill>
        <p:spPr>
          <a:xfrm>
            <a:off x="3168458" y="3294249"/>
            <a:ext cx="4356484" cy="315727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04212" y="727819"/>
            <a:ext cx="26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초등학교 저학년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301682" y="1653209"/>
            <a:ext cx="10082220" cy="1074698"/>
            <a:chOff x="297286" y="1653209"/>
            <a:chExt cx="10082220" cy="1074698"/>
          </a:xfrm>
        </p:grpSpPr>
        <p:sp>
          <p:nvSpPr>
            <p:cNvPr id="7" name="직사각형 6"/>
            <p:cNvSpPr/>
            <p:nvPr/>
          </p:nvSpPr>
          <p:spPr>
            <a:xfrm>
              <a:off x="380512" y="1686548"/>
              <a:ext cx="9923584" cy="10413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 latinLnBrk="0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kumimoji="1" lang="ko-KR" altLang="en-US" sz="5200" b="1" spc="-3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사이버 공간에도 공감이 필요해요</a:t>
              </a: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6"/>
            <a:srcRect b="57970"/>
            <a:stretch/>
          </p:blipFill>
          <p:spPr>
            <a:xfrm>
              <a:off x="297286" y="1653209"/>
              <a:ext cx="687324" cy="436847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6"/>
            <a:srcRect b="57970"/>
            <a:stretch/>
          </p:blipFill>
          <p:spPr>
            <a:xfrm flipH="1" flipV="1">
              <a:off x="9692182" y="1653209"/>
              <a:ext cx="687324" cy="436847"/>
            </a:xfrm>
            <a:prstGeom prst="rect">
              <a:avLst/>
            </a:prstGeom>
          </p:spPr>
        </p:pic>
      </p:grpSp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그룹 14"/>
          <p:cNvGrpSpPr/>
          <p:nvPr/>
        </p:nvGrpSpPr>
        <p:grpSpPr>
          <a:xfrm>
            <a:off x="3909439" y="1124931"/>
            <a:ext cx="2874523" cy="461665"/>
            <a:chOff x="2737131" y="1124931"/>
            <a:chExt cx="2874523" cy="461665"/>
          </a:xfrm>
        </p:grpSpPr>
        <p:grpSp>
          <p:nvGrpSpPr>
            <p:cNvPr id="18" name="그룹 17"/>
            <p:cNvGrpSpPr/>
            <p:nvPr/>
          </p:nvGrpSpPr>
          <p:grpSpPr>
            <a:xfrm>
              <a:off x="2737131" y="1131764"/>
              <a:ext cx="2874523" cy="447998"/>
              <a:chOff x="3689700" y="1131764"/>
              <a:chExt cx="2874523" cy="447998"/>
            </a:xfrm>
          </p:grpSpPr>
          <p:sp>
            <p:nvSpPr>
              <p:cNvPr id="19" name="자유형 18"/>
              <p:cNvSpPr/>
              <p:nvPr/>
            </p:nvSpPr>
            <p:spPr>
              <a:xfrm>
                <a:off x="36897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자유형 19"/>
              <p:cNvSpPr/>
              <p:nvPr/>
            </p:nvSpPr>
            <p:spPr>
              <a:xfrm flipH="1">
                <a:off x="44009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자유형 24"/>
              <p:cNvSpPr/>
              <p:nvPr/>
            </p:nvSpPr>
            <p:spPr>
              <a:xfrm flipH="1">
                <a:off x="4671019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자유형 43"/>
              <p:cNvSpPr/>
              <p:nvPr/>
            </p:nvSpPr>
            <p:spPr>
              <a:xfrm flipH="1">
                <a:off x="5257173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자유형 44"/>
              <p:cNvSpPr/>
              <p:nvPr/>
            </p:nvSpPr>
            <p:spPr>
              <a:xfrm flipH="1">
                <a:off x="5843327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4" name="TextBox 53"/>
            <p:cNvSpPr txBox="1"/>
            <p:nvPr/>
          </p:nvSpPr>
          <p:spPr>
            <a:xfrm>
              <a:off x="3292230" y="1124931"/>
              <a:ext cx="1764324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fontAlgn="ctr" latinLnBrk="0"/>
              <a:r>
                <a:rPr lang="ko-KR" altLang="en-US" sz="2400" b="1" spc="-15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사이버 공감</a:t>
              </a: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650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1872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b="1" spc="-15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1872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69691" y="2919047"/>
            <a:ext cx="9790773" cy="3237848"/>
            <a:chOff x="467819" y="2919047"/>
            <a:chExt cx="9790773" cy="3237848"/>
          </a:xfrm>
        </p:grpSpPr>
        <p:grpSp>
          <p:nvGrpSpPr>
            <p:cNvPr id="19" name="그룹 18"/>
            <p:cNvGrpSpPr/>
            <p:nvPr/>
          </p:nvGrpSpPr>
          <p:grpSpPr>
            <a:xfrm>
              <a:off x="467819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수업 열기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107142"/>
                <a:ext cx="2559055" cy="101935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사이버 대화 경험 나누기</a:t>
                </a: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29276" y="2919047"/>
              <a:ext cx="2867858" cy="3237848"/>
              <a:chOff x="525702" y="3235569"/>
              <a:chExt cx="2867858" cy="2921325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107141"/>
                <a:ext cx="2683344" cy="154158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marL="457200" indent="-457200"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buFont typeface="Arial" panose="020B0604020202020204" pitchFamily="34" charset="0"/>
                  <a:buChar char="•"/>
                </a:pPr>
                <a:r>
                  <a:rPr lang="ko-KR" altLang="en-US" sz="24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사이버 공간은 다를까</a:t>
                </a:r>
                <a:r>
                  <a:rPr lang="en-US" altLang="ko-KR" sz="24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?</a:t>
                </a:r>
              </a:p>
              <a:p>
                <a:pPr marL="457200" indent="-457200"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buFont typeface="Arial" panose="020B0604020202020204" pitchFamily="34" charset="0"/>
                  <a:buChar char="•"/>
                </a:pPr>
                <a:r>
                  <a:rPr lang="ko-KR" altLang="en-US" sz="24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친구와 공감 대화하기</a:t>
                </a: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 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1" y="4107142"/>
                <a:ext cx="2559055" cy="1060772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사이버 공감 되돌아보기</a:t>
                </a:r>
                <a:endParaRPr lang="en-US" altLang="ko-KR" sz="32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endParaRP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401296" y="2379294"/>
            <a:ext cx="4765794" cy="430887"/>
            <a:chOff x="399424" y="2379294"/>
            <a:chExt cx="4765794" cy="4308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순서</a:t>
              </a:r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469691" y="1623447"/>
            <a:ext cx="9774731" cy="44319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World돋움체 Bold" panose="00000800000000000000" pitchFamily="2" charset="-127"/>
              </a:defRPr>
            </a:lvl1pPr>
          </a:lstStyle>
          <a:p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사이버 공감에 대해서 알고 적절한 공감표현 방법을 찾아 표현할 수 있다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46" name="그룹 45"/>
          <p:cNvGrpSpPr/>
          <p:nvPr/>
        </p:nvGrpSpPr>
        <p:grpSpPr>
          <a:xfrm>
            <a:off x="401296" y="1140750"/>
            <a:ext cx="4765794" cy="430887"/>
            <a:chOff x="399424" y="768542"/>
            <a:chExt cx="4765794" cy="4308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목표</a:t>
              </a:r>
            </a:p>
          </p:txBody>
        </p:sp>
        <p:sp>
          <p:nvSpPr>
            <p:cNvPr id="48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4992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284977" y="600614"/>
              <a:ext cx="1533331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 열기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사이버 대화 경험 나누기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7" name="직사각형 36"/>
          <p:cNvSpPr/>
          <p:nvPr/>
        </p:nvSpPr>
        <p:spPr>
          <a:xfrm>
            <a:off x="212969" y="1442403"/>
            <a:ext cx="10267462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사이버상에서 대화를 한 경험을 이야기해 봐요</a:t>
            </a: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954212" y="1296825"/>
            <a:ext cx="462280" cy="431481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9204900" y="1296825"/>
            <a:ext cx="462280" cy="431481"/>
          </a:xfrm>
          <a:prstGeom prst="rect">
            <a:avLst/>
          </a:prstGeom>
        </p:spPr>
      </p:pic>
      <p:grpSp>
        <p:nvGrpSpPr>
          <p:cNvPr id="138" name="그룹 13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39" name="그룹 13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41" name="모서리가 둥근 직사각형 14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42" name="그룹 14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43" name="그룹 14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4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5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44" name="그룹 14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4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40" name="모서리가 둥근 직사각형 13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156" name="그림 1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1031" y="2692214"/>
            <a:ext cx="3971339" cy="389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992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84" name="그룹 83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85" name="그룹 84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87" name="모서리가 둥근 직사각형 86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88" name="그룹 87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89" name="그룹 88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9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9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9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90" name="그룹 89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9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9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9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86" name="모서리가 둥근 직사각형 85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1" y="618696"/>
            <a:ext cx="10722707" cy="561768"/>
            <a:chOff x="1" y="618696"/>
            <a:chExt cx="10722707" cy="561768"/>
          </a:xfrm>
        </p:grpSpPr>
        <p:sp>
          <p:nvSpPr>
            <p:cNvPr id="30" name="직사각형 29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1" name="그룹 30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40" name="직사각형 39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41" name="모서리가 둥근 직사각형 40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30959" y="600614"/>
                <a:ext cx="141534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872854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사이버 공간은 다를까</a:t>
              </a:r>
              <a:r>
                <a:rPr kumimoji="1" lang="en-US" altLang="ko-KR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?</a:t>
              </a:r>
            </a:p>
          </p:txBody>
        </p:sp>
      </p:grpSp>
      <p:sp>
        <p:nvSpPr>
          <p:cNvPr id="47" name="직사각형 46"/>
          <p:cNvSpPr/>
          <p:nvPr/>
        </p:nvSpPr>
        <p:spPr>
          <a:xfrm>
            <a:off x="541215" y="1433619"/>
            <a:ext cx="9610970" cy="369332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실제 대화와 사이버 대화의 같은 점과 다른 점은 찾아 화면에 붙여 봅시다</a:t>
            </a:r>
            <a:endParaRPr lang="en-US" altLang="ko-KR" sz="24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1455615" y="2597436"/>
            <a:ext cx="7782170" cy="3993906"/>
            <a:chOff x="1455615" y="3127284"/>
            <a:chExt cx="7782170" cy="3300747"/>
          </a:xfrm>
        </p:grpSpPr>
        <p:grpSp>
          <p:nvGrpSpPr>
            <p:cNvPr id="4" name="그룹 3"/>
            <p:cNvGrpSpPr/>
            <p:nvPr/>
          </p:nvGrpSpPr>
          <p:grpSpPr>
            <a:xfrm>
              <a:off x="1455615" y="3498142"/>
              <a:ext cx="7782170" cy="2929889"/>
              <a:chOff x="1455615" y="3451250"/>
              <a:chExt cx="7782170" cy="2929889"/>
            </a:xfrm>
          </p:grpSpPr>
          <p:grpSp>
            <p:nvGrpSpPr>
              <p:cNvPr id="3" name="그룹 2"/>
              <p:cNvGrpSpPr/>
              <p:nvPr/>
            </p:nvGrpSpPr>
            <p:grpSpPr>
              <a:xfrm>
                <a:off x="1455615" y="3451250"/>
                <a:ext cx="7782170" cy="2929889"/>
                <a:chOff x="1783928" y="3292098"/>
                <a:chExt cx="7125544" cy="2950946"/>
              </a:xfrm>
            </p:grpSpPr>
            <p:sp>
              <p:nvSpPr>
                <p:cNvPr id="73" name="타원 72"/>
                <p:cNvSpPr/>
                <p:nvPr/>
              </p:nvSpPr>
              <p:spPr>
                <a:xfrm>
                  <a:off x="4304208" y="3292098"/>
                  <a:ext cx="4605264" cy="2950946"/>
                </a:xfrm>
                <a:prstGeom prst="ellipse">
                  <a:avLst/>
                </a:prstGeom>
                <a:noFill/>
                <a:ln w="76200"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74" name="타원 73"/>
                <p:cNvSpPr/>
                <p:nvPr/>
              </p:nvSpPr>
              <p:spPr>
                <a:xfrm>
                  <a:off x="1783928" y="3292098"/>
                  <a:ext cx="4605264" cy="2950946"/>
                </a:xfrm>
                <a:prstGeom prst="ellipse">
                  <a:avLst/>
                </a:prstGeom>
                <a:noFill/>
                <a:ln w="76200">
                  <a:solidFill>
                    <a:srgbClr val="0269B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75" name="TextBox 74"/>
              <p:cNvSpPr txBox="1"/>
              <p:nvPr/>
            </p:nvSpPr>
            <p:spPr>
              <a:xfrm>
                <a:off x="2478248" y="4724589"/>
                <a:ext cx="1193818" cy="35610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algn="ctr"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다른 점</a:t>
                </a: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4729079" y="4724589"/>
                <a:ext cx="1193818" cy="35610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algn="ctr"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같은 점</a:t>
                </a: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7112771" y="4724589"/>
                <a:ext cx="1193818" cy="35610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algn="ctr"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다른 점</a:t>
                </a:r>
              </a:p>
            </p:txBody>
          </p:sp>
        </p:grpSp>
        <p:sp>
          <p:nvSpPr>
            <p:cNvPr id="80" name="양쪽 모서리가 둥근 사각형 79"/>
            <p:cNvSpPr/>
            <p:nvPr/>
          </p:nvSpPr>
          <p:spPr>
            <a:xfrm>
              <a:off x="3131078" y="3127284"/>
              <a:ext cx="1619455" cy="425269"/>
            </a:xfrm>
            <a:prstGeom prst="round2Same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ctr" latinLnBrk="0"/>
              <a:r>
                <a:rPr lang="ko-KR" altLang="en-US" sz="24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실제 대화</a:t>
              </a:r>
            </a:p>
          </p:txBody>
        </p:sp>
        <p:sp>
          <p:nvSpPr>
            <p:cNvPr id="81" name="양쪽 모서리가 둥근 사각형 80"/>
            <p:cNvSpPr/>
            <p:nvPr/>
          </p:nvSpPr>
          <p:spPr>
            <a:xfrm>
              <a:off x="5778748" y="3127284"/>
              <a:ext cx="1924033" cy="425269"/>
            </a:xfrm>
            <a:prstGeom prst="round2Same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ctr" latinLnBrk="0"/>
              <a:r>
                <a:rPr lang="ko-KR" altLang="en-US" sz="24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사이버 대화</a:t>
              </a:r>
            </a:p>
          </p:txBody>
        </p:sp>
      </p:grpSp>
      <p:pic>
        <p:nvPicPr>
          <p:cNvPr id="82" name="그림 81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200170" y="1296825"/>
            <a:ext cx="462280" cy="431481"/>
          </a:xfrm>
          <a:prstGeom prst="rect">
            <a:avLst/>
          </a:prstGeom>
        </p:spPr>
      </p:pic>
      <p:pic>
        <p:nvPicPr>
          <p:cNvPr id="83" name="그림 82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10029970" y="1296825"/>
            <a:ext cx="462280" cy="43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455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84" name="그룹 83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85" name="그룹 84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87" name="모서리가 둥근 직사각형 86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88" name="그룹 87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89" name="그룹 88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9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9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9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90" name="그룹 89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9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9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9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86" name="모서리가 둥근 직사각형 85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1" y="618696"/>
            <a:ext cx="10722707" cy="561768"/>
            <a:chOff x="1" y="618696"/>
            <a:chExt cx="10722707" cy="561768"/>
          </a:xfrm>
        </p:grpSpPr>
        <p:sp>
          <p:nvSpPr>
            <p:cNvPr id="30" name="직사각형 29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1" name="그룹 30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40" name="직사각형 39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41" name="모서리가 둥근 직사각형 40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40807" y="600614"/>
                <a:ext cx="1477501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872854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사이버 공간은 다를까</a:t>
              </a:r>
              <a:r>
                <a:rPr kumimoji="1" lang="en-US" altLang="ko-KR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?</a:t>
              </a:r>
            </a:p>
          </p:txBody>
        </p:sp>
      </p:grpSp>
      <p:sp>
        <p:nvSpPr>
          <p:cNvPr id="47" name="직사각형 46"/>
          <p:cNvSpPr/>
          <p:nvPr/>
        </p:nvSpPr>
        <p:spPr>
          <a:xfrm>
            <a:off x="541215" y="1433618"/>
            <a:ext cx="9610970" cy="369332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실제 대화와 사이버 대화의 같은 점과 다른 점을 찾아봅시다</a:t>
            </a:r>
            <a:endParaRPr lang="en-US" altLang="ko-KR" sz="24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1455615" y="2556495"/>
            <a:ext cx="7782170" cy="4034848"/>
            <a:chOff x="1455615" y="3093448"/>
            <a:chExt cx="7782170" cy="3334583"/>
          </a:xfrm>
        </p:grpSpPr>
        <p:grpSp>
          <p:nvGrpSpPr>
            <p:cNvPr id="4" name="그룹 3"/>
            <p:cNvGrpSpPr/>
            <p:nvPr/>
          </p:nvGrpSpPr>
          <p:grpSpPr>
            <a:xfrm>
              <a:off x="1455615" y="3498142"/>
              <a:ext cx="7782170" cy="2929889"/>
              <a:chOff x="1455615" y="3451250"/>
              <a:chExt cx="7782170" cy="2929889"/>
            </a:xfrm>
          </p:grpSpPr>
          <p:grpSp>
            <p:nvGrpSpPr>
              <p:cNvPr id="3" name="그룹 2"/>
              <p:cNvGrpSpPr/>
              <p:nvPr/>
            </p:nvGrpSpPr>
            <p:grpSpPr>
              <a:xfrm>
                <a:off x="1455615" y="3451250"/>
                <a:ext cx="7782170" cy="2929889"/>
                <a:chOff x="1783928" y="3292098"/>
                <a:chExt cx="7125544" cy="2950946"/>
              </a:xfrm>
            </p:grpSpPr>
            <p:sp>
              <p:nvSpPr>
                <p:cNvPr id="73" name="타원 72"/>
                <p:cNvSpPr/>
                <p:nvPr/>
              </p:nvSpPr>
              <p:spPr>
                <a:xfrm>
                  <a:off x="4304208" y="3292098"/>
                  <a:ext cx="4605264" cy="2950946"/>
                </a:xfrm>
                <a:prstGeom prst="ellipse">
                  <a:avLst/>
                </a:prstGeom>
                <a:noFill/>
                <a:ln w="76200"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74" name="타원 73"/>
                <p:cNvSpPr/>
                <p:nvPr/>
              </p:nvSpPr>
              <p:spPr>
                <a:xfrm>
                  <a:off x="1783928" y="3292098"/>
                  <a:ext cx="4605264" cy="2950946"/>
                </a:xfrm>
                <a:prstGeom prst="ellipse">
                  <a:avLst/>
                </a:prstGeom>
                <a:noFill/>
                <a:ln w="76200">
                  <a:solidFill>
                    <a:srgbClr val="0269B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75" name="TextBox 74"/>
              <p:cNvSpPr txBox="1"/>
              <p:nvPr/>
            </p:nvSpPr>
            <p:spPr>
              <a:xfrm>
                <a:off x="2478248" y="4724589"/>
                <a:ext cx="1193818" cy="35610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algn="ctr"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다른 점</a:t>
                </a: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4775971" y="4724589"/>
                <a:ext cx="1193818" cy="35610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algn="ctr"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같은 점</a:t>
                </a: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7112771" y="4724589"/>
                <a:ext cx="1193818" cy="35610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algn="ctr"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0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다른 점</a:t>
                </a:r>
              </a:p>
            </p:txBody>
          </p:sp>
        </p:grpSp>
        <p:sp>
          <p:nvSpPr>
            <p:cNvPr id="80" name="양쪽 모서리가 둥근 사각형 79"/>
            <p:cNvSpPr/>
            <p:nvPr/>
          </p:nvSpPr>
          <p:spPr>
            <a:xfrm>
              <a:off x="3131078" y="3127284"/>
              <a:ext cx="1619455" cy="425269"/>
            </a:xfrm>
            <a:prstGeom prst="round2Same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ctr" latinLnBrk="0"/>
              <a:r>
                <a:rPr lang="ko-KR" altLang="en-US" sz="24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실제 대화</a:t>
              </a:r>
            </a:p>
          </p:txBody>
        </p:sp>
        <p:sp>
          <p:nvSpPr>
            <p:cNvPr id="81" name="양쪽 모서리가 둥근 사각형 80"/>
            <p:cNvSpPr/>
            <p:nvPr/>
          </p:nvSpPr>
          <p:spPr>
            <a:xfrm>
              <a:off x="5870939" y="3093448"/>
              <a:ext cx="1780017" cy="425269"/>
            </a:xfrm>
            <a:prstGeom prst="round2Same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ctr" latinLnBrk="0"/>
              <a:r>
                <a:rPr lang="ko-KR" altLang="en-US" sz="24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사이버 대화</a:t>
              </a:r>
            </a:p>
          </p:txBody>
        </p:sp>
      </p:grpSp>
      <p:pic>
        <p:nvPicPr>
          <p:cNvPr id="82" name="그림 81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1140004" y="1296825"/>
            <a:ext cx="462280" cy="431481"/>
          </a:xfrm>
          <a:prstGeom prst="rect">
            <a:avLst/>
          </a:prstGeom>
        </p:spPr>
      </p:pic>
      <p:pic>
        <p:nvPicPr>
          <p:cNvPr id="83" name="그림 82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9060884" y="1296825"/>
            <a:ext cx="462280" cy="431481"/>
          </a:xfrm>
          <a:prstGeom prst="rect">
            <a:avLst/>
          </a:prstGeom>
        </p:spPr>
      </p:pic>
      <p:sp>
        <p:nvSpPr>
          <p:cNvPr id="36" name="직사각형 35"/>
          <p:cNvSpPr/>
          <p:nvPr/>
        </p:nvSpPr>
        <p:spPr>
          <a:xfrm>
            <a:off x="2596456" y="3665564"/>
            <a:ext cx="985535" cy="894226"/>
          </a:xfrm>
          <a:prstGeom prst="rect">
            <a:avLst/>
          </a:prstGeom>
          <a:solidFill>
            <a:schemeClr val="bg1"/>
          </a:solidFill>
          <a:ln w="19050">
            <a:solidFill>
              <a:srgbClr val="EE6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1400" b="1" spc="-150" dirty="0">
                <a:ln>
                  <a:solidFill>
                    <a:srgbClr val="0269B3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얼굴을 보고 대화한다</a:t>
            </a:r>
            <a:r>
              <a:rPr lang="en-US" altLang="ko-KR" sz="1400" b="1" spc="-150" dirty="0">
                <a:ln>
                  <a:solidFill>
                    <a:srgbClr val="0269B3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400" b="1" spc="-150" dirty="0">
              <a:ln>
                <a:solidFill>
                  <a:srgbClr val="0269B3">
                    <a:alpha val="0"/>
                  </a:srgb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931126" y="4151673"/>
            <a:ext cx="934467" cy="1262193"/>
          </a:xfrm>
          <a:prstGeom prst="rect">
            <a:avLst/>
          </a:prstGeom>
          <a:solidFill>
            <a:schemeClr val="bg1"/>
          </a:solidFill>
          <a:ln w="19050">
            <a:solidFill>
              <a:srgbClr val="EE6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1400" b="1" spc="-150" dirty="0">
                <a:ln>
                  <a:solidFill>
                    <a:srgbClr val="0269B3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사람의 마음을 다치게 할 수 있다</a:t>
            </a:r>
            <a:r>
              <a:rPr lang="en-US" altLang="ko-KR" sz="1400" b="1" spc="-150" dirty="0">
                <a:ln>
                  <a:solidFill>
                    <a:srgbClr val="0269B3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400" b="1" spc="-150" dirty="0">
              <a:ln>
                <a:solidFill>
                  <a:srgbClr val="0269B3">
                    <a:alpha val="0"/>
                  </a:srgb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2596457" y="4989133"/>
            <a:ext cx="994563" cy="1206692"/>
          </a:xfrm>
          <a:prstGeom prst="rect">
            <a:avLst/>
          </a:prstGeom>
          <a:solidFill>
            <a:schemeClr val="bg1"/>
          </a:solidFill>
          <a:ln w="19050">
            <a:solidFill>
              <a:srgbClr val="EE6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1400" b="1" spc="-150" dirty="0">
                <a:ln>
                  <a:solidFill>
                    <a:srgbClr val="0269B3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표정이나 말투로 상대의 기분을 </a:t>
            </a:r>
            <a:endParaRPr lang="en-US" altLang="ko-KR" sz="1400" b="1" spc="-150" dirty="0">
              <a:ln>
                <a:solidFill>
                  <a:srgbClr val="0269B3">
                    <a:alpha val="0"/>
                  </a:srgb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latinLnBrk="0"/>
            <a:r>
              <a:rPr lang="ko-KR" altLang="en-US" sz="1400" b="1" spc="-150" dirty="0">
                <a:ln>
                  <a:solidFill>
                    <a:srgbClr val="0269B3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 수 있다</a:t>
            </a:r>
            <a:r>
              <a:rPr lang="en-US" altLang="ko-KR" sz="1400" b="1" spc="-150" dirty="0">
                <a:ln>
                  <a:solidFill>
                    <a:srgbClr val="0269B3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400" b="1" spc="-150" dirty="0">
              <a:ln>
                <a:solidFill>
                  <a:srgbClr val="0269B3">
                    <a:alpha val="0"/>
                  </a:srgb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4439257" y="5717032"/>
            <a:ext cx="703880" cy="436323"/>
          </a:xfrm>
          <a:prstGeom prst="rect">
            <a:avLst/>
          </a:prstGeom>
          <a:solidFill>
            <a:schemeClr val="bg1"/>
          </a:solidFill>
          <a:ln w="19050">
            <a:solidFill>
              <a:srgbClr val="EE6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1400" b="1" spc="-150" dirty="0">
                <a:ln>
                  <a:solidFill>
                    <a:srgbClr val="0269B3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예의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5543743" y="5717032"/>
            <a:ext cx="703880" cy="436323"/>
          </a:xfrm>
          <a:prstGeom prst="rect">
            <a:avLst/>
          </a:prstGeom>
          <a:solidFill>
            <a:schemeClr val="bg1"/>
          </a:solidFill>
          <a:ln w="19050">
            <a:solidFill>
              <a:srgbClr val="EE6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1400" b="1" spc="-150" dirty="0">
                <a:ln>
                  <a:solidFill>
                    <a:srgbClr val="0269B3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존중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4439257" y="3450571"/>
            <a:ext cx="703880" cy="436323"/>
          </a:xfrm>
          <a:prstGeom prst="rect">
            <a:avLst/>
          </a:prstGeom>
          <a:solidFill>
            <a:schemeClr val="bg1"/>
          </a:solidFill>
          <a:ln w="19050">
            <a:solidFill>
              <a:srgbClr val="EE6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1400" b="1" spc="-150" dirty="0">
                <a:ln>
                  <a:solidFill>
                    <a:srgbClr val="0269B3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공감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5543743" y="3450571"/>
            <a:ext cx="703880" cy="436323"/>
          </a:xfrm>
          <a:prstGeom prst="rect">
            <a:avLst/>
          </a:prstGeom>
          <a:solidFill>
            <a:schemeClr val="bg1"/>
          </a:solidFill>
          <a:ln w="19050">
            <a:solidFill>
              <a:srgbClr val="EE6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1400" b="1" spc="-150" dirty="0">
                <a:ln>
                  <a:solidFill>
                    <a:srgbClr val="0269B3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배려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3830981" y="4145315"/>
            <a:ext cx="934467" cy="1262193"/>
          </a:xfrm>
          <a:prstGeom prst="rect">
            <a:avLst/>
          </a:prstGeom>
          <a:solidFill>
            <a:schemeClr val="bg1"/>
          </a:solidFill>
          <a:ln w="19050">
            <a:solidFill>
              <a:srgbClr val="EE6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1400" b="1" spc="-150" dirty="0">
                <a:ln>
                  <a:solidFill>
                    <a:srgbClr val="0269B3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사람의 마음을 좋게 할 수 있다</a:t>
            </a:r>
            <a:r>
              <a:rPr lang="en-US" altLang="ko-KR" sz="1400" b="1" spc="-150" dirty="0">
                <a:ln>
                  <a:solidFill>
                    <a:srgbClr val="0269B3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7146900" y="3665564"/>
            <a:ext cx="1219510" cy="780801"/>
          </a:xfrm>
          <a:prstGeom prst="rect">
            <a:avLst/>
          </a:prstGeom>
          <a:solidFill>
            <a:schemeClr val="bg1"/>
          </a:solidFill>
          <a:ln w="19050">
            <a:solidFill>
              <a:srgbClr val="EE6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1400" b="1" spc="-150" dirty="0">
                <a:ln>
                  <a:solidFill>
                    <a:srgbClr val="0269B3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휴대폰이나 컴퓨터 등이 필요하다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7156447" y="5091166"/>
            <a:ext cx="1219509" cy="830102"/>
          </a:xfrm>
          <a:prstGeom prst="rect">
            <a:avLst/>
          </a:prstGeom>
          <a:solidFill>
            <a:schemeClr val="bg1"/>
          </a:solidFill>
          <a:ln w="19050">
            <a:solidFill>
              <a:srgbClr val="EE6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1400" b="1" spc="-150" dirty="0">
                <a:ln>
                  <a:solidFill>
                    <a:srgbClr val="0269B3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이모티콘으로 표현할 수 있다</a:t>
            </a:r>
            <a:r>
              <a:rPr lang="en-US" altLang="ko-KR" sz="1400" b="1" spc="-150" dirty="0">
                <a:ln>
                  <a:solidFill>
                    <a:srgbClr val="0269B3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2306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84" name="그룹 83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85" name="그룹 84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87" name="모서리가 둥근 직사각형 86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88" name="그룹 87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89" name="그룹 88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9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9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9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90" name="그룹 89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9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9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9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86" name="모서리가 둥근 직사각형 85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1" y="618696"/>
            <a:ext cx="10722707" cy="561768"/>
            <a:chOff x="1" y="618696"/>
            <a:chExt cx="10722707" cy="561768"/>
          </a:xfrm>
        </p:grpSpPr>
        <p:sp>
          <p:nvSpPr>
            <p:cNvPr id="30" name="직사각형 29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1" name="그룹 30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40" name="직사각형 39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41" name="모서리가 둥근 직사각형 40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40807" y="600614"/>
                <a:ext cx="1477501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872854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사이버 공간에서 공감하며 친구와 대화하기</a:t>
              </a:r>
            </a:p>
          </p:txBody>
        </p:sp>
      </p:grpSp>
      <p:sp>
        <p:nvSpPr>
          <p:cNvPr id="47" name="직사각형 46"/>
          <p:cNvSpPr/>
          <p:nvPr/>
        </p:nvSpPr>
        <p:spPr>
          <a:xfrm>
            <a:off x="541215" y="1433618"/>
            <a:ext cx="9610970" cy="369332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선생님께서 안내에 따라 우리 반 공감 대화방에 참여해주세요</a:t>
            </a:r>
          </a:p>
        </p:txBody>
      </p:sp>
      <p:pic>
        <p:nvPicPr>
          <p:cNvPr id="82" name="그림 81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995988" y="1296825"/>
            <a:ext cx="462280" cy="431481"/>
          </a:xfrm>
          <a:prstGeom prst="rect">
            <a:avLst/>
          </a:prstGeom>
        </p:spPr>
      </p:pic>
      <p:pic>
        <p:nvPicPr>
          <p:cNvPr id="83" name="그림 82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9201539" y="1296825"/>
            <a:ext cx="462280" cy="431481"/>
          </a:xfrm>
          <a:prstGeom prst="rect">
            <a:avLst/>
          </a:prstGeom>
        </p:spPr>
      </p:pic>
      <p:grpSp>
        <p:nvGrpSpPr>
          <p:cNvPr id="46" name="그룹 45"/>
          <p:cNvGrpSpPr/>
          <p:nvPr/>
        </p:nvGrpSpPr>
        <p:grpSpPr>
          <a:xfrm>
            <a:off x="948700" y="2598499"/>
            <a:ext cx="8796000" cy="369332"/>
            <a:chOff x="996677" y="2628640"/>
            <a:chExt cx="8796000" cy="369332"/>
          </a:xfrm>
        </p:grpSpPr>
        <p:pic>
          <p:nvPicPr>
            <p:cNvPr id="50" name="그림 4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2643640"/>
              <a:ext cx="344432" cy="308554"/>
            </a:xfrm>
            <a:prstGeom prst="rect">
              <a:avLst/>
            </a:prstGeom>
          </p:spPr>
        </p:pic>
        <p:sp>
          <p:nvSpPr>
            <p:cNvPr id="51" name="직사각형 50"/>
            <p:cNvSpPr/>
            <p:nvPr/>
          </p:nvSpPr>
          <p:spPr>
            <a:xfrm>
              <a:off x="1330187" y="2628640"/>
              <a:ext cx="8462490" cy="369332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>
              <a:defPPr>
                <a:defRPr lang="ko-KR"/>
              </a:defPPr>
              <a:lvl1pPr marL="0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규칙 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1 :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대화의 순서를 정합니다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.(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번호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/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날짜 등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) </a:t>
              </a: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948700" y="3371552"/>
            <a:ext cx="8796000" cy="369332"/>
            <a:chOff x="996677" y="2628640"/>
            <a:chExt cx="8796000" cy="369332"/>
          </a:xfrm>
        </p:grpSpPr>
        <p:pic>
          <p:nvPicPr>
            <p:cNvPr id="58" name="그림 5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2643640"/>
              <a:ext cx="344432" cy="308554"/>
            </a:xfrm>
            <a:prstGeom prst="rect">
              <a:avLst/>
            </a:prstGeom>
          </p:spPr>
        </p:pic>
        <p:sp>
          <p:nvSpPr>
            <p:cNvPr id="59" name="직사각형 58"/>
            <p:cNvSpPr/>
            <p:nvPr/>
          </p:nvSpPr>
          <p:spPr>
            <a:xfrm>
              <a:off x="1330187" y="2628640"/>
              <a:ext cx="8462490" cy="369332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>
              <a:defPPr>
                <a:defRPr lang="ko-KR"/>
              </a:defPPr>
              <a:lvl1pPr marL="0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규칙 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2 :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순서대로 주말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/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어제 있었던 일을 채팅방에 입력합니다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948700" y="4144605"/>
            <a:ext cx="8796000" cy="738664"/>
            <a:chOff x="996677" y="2628640"/>
            <a:chExt cx="8796000" cy="738664"/>
          </a:xfrm>
        </p:grpSpPr>
        <p:pic>
          <p:nvPicPr>
            <p:cNvPr id="61" name="그림 6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2643640"/>
              <a:ext cx="344432" cy="308554"/>
            </a:xfrm>
            <a:prstGeom prst="rect">
              <a:avLst/>
            </a:prstGeom>
          </p:spPr>
        </p:pic>
        <p:sp>
          <p:nvSpPr>
            <p:cNvPr id="62" name="직사각형 61"/>
            <p:cNvSpPr/>
            <p:nvPr/>
          </p:nvSpPr>
          <p:spPr>
            <a:xfrm>
              <a:off x="1330187" y="2628640"/>
              <a:ext cx="8462490" cy="73866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>
              <a:defPPr>
                <a:defRPr lang="ko-KR"/>
              </a:defPPr>
              <a:lvl1pPr marL="0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074738" indent="-1074738"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규칙 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3 :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앞서 말한 친구의 일에 대하여 공감의 마음을 담아 댓글로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표현합니다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948700" y="5286991"/>
            <a:ext cx="8796000" cy="738664"/>
            <a:chOff x="996677" y="2628640"/>
            <a:chExt cx="8796000" cy="738664"/>
          </a:xfrm>
        </p:grpSpPr>
        <p:pic>
          <p:nvPicPr>
            <p:cNvPr id="64" name="그림 6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2643640"/>
              <a:ext cx="344432" cy="308554"/>
            </a:xfrm>
            <a:prstGeom prst="rect">
              <a:avLst/>
            </a:prstGeom>
          </p:spPr>
        </p:pic>
        <p:sp>
          <p:nvSpPr>
            <p:cNvPr id="65" name="직사각형 64"/>
            <p:cNvSpPr/>
            <p:nvPr/>
          </p:nvSpPr>
          <p:spPr>
            <a:xfrm>
              <a:off x="1330187" y="2628640"/>
              <a:ext cx="8462490" cy="73866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>
              <a:defPPr>
                <a:defRPr lang="ko-KR"/>
              </a:defPPr>
              <a:lvl1pPr marL="0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규칙 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4 :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더 이상 공감 댓글이 없으면 다음 사람으로 넘어가 다시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/>
              </a:r>
              <a:b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</a:b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         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시작합니다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874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11" name="그룹 10"/>
          <p:cNvGrpSpPr/>
          <p:nvPr/>
        </p:nvGrpSpPr>
        <p:grpSpPr>
          <a:xfrm>
            <a:off x="330958" y="2274276"/>
            <a:ext cx="10031484" cy="4745644"/>
            <a:chOff x="330958" y="2274276"/>
            <a:chExt cx="10031484" cy="4745644"/>
          </a:xfrm>
        </p:grpSpPr>
        <p:grpSp>
          <p:nvGrpSpPr>
            <p:cNvPr id="170" name="그룹 169"/>
            <p:cNvGrpSpPr/>
            <p:nvPr/>
          </p:nvGrpSpPr>
          <p:grpSpPr>
            <a:xfrm>
              <a:off x="467042" y="2274276"/>
              <a:ext cx="9762490" cy="4605093"/>
              <a:chOff x="465455" y="1483144"/>
              <a:chExt cx="9762490" cy="5311820"/>
            </a:xfrm>
          </p:grpSpPr>
          <p:sp>
            <p:nvSpPr>
              <p:cNvPr id="171" name="모서리가 둥근 직사각형 17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72" name="그룹 17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73" name="그룹 17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7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7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8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74" name="그룹 17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7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7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7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93" name="모서리가 둥근 직사각형 192"/>
            <p:cNvSpPr/>
            <p:nvPr/>
          </p:nvSpPr>
          <p:spPr>
            <a:xfrm>
              <a:off x="330958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63" name="직사각형 6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64" name="그룹 6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6" name="직사각형 6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모서리가 둥근 직사각형 6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30959" y="569837"/>
                <a:ext cx="141534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5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  <a:endParaRPr kumimoji="1" lang="ko-KR" altLang="en-US" sz="2800" b="1" spc="-1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66490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사이버 공감 되돌아보기</a:t>
              </a:r>
            </a:p>
          </p:txBody>
        </p:sp>
      </p:grpSp>
      <p:sp>
        <p:nvSpPr>
          <p:cNvPr id="167" name="직사각형 166"/>
          <p:cNvSpPr/>
          <p:nvPr/>
        </p:nvSpPr>
        <p:spPr>
          <a:xfrm>
            <a:off x="17585" y="1414649"/>
            <a:ext cx="10658230" cy="938719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학급 대화방에서 공감을 받은 경험</a:t>
            </a:r>
            <a:r>
              <a:rPr lang="en-US" altLang="ko-KR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</a:t>
            </a: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US" altLang="ko-KR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</a:t>
            </a:r>
            <a:r>
              <a:rPr lang="ko-KR" altLang="en-US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공감을 준 경험을 이야기 해봅시다</a:t>
            </a:r>
            <a:r>
              <a:rPr lang="en-US" altLang="ko-KR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</a:p>
        </p:txBody>
      </p:sp>
      <p:pic>
        <p:nvPicPr>
          <p:cNvPr id="168" name="그림 167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2247799" y="1296825"/>
            <a:ext cx="462280" cy="431481"/>
          </a:xfrm>
          <a:prstGeom prst="rect">
            <a:avLst/>
          </a:prstGeom>
        </p:spPr>
      </p:pic>
      <p:pic>
        <p:nvPicPr>
          <p:cNvPr id="169" name="그림 168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7927635" y="1296825"/>
            <a:ext cx="462280" cy="431481"/>
          </a:xfrm>
          <a:prstGeom prst="rect">
            <a:avLst/>
          </a:prstGeom>
        </p:spPr>
      </p:pic>
      <p:grpSp>
        <p:nvGrpSpPr>
          <p:cNvPr id="181" name="그룹 180"/>
          <p:cNvGrpSpPr/>
          <p:nvPr/>
        </p:nvGrpSpPr>
        <p:grpSpPr>
          <a:xfrm>
            <a:off x="996677" y="3121008"/>
            <a:ext cx="8796000" cy="738664"/>
            <a:chOff x="996677" y="2628640"/>
            <a:chExt cx="8796000" cy="738664"/>
          </a:xfrm>
        </p:grpSpPr>
        <p:pic>
          <p:nvPicPr>
            <p:cNvPr id="182" name="그림 18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2643640"/>
              <a:ext cx="344432" cy="308554"/>
            </a:xfrm>
            <a:prstGeom prst="rect">
              <a:avLst/>
            </a:prstGeom>
          </p:spPr>
        </p:pic>
        <p:sp>
          <p:nvSpPr>
            <p:cNvPr id="183" name="직사각형 182"/>
            <p:cNvSpPr/>
            <p:nvPr/>
          </p:nvSpPr>
          <p:spPr>
            <a:xfrm>
              <a:off x="1330187" y="2628640"/>
              <a:ext cx="8462490" cy="73866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예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: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친구가 나의 이야기에 관심을 갖고 걱정을 해줘서        </a:t>
              </a:r>
              <a:endPara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endParaRPr>
            </a:p>
            <a:p>
              <a:pPr latinLnBrk="0"/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   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고마웠습니다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</a:p>
          </p:txBody>
        </p:sp>
      </p:grpSp>
      <p:grpSp>
        <p:nvGrpSpPr>
          <p:cNvPr id="184" name="그룹 183"/>
          <p:cNvGrpSpPr/>
          <p:nvPr/>
        </p:nvGrpSpPr>
        <p:grpSpPr>
          <a:xfrm>
            <a:off x="996677" y="4129862"/>
            <a:ext cx="8796000" cy="738664"/>
            <a:chOff x="996677" y="2628640"/>
            <a:chExt cx="8796000" cy="738664"/>
          </a:xfrm>
        </p:grpSpPr>
        <p:pic>
          <p:nvPicPr>
            <p:cNvPr id="185" name="그림 18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2643640"/>
              <a:ext cx="344432" cy="308554"/>
            </a:xfrm>
            <a:prstGeom prst="rect">
              <a:avLst/>
            </a:prstGeom>
          </p:spPr>
        </p:pic>
        <p:sp>
          <p:nvSpPr>
            <p:cNvPr id="186" name="직사각형 185"/>
            <p:cNvSpPr/>
            <p:nvPr/>
          </p:nvSpPr>
          <p:spPr>
            <a:xfrm>
              <a:off x="1330187" y="2628640"/>
              <a:ext cx="8462490" cy="73866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예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: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처음에는 무슨 이야기를 해줘야 할지 몰라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  ‘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그래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/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응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’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이라고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/>
              </a:r>
              <a:b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</a:b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   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말했어요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187" name="그룹 186"/>
          <p:cNvGrpSpPr/>
          <p:nvPr/>
        </p:nvGrpSpPr>
        <p:grpSpPr>
          <a:xfrm>
            <a:off x="996677" y="5138716"/>
            <a:ext cx="8796000" cy="369332"/>
            <a:chOff x="996677" y="2628640"/>
            <a:chExt cx="8796000" cy="369332"/>
          </a:xfrm>
        </p:grpSpPr>
        <p:pic>
          <p:nvPicPr>
            <p:cNvPr id="188" name="그림 18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2643640"/>
              <a:ext cx="344432" cy="308554"/>
            </a:xfrm>
            <a:prstGeom prst="rect">
              <a:avLst/>
            </a:prstGeom>
          </p:spPr>
        </p:pic>
        <p:sp>
          <p:nvSpPr>
            <p:cNvPr id="189" name="직사각형 188"/>
            <p:cNvSpPr/>
            <p:nvPr/>
          </p:nvSpPr>
          <p:spPr>
            <a:xfrm>
              <a:off x="1330187" y="2628640"/>
              <a:ext cx="8462490" cy="369332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예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: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내 말에 놀리는 듯한 이모티콘을 남겨서 속상했습니다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190" name="그룹 189"/>
          <p:cNvGrpSpPr/>
          <p:nvPr/>
        </p:nvGrpSpPr>
        <p:grpSpPr>
          <a:xfrm>
            <a:off x="996677" y="5778239"/>
            <a:ext cx="8796000" cy="369332"/>
            <a:chOff x="996677" y="2628640"/>
            <a:chExt cx="8796000" cy="369332"/>
          </a:xfrm>
        </p:grpSpPr>
        <p:pic>
          <p:nvPicPr>
            <p:cNvPr id="191" name="그림 19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2643640"/>
              <a:ext cx="344432" cy="308554"/>
            </a:xfrm>
            <a:prstGeom prst="rect">
              <a:avLst/>
            </a:prstGeom>
          </p:spPr>
        </p:pic>
        <p:sp>
          <p:nvSpPr>
            <p:cNvPr id="192" name="직사각형 191"/>
            <p:cNvSpPr/>
            <p:nvPr/>
          </p:nvSpPr>
          <p:spPr>
            <a:xfrm>
              <a:off x="1330187" y="2628640"/>
              <a:ext cx="8462490" cy="369332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예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: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대화 예절이 없는 친구들이 보여 기분이 좋지 않았습니다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6257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/>
          <a:srcRect l="29961" r="20743"/>
          <a:stretch/>
        </p:blipFill>
        <p:spPr>
          <a:xfrm>
            <a:off x="5766701" y="3136385"/>
            <a:ext cx="4792132" cy="3473004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18960975"/>
      </p:ext>
    </p:extLst>
  </p:cSld>
  <p:clrMapOvr>
    <a:masterClrMapping/>
  </p:clrMapOvr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9790</TotalTime>
  <Words>316</Words>
  <Application>Microsoft Office PowerPoint</Application>
  <PresentationFormat>사용자 지정</PresentationFormat>
  <Paragraphs>73</Paragraphs>
  <Slides>8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8</vt:i4>
      </vt:variant>
    </vt:vector>
  </HeadingPairs>
  <TitlesOfParts>
    <vt:vector size="19" baseType="lpstr">
      <vt:lpstr>KoPubDotum Medium Regular</vt:lpstr>
      <vt:lpstr>KoPubWorld돋움체 Bold</vt:lpstr>
      <vt:lpstr>나눔바른고딕</vt:lpstr>
      <vt:lpstr>맑은 고딕</vt:lpstr>
      <vt:lpstr>Arial</vt:lpstr>
      <vt:lpstr>3_디자인 사용자 지정</vt:lpstr>
      <vt:lpstr>1_Office 테마</vt:lpstr>
      <vt:lpstr>디자인 사용자 지정</vt:lpstr>
      <vt:lpstr>1_디자인 사용자 지정</vt:lpstr>
      <vt:lpstr>2_디자인 사용자 지정</vt:lpstr>
      <vt:lpstr>4_디자인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NYPI</cp:lastModifiedBy>
  <cp:revision>519</cp:revision>
  <cp:lastPrinted>2020-01-14T01:07:15Z</cp:lastPrinted>
  <dcterms:created xsi:type="dcterms:W3CDTF">2018-08-25T03:54:47Z</dcterms:created>
  <dcterms:modified xsi:type="dcterms:W3CDTF">2023-03-06T00:26:06Z</dcterms:modified>
</cp:coreProperties>
</file>