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9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84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0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359152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0832" y="3118105"/>
            <a:ext cx="10375392" cy="1470025"/>
          </a:xfrm>
        </p:spPr>
        <p:txBody>
          <a:bodyPr vert="horz" lIns="91440" tIns="45720" rIns="91440" bIns="45720" rtlCol="0" anchor="t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2359152"/>
            <a:ext cx="10948416" cy="685800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2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클릭하여 마스터 부제목 스타일 편집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35712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257432" cy="4525963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641285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 rot="5400000">
            <a:off x="7182612" y="2048256"/>
            <a:ext cx="6519672" cy="2414016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8737600" y="6135624"/>
            <a:ext cx="1316736" cy="722376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1474908" y="1379355"/>
            <a:ext cx="719328" cy="1463040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11472672" y="0"/>
            <a:ext cx="719328" cy="1828800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41536" y="274637"/>
            <a:ext cx="2231136" cy="5852160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436864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22728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64050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1728" y="3044952"/>
            <a:ext cx="6254496" cy="740664"/>
          </a:xfrm>
        </p:spPr>
        <p:txBody>
          <a:bodyPr vert="horz" lIns="91440" tIns="45720" rIns="91440" bIns="45720" rtlCol="0" anchor="ctr">
            <a:normAutofit/>
          </a:bodyPr>
          <a:lstStyle>
            <a:lvl1pPr marL="0" indent="0">
              <a:buNone/>
              <a:defRPr lang="en-US" sz="2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Rectangle 6"/>
          <p:cNvSpPr/>
          <p:nvPr/>
        </p:nvSpPr>
        <p:spPr bwMode="gray">
          <a:xfrm>
            <a:off x="10948416" y="2788920"/>
            <a:ext cx="1243584" cy="1005840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2130552"/>
            <a:ext cx="11277600" cy="91440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3328416" y="0"/>
            <a:ext cx="2279904" cy="235915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718560" cy="2670048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09600" y="3813048"/>
            <a:ext cx="10363200" cy="1143000"/>
          </a:xfrm>
        </p:spPr>
        <p:txBody>
          <a:bodyPr vert="horz" lIns="91440" tIns="45720" rIns="91440" bIns="45720" rtlCol="0" anchor="ctr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6684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78026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29157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609600" y="1627632"/>
            <a:ext cx="5386917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2860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6193368" y="1627632"/>
            <a:ext cx="5389033" cy="639762"/>
          </a:xfr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lang="en-US" sz="2400" b="1" kern="1200" cap="none" spc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2860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653512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4400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38032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 bwMode="gray">
          <a:xfrm>
            <a:off x="0" y="6501384"/>
            <a:ext cx="12192000" cy="356616"/>
          </a:xfrm>
          <a:prstGeom prst="rect">
            <a:avLst/>
          </a:prstGeom>
          <a:solidFill>
            <a:schemeClr val="accent6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2" name="Rectangle 11"/>
          <p:cNvSpPr/>
          <p:nvPr/>
        </p:nvSpPr>
        <p:spPr bwMode="gray">
          <a:xfrm>
            <a:off x="0" y="0"/>
            <a:ext cx="12192000" cy="301752"/>
          </a:xfrm>
          <a:prstGeom prst="rect">
            <a:avLst/>
          </a:prstGeom>
          <a:solidFill>
            <a:schemeClr val="accent5">
              <a:lumMod val="60000"/>
              <a:lumOff val="40000"/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3" name="Rectangle 12"/>
          <p:cNvSpPr/>
          <p:nvPr/>
        </p:nvSpPr>
        <p:spPr bwMode="gray">
          <a:xfrm>
            <a:off x="0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4" name="Rectangle 13"/>
          <p:cNvSpPr/>
          <p:nvPr/>
        </p:nvSpPr>
        <p:spPr bwMode="gray">
          <a:xfrm>
            <a:off x="0" y="0"/>
            <a:ext cx="3243072" cy="530352"/>
          </a:xfrm>
          <a:prstGeom prst="rect">
            <a:avLst/>
          </a:prstGeom>
          <a:solidFill>
            <a:schemeClr val="accent2">
              <a:alpha val="5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5" name="Rectangle 14"/>
          <p:cNvSpPr/>
          <p:nvPr/>
        </p:nvSpPr>
        <p:spPr bwMode="gray">
          <a:xfrm>
            <a:off x="1901952" y="0"/>
            <a:ext cx="2097024" cy="438912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6" name="Rectangle 15"/>
          <p:cNvSpPr/>
          <p:nvPr/>
        </p:nvSpPr>
        <p:spPr bwMode="gray">
          <a:xfrm>
            <a:off x="11789664" y="0"/>
            <a:ext cx="402336" cy="6858000"/>
          </a:xfrm>
          <a:prstGeom prst="rect">
            <a:avLst/>
          </a:prstGeom>
          <a:solidFill>
            <a:srgbClr val="9BBB59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2335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548640"/>
            <a:ext cx="10265664" cy="932688"/>
          </a:xfr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en-US" sz="32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07936" y="1645920"/>
            <a:ext cx="3755136" cy="4480560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</a:pPr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09600" y="1645920"/>
            <a:ext cx="6400800" cy="4480560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941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1824" y="658368"/>
            <a:ext cx="7315200" cy="822960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en-US" sz="2800" b="1" kern="1200" smtClean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2389632" y="1618488"/>
            <a:ext cx="7315200" cy="3639312"/>
          </a:xfrm>
          <a:solidFill>
            <a:srgbClr val="F8F8F8"/>
          </a:solidFill>
          <a:ln w="76200" cmpd="sng">
            <a:solidFill>
              <a:srgbClr val="FFFFFF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Wingdings 3" pitchFamily="18" charset="2"/>
              <a:buNone/>
              <a:defRPr lang="en-US" sz="3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632" y="5413248"/>
            <a:ext cx="7315200" cy="98755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0424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">
          <a:xfrm>
            <a:off x="0" y="402336"/>
            <a:ext cx="11582400" cy="1097280"/>
          </a:xfrm>
          <a:prstGeom prst="rect">
            <a:avLst/>
          </a:prstGeom>
          <a:solidFill>
            <a:schemeClr val="tx2">
              <a:lumMod val="40000"/>
              <a:lumOff val="60000"/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8" name="Rectangle 7"/>
          <p:cNvSpPr/>
          <p:nvPr/>
        </p:nvSpPr>
        <p:spPr bwMode="gray">
          <a:xfrm>
            <a:off x="10887456" y="996696"/>
            <a:ext cx="1304544" cy="896112"/>
          </a:xfrm>
          <a:prstGeom prst="rect">
            <a:avLst/>
          </a:prstGeom>
          <a:solidFill>
            <a:schemeClr val="accent5">
              <a:lumMod val="60000"/>
              <a:lumOff val="40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Rectangle 8"/>
          <p:cNvSpPr/>
          <p:nvPr/>
        </p:nvSpPr>
        <p:spPr bwMode="gray">
          <a:xfrm>
            <a:off x="2377440" y="0"/>
            <a:ext cx="2596896" cy="539496"/>
          </a:xfrm>
          <a:prstGeom prst="rect">
            <a:avLst/>
          </a:prstGeom>
          <a:solidFill>
            <a:schemeClr val="accent6">
              <a:lumMod val="60000"/>
              <a:lumOff val="40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/>
        </p:nvSpPr>
        <p:spPr bwMode="gray">
          <a:xfrm>
            <a:off x="0" y="0"/>
            <a:ext cx="3243072" cy="539496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539496"/>
            <a:ext cx="10972800" cy="9601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4D4C5-B67D-48BC-A057-C3031BF21882}" type="datetimeFigureOut">
              <a:rPr lang="ko-KR" altLang="en-US" smtClean="0"/>
              <a:t>2021-03-08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827264" y="6537960"/>
            <a:ext cx="3860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69536" y="6537960"/>
            <a:ext cx="2844800" cy="24688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B99477-F639-468F-82FC-8BFDF16365CD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217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0" r:id="rId1"/>
    <p:sldLayoutId id="2147483881" r:id="rId2"/>
    <p:sldLayoutId id="2147483882" r:id="rId3"/>
    <p:sldLayoutId id="2147483883" r:id="rId4"/>
    <p:sldLayoutId id="2147483884" r:id="rId5"/>
    <p:sldLayoutId id="2147483885" r:id="rId6"/>
    <p:sldLayoutId id="2147483886" r:id="rId7"/>
    <p:sldLayoutId id="2147483887" r:id="rId8"/>
    <p:sldLayoutId id="2147483888" r:id="rId9"/>
    <p:sldLayoutId id="2147483889" r:id="rId10"/>
    <p:sldLayoutId id="2147483890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latinLnBrk="1" hangingPunct="1">
        <a:defRPr>
          <a:solidFill>
            <a:schemeClr val="tx2"/>
          </a:solidFill>
        </a:defRPr>
      </a:lvl2pPr>
      <a:lvl3pPr eaLnBrk="1" latinLnBrk="1" hangingPunct="1">
        <a:defRPr>
          <a:solidFill>
            <a:schemeClr val="tx2"/>
          </a:solidFill>
        </a:defRPr>
      </a:lvl3pPr>
      <a:lvl4pPr eaLnBrk="1" latinLnBrk="1" hangingPunct="1">
        <a:defRPr>
          <a:solidFill>
            <a:schemeClr val="tx2"/>
          </a:solidFill>
        </a:defRPr>
      </a:lvl4pPr>
      <a:lvl5pPr eaLnBrk="1" latinLnBrk="1" hangingPunct="1">
        <a:defRPr>
          <a:solidFill>
            <a:schemeClr val="tx2"/>
          </a:solidFill>
        </a:defRPr>
      </a:lvl5pPr>
      <a:lvl6pPr eaLnBrk="1" latinLnBrk="1" hangingPunct="1">
        <a:defRPr>
          <a:solidFill>
            <a:schemeClr val="tx2"/>
          </a:solidFill>
        </a:defRPr>
      </a:lvl6pPr>
      <a:lvl7pPr eaLnBrk="1" latinLnBrk="1" hangingPunct="1">
        <a:defRPr>
          <a:solidFill>
            <a:schemeClr val="tx2"/>
          </a:solidFill>
        </a:defRPr>
      </a:lvl7pPr>
      <a:lvl8pPr eaLnBrk="1" latinLnBrk="1" hangingPunct="1">
        <a:defRPr>
          <a:solidFill>
            <a:schemeClr val="tx2"/>
          </a:solidFill>
        </a:defRPr>
      </a:lvl8pPr>
      <a:lvl9pPr eaLnBrk="1" latin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1" hangingPunct="1">
        <a:spcBef>
          <a:spcPct val="20000"/>
        </a:spcBef>
        <a:buClr>
          <a:schemeClr val="accent1"/>
        </a:buClr>
        <a:buSzPct val="90000"/>
        <a:buFont typeface="Wingdings 3" pitchFamily="18" charset="2"/>
        <a:buChar char="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Clr>
          <a:schemeClr val="accent2"/>
        </a:buClr>
        <a:buSzPct val="90000"/>
        <a:buFont typeface="Wingdings 3" pitchFamily="18" charset="2"/>
        <a:buChar char="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Clr>
          <a:schemeClr val="accent3"/>
        </a:buClr>
        <a:buSzPct val="90000"/>
        <a:buFont typeface="Wingdings 3" pitchFamily="18" charset="2"/>
        <a:buChar char="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Clr>
          <a:schemeClr val="accent4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Clr>
          <a:schemeClr val="accent5"/>
        </a:buClr>
        <a:buSzPct val="90000"/>
        <a:buFont typeface="Wingdings 3" pitchFamily="18" charset="2"/>
        <a:buChar char="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-nc-sa/3.0/" TargetMode="External"/><Relationship Id="rId2" Type="http://schemas.openxmlformats.org/officeDocument/2006/relationships/hyperlink" Target="https://openarchive.uosarch.ac.kr/work?id=V29yazozNjg3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pixabay.com/ko/%EA%B1%B4%EB%AC%BC-%EC%84%A4%EA%B3%84-%EB%85%B8%ED%8A%B8%EB%B6%81-%EB%B0%A9%EB%AC%B8-%EC%82%AC%EC%9D%B4%ED%8A%B8-%EA%B3%84%ED%9A%8D-681311/" TargetMode="External"/><Relationship Id="rId4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archive.uosarch.ac.kr/work?id=V29yazo2MzY5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archive.uosarch.ac.kr/work?id=V29yazo1NDIz" TargetMode="External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6DEEB7-A534-48D4-A649-6B4DEFAECF7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ko-KR" altLang="en-US" dirty="0"/>
              <a:t>건축 구조물의 건설 과정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6A01A5B4-B627-4672-89A4-91BA6B5EC69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ko-KR" altLang="en-US" dirty="0" err="1"/>
              <a:t>김하음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12285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C47521D-F5F3-4FAF-B277-684B09DE60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sz="6000" dirty="0">
                <a:solidFill>
                  <a:schemeClr val="accent1">
                    <a:lumMod val="75000"/>
                  </a:schemeClr>
                </a:solidFill>
              </a:rPr>
              <a:t>1.</a:t>
            </a:r>
            <a:r>
              <a:rPr lang="en-US" altLang="ko-KR" sz="6000" dirty="0"/>
              <a:t> </a:t>
            </a:r>
            <a:r>
              <a:rPr lang="ko-KR" altLang="en-US" sz="5400" dirty="0">
                <a:solidFill>
                  <a:schemeClr val="accent1">
                    <a:lumMod val="75000"/>
                  </a:schemeClr>
                </a:solidFill>
              </a:rPr>
              <a:t>건축 기획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D9E7666-8672-4275-8926-45FDE104A6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ko-KR" altLang="en-US" sz="3600" dirty="0"/>
              <a:t>건축 구조물의 공사를 의뢰하는 </a:t>
            </a:r>
            <a:endParaRPr lang="en-US" altLang="ko-KR" sz="3600" dirty="0"/>
          </a:p>
          <a:p>
            <a:pPr marL="0" indent="0">
              <a:buNone/>
            </a:pPr>
            <a:r>
              <a:rPr lang="ko-KR" altLang="en-US" sz="3600" dirty="0"/>
              <a:t>발주자의 요구를 반영하여 용도 및 공사시기</a:t>
            </a:r>
            <a:r>
              <a:rPr lang="en-US" altLang="ko-KR" sz="3600" dirty="0"/>
              <a:t>, </a:t>
            </a:r>
            <a:r>
              <a:rPr lang="ko-KR" altLang="en-US" sz="3600" dirty="0"/>
              <a:t>기간</a:t>
            </a:r>
            <a:r>
              <a:rPr lang="en-US" altLang="ko-KR" sz="3600" dirty="0"/>
              <a:t>, </a:t>
            </a:r>
            <a:r>
              <a:rPr lang="ko-KR" altLang="en-US" sz="3600" dirty="0"/>
              <a:t>건설재료</a:t>
            </a:r>
            <a:r>
              <a:rPr lang="en-US" altLang="ko-KR" sz="3600" dirty="0"/>
              <a:t>, </a:t>
            </a:r>
            <a:r>
              <a:rPr lang="ko-KR" altLang="en-US" sz="3600" dirty="0"/>
              <a:t>대지 조건</a:t>
            </a:r>
            <a:r>
              <a:rPr lang="en-US" altLang="ko-KR" sz="3600" dirty="0"/>
              <a:t>, </a:t>
            </a:r>
            <a:r>
              <a:rPr lang="ko-KR" altLang="en-US" sz="3600" dirty="0"/>
              <a:t>규모와 예산 등을 고려해 효율적인 공사가 진행되도록 목표를 수립하는 단계임</a:t>
            </a:r>
            <a:r>
              <a:rPr lang="en-US" altLang="ko-KR" sz="3600" dirty="0"/>
              <a:t>.</a:t>
            </a:r>
            <a:endParaRPr lang="ko-KR" altLang="en-US" sz="3600" dirty="0"/>
          </a:p>
        </p:txBody>
      </p:sp>
    </p:spTree>
    <p:extLst>
      <p:ext uri="{BB962C8B-B14F-4D97-AF65-F5344CB8AC3E}">
        <p14:creationId xmlns:p14="http://schemas.microsoft.com/office/powerpoint/2010/main" val="473763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7298ACE-C8F6-4CA6-8F42-69784BCE61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5400" dirty="0">
                <a:solidFill>
                  <a:schemeClr val="accent1">
                    <a:lumMod val="75000"/>
                  </a:schemeClr>
                </a:solidFill>
              </a:rPr>
              <a:t>2. </a:t>
            </a:r>
            <a:r>
              <a:rPr lang="ko-KR" altLang="en-US" sz="5400" dirty="0">
                <a:solidFill>
                  <a:schemeClr val="accent1">
                    <a:lumMod val="75000"/>
                  </a:schemeClr>
                </a:solidFill>
              </a:rPr>
              <a:t>건축 계획 및 설계 </a:t>
            </a:r>
            <a:r>
              <a:rPr lang="en-US" altLang="ko-KR" sz="5400" dirty="0">
                <a:solidFill>
                  <a:schemeClr val="accent1">
                    <a:lumMod val="75000"/>
                  </a:schemeClr>
                </a:solidFill>
              </a:rPr>
              <a:t>(1)</a:t>
            </a:r>
            <a:endParaRPr lang="ko-KR" altLang="en-US" sz="5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3991E4F-1A82-437B-B58E-2ED156D4E4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ko-KR" altLang="en-US" sz="3200" dirty="0">
                <a:solidFill>
                  <a:schemeClr val="accent1">
                    <a:lumMod val="75000"/>
                  </a:schemeClr>
                </a:solidFill>
              </a:rPr>
              <a:t>건축 계획</a:t>
            </a:r>
            <a:r>
              <a:rPr lang="ko-KR" altLang="en-US" sz="3200" dirty="0"/>
              <a:t>은</a:t>
            </a:r>
            <a:r>
              <a:rPr lang="ko-KR" altLang="en-US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ko-KR" altLang="en-US" sz="3200" dirty="0"/>
              <a:t>기획 단계에서 수립한 목표에 따라 조건과 정보를 파악하고 분석하여 계획하는 단계</a:t>
            </a:r>
            <a:r>
              <a:rPr lang="en-US" altLang="ko-KR" sz="3200" dirty="0"/>
              <a:t>.</a:t>
            </a:r>
          </a:p>
          <a:p>
            <a:pPr marL="0" indent="0">
              <a:buNone/>
            </a:pPr>
            <a:endParaRPr lang="en-US" altLang="ko-KR" sz="3200" dirty="0"/>
          </a:p>
          <a:p>
            <a:pPr marL="0" indent="0">
              <a:buNone/>
            </a:pPr>
            <a:r>
              <a:rPr lang="ko-KR" altLang="en-US" sz="3200" dirty="0">
                <a:solidFill>
                  <a:schemeClr val="accent1">
                    <a:lumMod val="75000"/>
                  </a:schemeClr>
                </a:solidFill>
              </a:rPr>
              <a:t>건축 설계</a:t>
            </a:r>
            <a:r>
              <a:rPr lang="ko-KR" altLang="en-US" sz="3200" dirty="0"/>
              <a:t>는</a:t>
            </a:r>
            <a:r>
              <a:rPr lang="ko-KR" altLang="en-US" sz="32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ko-KR" altLang="en-US" sz="3200" dirty="0"/>
              <a:t>계획 단계에서 결정된 내용을 바탕으로 설계자가 건축 구조물의 형태를 도면과 시방서 등에 표현하는 단계로 </a:t>
            </a:r>
            <a:endParaRPr lang="en-US" altLang="ko-KR" sz="3200" dirty="0"/>
          </a:p>
          <a:p>
            <a:pPr marL="0" indent="0">
              <a:buNone/>
            </a:pPr>
            <a:r>
              <a:rPr lang="ko-KR" altLang="en-US" sz="3200" dirty="0">
                <a:highlight>
                  <a:srgbClr val="FFFF00"/>
                </a:highlight>
              </a:rPr>
              <a:t>계획 설계</a:t>
            </a:r>
            <a:r>
              <a:rPr lang="en-US" altLang="ko-KR" sz="3200" dirty="0"/>
              <a:t>, </a:t>
            </a:r>
            <a:r>
              <a:rPr lang="ko-KR" altLang="en-US" sz="3200" dirty="0">
                <a:highlight>
                  <a:srgbClr val="FFFF00"/>
                </a:highlight>
              </a:rPr>
              <a:t>기본 설계</a:t>
            </a:r>
            <a:r>
              <a:rPr lang="en-US" altLang="ko-KR" sz="3200" dirty="0"/>
              <a:t>, </a:t>
            </a:r>
            <a:r>
              <a:rPr lang="ko-KR" altLang="en-US" sz="3200" dirty="0">
                <a:highlight>
                  <a:srgbClr val="FFFF00"/>
                </a:highlight>
              </a:rPr>
              <a:t>실시 설계</a:t>
            </a:r>
            <a:r>
              <a:rPr lang="ko-KR" altLang="en-US" sz="3200" dirty="0"/>
              <a:t>의 순서로 이루어짐</a:t>
            </a:r>
            <a:r>
              <a:rPr lang="en-US" altLang="ko-KR" sz="3200" dirty="0"/>
              <a:t>.</a:t>
            </a:r>
            <a:endParaRPr lang="ko-KR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8348416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4BA7A663-33E5-49F9-991C-6AF7D70BB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800" dirty="0">
                <a:solidFill>
                  <a:schemeClr val="accent1">
                    <a:lumMod val="75000"/>
                  </a:schemeClr>
                </a:solidFill>
              </a:rPr>
              <a:t>3. </a:t>
            </a:r>
            <a:r>
              <a:rPr lang="ko-KR" altLang="en-US" sz="4800" dirty="0">
                <a:solidFill>
                  <a:schemeClr val="accent1">
                    <a:lumMod val="75000"/>
                  </a:schemeClr>
                </a:solidFill>
              </a:rPr>
              <a:t>건축 계획 및 설계 </a:t>
            </a:r>
            <a:r>
              <a:rPr lang="en-US" altLang="ko-KR" sz="4800" dirty="0">
                <a:solidFill>
                  <a:schemeClr val="accent1">
                    <a:lumMod val="75000"/>
                  </a:schemeClr>
                </a:solidFill>
              </a:rPr>
              <a:t>(2)</a:t>
            </a:r>
            <a:endParaRPr lang="ko-KR" altLang="en-US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DBA8924-0B46-453E-B1DF-5A545A4112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altLang="ko-KR" sz="4000" dirty="0"/>
              <a:t>1) </a:t>
            </a:r>
            <a:r>
              <a:rPr lang="ko-KR" altLang="en-US" sz="4000" dirty="0">
                <a:highlight>
                  <a:srgbClr val="FFFF00"/>
                </a:highlight>
              </a:rPr>
              <a:t>계획 설계 </a:t>
            </a:r>
            <a:r>
              <a:rPr lang="en-US" altLang="ko-KR" sz="4000" dirty="0"/>
              <a:t>: </a:t>
            </a:r>
            <a:r>
              <a:rPr lang="ko-KR" altLang="en-US" sz="4000" dirty="0"/>
              <a:t>발주자의 추상적인 요구를 반영하여 구체적인 형태를 스케치</a:t>
            </a:r>
            <a:r>
              <a:rPr lang="en-US" altLang="ko-KR" sz="4000" dirty="0"/>
              <a:t>, </a:t>
            </a:r>
            <a:r>
              <a:rPr lang="ko-KR" altLang="en-US" sz="4000" dirty="0"/>
              <a:t>보고서 등으로 </a:t>
            </a:r>
            <a:r>
              <a:rPr lang="ko-KR" altLang="en-US" sz="4000" dirty="0" err="1"/>
              <a:t>표현하는것</a:t>
            </a:r>
            <a:r>
              <a:rPr lang="en-US" altLang="ko-KR" sz="4000" dirty="0"/>
              <a:t>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10AF595-BA52-42A3-829B-2164965C80E7}"/>
              </a:ext>
            </a:extLst>
          </p:cNvPr>
          <p:cNvSpPr txBox="1"/>
          <p:nvPr/>
        </p:nvSpPr>
        <p:spPr>
          <a:xfrm>
            <a:off x="-17394792" y="18399174"/>
            <a:ext cx="850395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900"/>
              <a:t>알 수 없는 작성자 님의 </a:t>
            </a:r>
            <a:r>
              <a:rPr lang="ko-KR" altLang="en-US" sz="900">
                <a:hlinkClick r:id="rId2" tooltip="https://openarchive.uosarch.ac.kr/work?id=V29yazozNjg3"/>
              </a:rPr>
              <a:t>이 사진</a:t>
            </a:r>
            <a:r>
              <a:rPr lang="ko-KR" altLang="en-US" sz="900"/>
              <a:t>에는 </a:t>
            </a:r>
            <a:r>
              <a:rPr lang="ko-KR" altLang="en-US" sz="900">
                <a:hlinkClick r:id="rId3" tooltip="https://creativecommons.org/licenses/by-nc-sa/3.0/"/>
              </a:rPr>
              <a:t>CC BY-SA-NC</a:t>
            </a:r>
            <a:r>
              <a:rPr lang="ko-KR" altLang="en-US" sz="900"/>
              <a:t> 라이선스가 적용됩니다.</a:t>
            </a:r>
          </a:p>
        </p:txBody>
      </p:sp>
      <p:pic>
        <p:nvPicPr>
          <p:cNvPr id="20" name="그림 19">
            <a:extLst>
              <a:ext uri="{FF2B5EF4-FFF2-40B4-BE49-F238E27FC236}">
                <a16:creationId xmlns:a16="http://schemas.microsoft.com/office/drawing/2014/main" id="{3622F8B7-9BAC-446C-9496-6C92266BA98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6096000" y="3001117"/>
            <a:ext cx="5237638" cy="3491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0447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5E384CB-D96F-4C5E-A818-C5BC702049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800" dirty="0">
                <a:solidFill>
                  <a:schemeClr val="accent1">
                    <a:lumMod val="75000"/>
                  </a:schemeClr>
                </a:solidFill>
              </a:rPr>
              <a:t>4. </a:t>
            </a:r>
            <a:r>
              <a:rPr lang="ko-KR" altLang="en-US" sz="4800" dirty="0">
                <a:solidFill>
                  <a:schemeClr val="accent1">
                    <a:lumMod val="75000"/>
                  </a:schemeClr>
                </a:solidFill>
              </a:rPr>
              <a:t>건축 계획 및 설계 </a:t>
            </a:r>
            <a:r>
              <a:rPr lang="en-US" altLang="ko-KR" sz="4800" dirty="0">
                <a:solidFill>
                  <a:schemeClr val="accent1">
                    <a:lumMod val="75000"/>
                  </a:schemeClr>
                </a:solidFill>
              </a:rPr>
              <a:t>(3)</a:t>
            </a:r>
            <a:endParaRPr lang="ko-KR" altLang="en-US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83B7CF3-C5C9-444D-AF8D-4F8737DF2D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sz="3600" dirty="0">
                <a:highlight>
                  <a:srgbClr val="FFFF00"/>
                </a:highlight>
              </a:rPr>
              <a:t>기본 설계 </a:t>
            </a:r>
            <a:r>
              <a:rPr lang="en-US" altLang="ko-KR" sz="3600" dirty="0"/>
              <a:t>: </a:t>
            </a:r>
            <a:r>
              <a:rPr lang="ko-KR" altLang="en-US" sz="3600" dirty="0"/>
              <a:t>설계자의 구상을 구체적으로 표현하여 나타내는 단계로</a:t>
            </a:r>
            <a:r>
              <a:rPr lang="en-US" altLang="ko-KR" sz="3600" dirty="0"/>
              <a:t>, </a:t>
            </a:r>
            <a:r>
              <a:rPr lang="ko-KR" altLang="en-US" sz="3600" dirty="0"/>
              <a:t>평면도</a:t>
            </a:r>
            <a:r>
              <a:rPr lang="en-US" altLang="ko-KR" sz="3600" dirty="0"/>
              <a:t>, </a:t>
            </a:r>
            <a:r>
              <a:rPr lang="ko-KR" altLang="en-US" sz="3600" dirty="0"/>
              <a:t>입면도</a:t>
            </a:r>
            <a:r>
              <a:rPr lang="en-US" altLang="ko-KR" sz="3600" dirty="0"/>
              <a:t>, </a:t>
            </a:r>
            <a:r>
              <a:rPr lang="ko-KR" altLang="en-US" sz="3600" dirty="0"/>
              <a:t>단면도</a:t>
            </a:r>
            <a:r>
              <a:rPr lang="en-US" altLang="ko-KR" sz="3600" dirty="0"/>
              <a:t>, </a:t>
            </a:r>
            <a:r>
              <a:rPr lang="ko-KR" altLang="en-US" sz="3600" dirty="0"/>
              <a:t>배치도 등의 도면으로 표현함</a:t>
            </a:r>
            <a:r>
              <a:rPr lang="en-US" altLang="ko-KR" sz="3600" dirty="0"/>
              <a:t>.</a:t>
            </a:r>
          </a:p>
          <a:p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855B10FC-15B8-4988-87EC-53B55B2037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236521" y="3036602"/>
            <a:ext cx="4929226" cy="34562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571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5FDFE65-8995-44BE-9ACA-BEC87BEC5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4800" dirty="0">
                <a:solidFill>
                  <a:schemeClr val="accent1">
                    <a:lumMod val="75000"/>
                  </a:schemeClr>
                </a:solidFill>
              </a:rPr>
              <a:t>5. </a:t>
            </a:r>
            <a:r>
              <a:rPr lang="ko-KR" altLang="en-US" sz="4800" dirty="0">
                <a:solidFill>
                  <a:schemeClr val="accent1">
                    <a:lumMod val="75000"/>
                  </a:schemeClr>
                </a:solidFill>
              </a:rPr>
              <a:t>건축 계획 및  설계 </a:t>
            </a:r>
            <a:r>
              <a:rPr lang="en-US" altLang="ko-KR" sz="4800" dirty="0">
                <a:solidFill>
                  <a:schemeClr val="accent1">
                    <a:lumMod val="75000"/>
                  </a:schemeClr>
                </a:solidFill>
              </a:rPr>
              <a:t>(4)</a:t>
            </a:r>
            <a:endParaRPr lang="ko-KR" altLang="en-US" sz="4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8E048659-2889-4651-82EF-4378A71355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ko-KR" altLang="en-US" sz="3600" dirty="0">
                <a:highlight>
                  <a:srgbClr val="FFFF00"/>
                </a:highlight>
              </a:rPr>
              <a:t>실시 설계 </a:t>
            </a:r>
            <a:r>
              <a:rPr lang="en-US" altLang="ko-KR" sz="3600" dirty="0"/>
              <a:t>: </a:t>
            </a:r>
            <a:r>
              <a:rPr lang="ko-KR" altLang="en-US" sz="3600" dirty="0"/>
              <a:t>기본 설계를 바탕으로 시공에 필요한 도면을 </a:t>
            </a:r>
            <a:r>
              <a:rPr lang="ko-KR" altLang="en-US" sz="3600" dirty="0" err="1"/>
              <a:t>작성하는것으로</a:t>
            </a:r>
            <a:r>
              <a:rPr lang="ko-KR" altLang="en-US" sz="3600" dirty="0"/>
              <a:t> 전기</a:t>
            </a:r>
            <a:r>
              <a:rPr lang="en-US" altLang="ko-KR" sz="3600" dirty="0"/>
              <a:t>, </a:t>
            </a:r>
            <a:r>
              <a:rPr lang="ko-KR" altLang="en-US" sz="3600" dirty="0"/>
              <a:t>통신</a:t>
            </a:r>
            <a:r>
              <a:rPr lang="en-US" altLang="ko-KR" sz="3600" dirty="0"/>
              <a:t>, </a:t>
            </a:r>
            <a:r>
              <a:rPr lang="ko-KR" altLang="en-US" sz="3600" dirty="0"/>
              <a:t>설비 등을 도면으로 표현함</a:t>
            </a:r>
            <a:r>
              <a:rPr lang="en-US" altLang="ko-KR" sz="3600" dirty="0"/>
              <a:t>.</a:t>
            </a:r>
            <a:endParaRPr lang="ko-KR" altLang="en-US" sz="3600" dirty="0"/>
          </a:p>
          <a:p>
            <a:endParaRPr lang="ko-KR" altLang="en-US" dirty="0"/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43CCC7B6-8A67-4EE8-86AF-6EA0E611BD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6356060" y="3033828"/>
            <a:ext cx="4935523" cy="3525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4462"/>
      </p:ext>
    </p:extLst>
  </p:cSld>
  <p:clrMapOvr>
    <a:masterClrMapping/>
  </p:clrMapOvr>
</p:sld>
</file>

<file path=ppt/theme/theme1.xml><?xml version="1.0" encoding="utf-8"?>
<a:theme xmlns:a="http://schemas.openxmlformats.org/drawingml/2006/main" name="New_Simple01">
  <a:themeElements>
    <a:clrScheme name="New_Simple01">
      <a:dk1>
        <a:sysClr val="windowText" lastClr="000000"/>
      </a:dk1>
      <a:lt1>
        <a:sysClr val="window" lastClr="FFFFFF"/>
      </a:lt1>
      <a:dk2>
        <a:srgbClr val="562B71"/>
      </a:dk2>
      <a:lt2>
        <a:srgbClr val="DFF0F7"/>
      </a:lt2>
      <a:accent1>
        <a:srgbClr val="6BA2DF"/>
      </a:accent1>
      <a:accent2>
        <a:srgbClr val="C0504D"/>
      </a:accent2>
      <a:accent3>
        <a:srgbClr val="9BBB59"/>
      </a:accent3>
      <a:accent4>
        <a:srgbClr val="8064A2"/>
      </a:accent4>
      <a:accent5>
        <a:srgbClr val="AA5E74"/>
      </a:accent5>
      <a:accent6>
        <a:srgbClr val="EF9031"/>
      </a:accent6>
      <a:hlink>
        <a:srgbClr val="FF0000"/>
      </a:hlink>
      <a:folHlink>
        <a:srgbClr val="92D050"/>
      </a:folHlink>
    </a:clrScheme>
    <a:fontScheme name="New_Simple01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맑은 고딕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New_Simple01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hade val="100000"/>
                <a:satMod val="165000"/>
              </a:schemeClr>
            </a:gs>
            <a:gs pos="55000">
              <a:schemeClr val="phClr">
                <a:tint val="83000"/>
                <a:shade val="100000"/>
                <a:satMod val="155000"/>
              </a:schemeClr>
            </a:gs>
            <a:gs pos="100000">
              <a:schemeClr val="phClr">
                <a:shade val="85000"/>
                <a:satMod val="100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20040000"/>
            </a:lightRig>
          </a:scene3d>
          <a:sp3d contourW="12700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hueMod val="105000"/>
                <a:satMod val="250000"/>
              </a:schemeClr>
            </a:gs>
            <a:gs pos="100000">
              <a:schemeClr val="phClr">
                <a:tint val="95000"/>
                <a:shade val="100000"/>
                <a:satMod val="200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4000"/>
                <a:satMod val="200000"/>
              </a:schemeClr>
            </a:gs>
            <a:gs pos="100000">
              <a:schemeClr val="phClr">
                <a:shade val="70000"/>
                <a:satMod val="200000"/>
              </a:schemeClr>
            </a:gs>
          </a:gsLst>
          <a:path path="circle">
            <a:fillToRect l="40000" r="40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TM10237555[[fn=심플 테마]]</Template>
  <TotalTime>35</TotalTime>
  <Words>184</Words>
  <Application>Microsoft Office PowerPoint</Application>
  <PresentationFormat>와이드스크린</PresentationFormat>
  <Paragraphs>17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1" baseType="lpstr">
      <vt:lpstr>맑은 고딕</vt:lpstr>
      <vt:lpstr>Arial</vt:lpstr>
      <vt:lpstr>Tw Cen MT</vt:lpstr>
      <vt:lpstr>Wingdings 3</vt:lpstr>
      <vt:lpstr>New_Simple01</vt:lpstr>
      <vt:lpstr>건축 구조물의 건설 과정</vt:lpstr>
      <vt:lpstr>1. 건축 기획</vt:lpstr>
      <vt:lpstr>2. 건축 계획 및 설계 (1)</vt:lpstr>
      <vt:lpstr>3. 건축 계획 및 설계 (2)</vt:lpstr>
      <vt:lpstr>4. 건축 계획 및 설계 (3)</vt:lpstr>
      <vt:lpstr>5. 건축 계획 및  설계 (4)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건축 구조물의 건설 과정</dc:title>
  <dc:creator>pc</dc:creator>
  <cp:lastModifiedBy>pc</cp:lastModifiedBy>
  <cp:revision>6</cp:revision>
  <dcterms:created xsi:type="dcterms:W3CDTF">2021-03-03T03:20:33Z</dcterms:created>
  <dcterms:modified xsi:type="dcterms:W3CDTF">2021-03-08T01:37:35Z</dcterms:modified>
</cp:coreProperties>
</file>